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66" r:id="rId5"/>
    <p:sldMasterId id="2147483681" r:id="rId6"/>
    <p:sldMasterId id="2147483691" r:id="rId7"/>
  </p:sldMasterIdLst>
  <p:notesMasterIdLst>
    <p:notesMasterId r:id="rId31"/>
  </p:notesMasterIdLst>
  <p:sldIdLst>
    <p:sldId id="283" r:id="rId8"/>
    <p:sldId id="303" r:id="rId9"/>
    <p:sldId id="306" r:id="rId10"/>
    <p:sldId id="305" r:id="rId11"/>
    <p:sldId id="304" r:id="rId12"/>
    <p:sldId id="284" r:id="rId13"/>
    <p:sldId id="300" r:id="rId14"/>
    <p:sldId id="301" r:id="rId15"/>
    <p:sldId id="302" r:id="rId16"/>
    <p:sldId id="287" r:id="rId17"/>
    <p:sldId id="299" r:id="rId18"/>
    <p:sldId id="307" r:id="rId19"/>
    <p:sldId id="294" r:id="rId20"/>
    <p:sldId id="293" r:id="rId21"/>
    <p:sldId id="295" r:id="rId22"/>
    <p:sldId id="296" r:id="rId23"/>
    <p:sldId id="297" r:id="rId24"/>
    <p:sldId id="291" r:id="rId25"/>
    <p:sldId id="292" r:id="rId26"/>
    <p:sldId id="285" r:id="rId27"/>
    <p:sldId id="286" r:id="rId28"/>
    <p:sldId id="288" r:id="rId29"/>
    <p:sldId id="308" r:id="rId30"/>
  </p:sldIdLst>
  <p:sldSz cx="12192000" cy="6858000"/>
  <p:notesSz cx="6858000" cy="91440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Lst>
  <p:defaultTextStyle>
    <a:defPPr>
      <a:defRPr lang="en-US"/>
    </a:defPPr>
    <a:lvl1pPr marL="0" algn="l" defTabSz="713214" rtl="0" eaLnBrk="1" latinLnBrk="0" hangingPunct="1">
      <a:defRPr sz="1404" kern="1200">
        <a:solidFill>
          <a:schemeClr val="tx1"/>
        </a:solidFill>
        <a:latin typeface="+mn-lt"/>
        <a:ea typeface="+mn-ea"/>
        <a:cs typeface="+mn-cs"/>
      </a:defRPr>
    </a:lvl1pPr>
    <a:lvl2pPr marL="356607" algn="l" defTabSz="713214" rtl="0" eaLnBrk="1" latinLnBrk="0" hangingPunct="1">
      <a:defRPr sz="1404" kern="1200">
        <a:solidFill>
          <a:schemeClr val="tx1"/>
        </a:solidFill>
        <a:latin typeface="+mn-lt"/>
        <a:ea typeface="+mn-ea"/>
        <a:cs typeface="+mn-cs"/>
      </a:defRPr>
    </a:lvl2pPr>
    <a:lvl3pPr marL="713214" algn="l" defTabSz="713214" rtl="0" eaLnBrk="1" latinLnBrk="0" hangingPunct="1">
      <a:defRPr sz="1404" kern="1200">
        <a:solidFill>
          <a:schemeClr val="tx1"/>
        </a:solidFill>
        <a:latin typeface="+mn-lt"/>
        <a:ea typeface="+mn-ea"/>
        <a:cs typeface="+mn-cs"/>
      </a:defRPr>
    </a:lvl3pPr>
    <a:lvl4pPr marL="1069821" algn="l" defTabSz="713214" rtl="0" eaLnBrk="1" latinLnBrk="0" hangingPunct="1">
      <a:defRPr sz="1404" kern="1200">
        <a:solidFill>
          <a:schemeClr val="tx1"/>
        </a:solidFill>
        <a:latin typeface="+mn-lt"/>
        <a:ea typeface="+mn-ea"/>
        <a:cs typeface="+mn-cs"/>
      </a:defRPr>
    </a:lvl4pPr>
    <a:lvl5pPr marL="1426428" algn="l" defTabSz="713214" rtl="0" eaLnBrk="1" latinLnBrk="0" hangingPunct="1">
      <a:defRPr sz="1404" kern="1200">
        <a:solidFill>
          <a:schemeClr val="tx1"/>
        </a:solidFill>
        <a:latin typeface="+mn-lt"/>
        <a:ea typeface="+mn-ea"/>
        <a:cs typeface="+mn-cs"/>
      </a:defRPr>
    </a:lvl5pPr>
    <a:lvl6pPr marL="1783035" algn="l" defTabSz="713214" rtl="0" eaLnBrk="1" latinLnBrk="0" hangingPunct="1">
      <a:defRPr sz="1404" kern="1200">
        <a:solidFill>
          <a:schemeClr val="tx1"/>
        </a:solidFill>
        <a:latin typeface="+mn-lt"/>
        <a:ea typeface="+mn-ea"/>
        <a:cs typeface="+mn-cs"/>
      </a:defRPr>
    </a:lvl6pPr>
    <a:lvl7pPr marL="2139643" algn="l" defTabSz="713214" rtl="0" eaLnBrk="1" latinLnBrk="0" hangingPunct="1">
      <a:defRPr sz="1404" kern="1200">
        <a:solidFill>
          <a:schemeClr val="tx1"/>
        </a:solidFill>
        <a:latin typeface="+mn-lt"/>
        <a:ea typeface="+mn-ea"/>
        <a:cs typeface="+mn-cs"/>
      </a:defRPr>
    </a:lvl7pPr>
    <a:lvl8pPr marL="2496250" algn="l" defTabSz="713214" rtl="0" eaLnBrk="1" latinLnBrk="0" hangingPunct="1">
      <a:defRPr sz="1404" kern="1200">
        <a:solidFill>
          <a:schemeClr val="tx1"/>
        </a:solidFill>
        <a:latin typeface="+mn-lt"/>
        <a:ea typeface="+mn-ea"/>
        <a:cs typeface="+mn-cs"/>
      </a:defRPr>
    </a:lvl8pPr>
    <a:lvl9pPr marL="2852857" algn="l" defTabSz="713214"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Divider" id="{C9FD6A10-8CB5-C544-91E6-0D17FF05820C}">
          <p14:sldIdLst>
            <p14:sldId id="283"/>
            <p14:sldId id="303"/>
            <p14:sldId id="306"/>
            <p14:sldId id="305"/>
            <p14:sldId id="304"/>
            <p14:sldId id="284"/>
            <p14:sldId id="300"/>
            <p14:sldId id="301"/>
            <p14:sldId id="302"/>
            <p14:sldId id="287"/>
            <p14:sldId id="299"/>
            <p14:sldId id="307"/>
            <p14:sldId id="294"/>
            <p14:sldId id="293"/>
            <p14:sldId id="295"/>
            <p14:sldId id="296"/>
            <p14:sldId id="297"/>
            <p14:sldId id="291"/>
            <p14:sldId id="292"/>
            <p14:sldId id="285"/>
            <p14:sldId id="286"/>
            <p14:sldId id="288"/>
          </p14:sldIdLst>
        </p14:section>
        <p14:section name="Basic Slides" id="{2FCC89CC-139E-0943-9D00-ED551DA56690}">
          <p14:sldIdLst/>
        </p14:section>
        <p14:section name="End Slide" id="{76340182-1D36-F44B-A660-334039239667}">
          <p14:sldIdLst>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ig Piercy" initials="CP" lastIdx="5" clrIdx="0">
    <p:extLst>
      <p:ext uri="{19B8F6BF-5375-455C-9EA6-DF929625EA0E}">
        <p15:presenceInfo xmlns:p15="http://schemas.microsoft.com/office/powerpoint/2012/main" userId="S::cpiercy@ans.org::95fbfefc-31fa-4519-bc49-7ffb266c1fbd" providerId="AD"/>
      </p:ext>
    </p:extLst>
  </p:cmAuthor>
  <p:cmAuthor id="2" name="Lisa Dagley" initials="LD" lastIdx="4" clrIdx="1">
    <p:extLst>
      <p:ext uri="{19B8F6BF-5375-455C-9EA6-DF929625EA0E}">
        <p15:presenceInfo xmlns:p15="http://schemas.microsoft.com/office/powerpoint/2012/main" userId="S::ldagley@ans.org::99dd205b-4242-4b77-887b-c758752e95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D8740"/>
    <a:srgbClr val="175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65B85-3016-4373-84AC-210B751C2512}" vWet="4" dt="2023-09-26T22:29:00.025"/>
    <p1510:client id="{818931B6-FF89-4C49-9368-3186CE43B014}" v="410" dt="2023-09-25T18:33:49.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201" autoAdjust="0"/>
  </p:normalViewPr>
  <p:slideViewPr>
    <p:cSldViewPr snapToGrid="0">
      <p:cViewPr varScale="1">
        <p:scale>
          <a:sx n="56" d="100"/>
          <a:sy n="56" d="100"/>
        </p:scale>
        <p:origin x="1714"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X (formerly Twitter)</c:v>
                </c:pt>
              </c:strCache>
            </c:strRef>
          </c:tx>
          <c:spPr>
            <a:ln w="28575" cap="rnd">
              <a:solidFill>
                <a:schemeClr val="accent1"/>
              </a:solidFill>
              <a:round/>
            </a:ln>
            <a:effectLst/>
          </c:spPr>
          <c:marker>
            <c:symbol val="none"/>
          </c:marker>
          <c:cat>
            <c:numRef>
              <c:f>Sheet1!$A$2:$A$13</c:f>
              <c:numCache>
                <c:formatCode>m/d/yyyy</c:formatCode>
                <c:ptCount val="12"/>
                <c:pt idx="0" formatCode="d\-mmm\-yy">
                  <c:v>44835</c:v>
                </c:pt>
                <c:pt idx="1">
                  <c:v>44866</c:v>
                </c:pt>
                <c:pt idx="2">
                  <c:v>44896</c:v>
                </c:pt>
                <c:pt idx="3">
                  <c:v>44927</c:v>
                </c:pt>
                <c:pt idx="4" formatCode="mmm\-yy">
                  <c:v>44958</c:v>
                </c:pt>
                <c:pt idx="5" formatCode="mmm\-yy">
                  <c:v>44986</c:v>
                </c:pt>
                <c:pt idx="6" formatCode="mmm\-yy">
                  <c:v>45017</c:v>
                </c:pt>
                <c:pt idx="7" formatCode="d\-mmm\-yy">
                  <c:v>45047</c:v>
                </c:pt>
                <c:pt idx="8" formatCode="d\-mmm\-yy">
                  <c:v>45078</c:v>
                </c:pt>
                <c:pt idx="9" formatCode="d\-mmm\-yy">
                  <c:v>45108</c:v>
                </c:pt>
                <c:pt idx="10" formatCode="d\-mmm\-yy">
                  <c:v>45139</c:v>
                </c:pt>
                <c:pt idx="11" formatCode="d\-mmm\-yy">
                  <c:v>45170</c:v>
                </c:pt>
              </c:numCache>
            </c:numRef>
          </c:cat>
          <c:val>
            <c:numRef>
              <c:f>Sheet1!$B$2:$B$13</c:f>
              <c:numCache>
                <c:formatCode>#,##0</c:formatCode>
                <c:ptCount val="12"/>
                <c:pt idx="0">
                  <c:v>34000</c:v>
                </c:pt>
                <c:pt idx="1">
                  <c:v>34600</c:v>
                </c:pt>
                <c:pt idx="2">
                  <c:v>34800</c:v>
                </c:pt>
                <c:pt idx="3">
                  <c:v>35000</c:v>
                </c:pt>
                <c:pt idx="4">
                  <c:v>35500</c:v>
                </c:pt>
                <c:pt idx="5">
                  <c:v>35800</c:v>
                </c:pt>
                <c:pt idx="6">
                  <c:v>35900</c:v>
                </c:pt>
                <c:pt idx="7">
                  <c:v>36100</c:v>
                </c:pt>
                <c:pt idx="8">
                  <c:v>36300</c:v>
                </c:pt>
                <c:pt idx="9">
                  <c:v>36500</c:v>
                </c:pt>
                <c:pt idx="10">
                  <c:v>36900</c:v>
                </c:pt>
                <c:pt idx="11">
                  <c:v>37300</c:v>
                </c:pt>
              </c:numCache>
            </c:numRef>
          </c:val>
          <c:smooth val="0"/>
          <c:extLst>
            <c:ext xmlns:c16="http://schemas.microsoft.com/office/drawing/2014/chart" uri="{C3380CC4-5D6E-409C-BE32-E72D297353CC}">
              <c16:uniqueId val="{00000000-7AE3-4FA4-B589-EAC093FF93B2}"/>
            </c:ext>
          </c:extLst>
        </c:ser>
        <c:ser>
          <c:idx val="1"/>
          <c:order val="1"/>
          <c:tx>
            <c:strRef>
              <c:f>Sheet1!$C$1</c:f>
              <c:strCache>
                <c:ptCount val="1"/>
                <c:pt idx="0">
                  <c:v>LinkedIn</c:v>
                </c:pt>
              </c:strCache>
            </c:strRef>
          </c:tx>
          <c:spPr>
            <a:ln w="28575" cap="rnd">
              <a:solidFill>
                <a:schemeClr val="accent2"/>
              </a:solidFill>
              <a:round/>
            </a:ln>
            <a:effectLst/>
          </c:spPr>
          <c:marker>
            <c:symbol val="none"/>
          </c:marker>
          <c:cat>
            <c:numRef>
              <c:f>Sheet1!$A$2:$A$13</c:f>
              <c:numCache>
                <c:formatCode>m/d/yyyy</c:formatCode>
                <c:ptCount val="12"/>
                <c:pt idx="0" formatCode="d\-mmm\-yy">
                  <c:v>44835</c:v>
                </c:pt>
                <c:pt idx="1">
                  <c:v>44866</c:v>
                </c:pt>
                <c:pt idx="2">
                  <c:v>44896</c:v>
                </c:pt>
                <c:pt idx="3">
                  <c:v>44927</c:v>
                </c:pt>
                <c:pt idx="4" formatCode="mmm\-yy">
                  <c:v>44958</c:v>
                </c:pt>
                <c:pt idx="5" formatCode="mmm\-yy">
                  <c:v>44986</c:v>
                </c:pt>
                <c:pt idx="6" formatCode="mmm\-yy">
                  <c:v>45017</c:v>
                </c:pt>
                <c:pt idx="7" formatCode="d\-mmm\-yy">
                  <c:v>45047</c:v>
                </c:pt>
                <c:pt idx="8" formatCode="d\-mmm\-yy">
                  <c:v>45078</c:v>
                </c:pt>
                <c:pt idx="9" formatCode="d\-mmm\-yy">
                  <c:v>45108</c:v>
                </c:pt>
                <c:pt idx="10" formatCode="d\-mmm\-yy">
                  <c:v>45139</c:v>
                </c:pt>
                <c:pt idx="11" formatCode="d\-mmm\-yy">
                  <c:v>45170</c:v>
                </c:pt>
              </c:numCache>
            </c:numRef>
          </c:cat>
          <c:val>
            <c:numRef>
              <c:f>Sheet1!$C$2:$C$13</c:f>
              <c:numCache>
                <c:formatCode>#,##0</c:formatCode>
                <c:ptCount val="12"/>
                <c:pt idx="0">
                  <c:v>23000</c:v>
                </c:pt>
                <c:pt idx="1">
                  <c:v>23800</c:v>
                </c:pt>
                <c:pt idx="2">
                  <c:v>24400</c:v>
                </c:pt>
                <c:pt idx="3">
                  <c:v>25000</c:v>
                </c:pt>
                <c:pt idx="4">
                  <c:v>25600</c:v>
                </c:pt>
                <c:pt idx="5">
                  <c:v>26200</c:v>
                </c:pt>
                <c:pt idx="6">
                  <c:v>27300</c:v>
                </c:pt>
                <c:pt idx="7">
                  <c:v>28000</c:v>
                </c:pt>
                <c:pt idx="8">
                  <c:v>28600</c:v>
                </c:pt>
                <c:pt idx="9">
                  <c:v>29200</c:v>
                </c:pt>
                <c:pt idx="10">
                  <c:v>29800</c:v>
                </c:pt>
                <c:pt idx="11">
                  <c:v>30500</c:v>
                </c:pt>
              </c:numCache>
            </c:numRef>
          </c:val>
          <c:smooth val="0"/>
          <c:extLst>
            <c:ext xmlns:c16="http://schemas.microsoft.com/office/drawing/2014/chart" uri="{C3380CC4-5D6E-409C-BE32-E72D297353CC}">
              <c16:uniqueId val="{00000001-7AE3-4FA4-B589-EAC093FF93B2}"/>
            </c:ext>
          </c:extLst>
        </c:ser>
        <c:ser>
          <c:idx val="2"/>
          <c:order val="2"/>
          <c:tx>
            <c:strRef>
              <c:f>Sheet1!$D$1</c:f>
              <c:strCache>
                <c:ptCount val="1"/>
                <c:pt idx="0">
                  <c:v>Facebook</c:v>
                </c:pt>
              </c:strCache>
            </c:strRef>
          </c:tx>
          <c:spPr>
            <a:ln w="28575" cap="rnd">
              <a:solidFill>
                <a:schemeClr val="accent3"/>
              </a:solidFill>
              <a:round/>
            </a:ln>
            <a:effectLst/>
          </c:spPr>
          <c:marker>
            <c:symbol val="none"/>
          </c:marker>
          <c:cat>
            <c:numRef>
              <c:f>Sheet1!$A$2:$A$13</c:f>
              <c:numCache>
                <c:formatCode>m/d/yyyy</c:formatCode>
                <c:ptCount val="12"/>
                <c:pt idx="0" formatCode="d\-mmm\-yy">
                  <c:v>44835</c:v>
                </c:pt>
                <c:pt idx="1">
                  <c:v>44866</c:v>
                </c:pt>
                <c:pt idx="2">
                  <c:v>44896</c:v>
                </c:pt>
                <c:pt idx="3">
                  <c:v>44927</c:v>
                </c:pt>
                <c:pt idx="4" formatCode="mmm\-yy">
                  <c:v>44958</c:v>
                </c:pt>
                <c:pt idx="5" formatCode="mmm\-yy">
                  <c:v>44986</c:v>
                </c:pt>
                <c:pt idx="6" formatCode="mmm\-yy">
                  <c:v>45017</c:v>
                </c:pt>
                <c:pt idx="7" formatCode="d\-mmm\-yy">
                  <c:v>45047</c:v>
                </c:pt>
                <c:pt idx="8" formatCode="d\-mmm\-yy">
                  <c:v>45078</c:v>
                </c:pt>
                <c:pt idx="9" formatCode="d\-mmm\-yy">
                  <c:v>45108</c:v>
                </c:pt>
                <c:pt idx="10" formatCode="d\-mmm\-yy">
                  <c:v>45139</c:v>
                </c:pt>
                <c:pt idx="11" formatCode="d\-mmm\-yy">
                  <c:v>45170</c:v>
                </c:pt>
              </c:numCache>
            </c:numRef>
          </c:cat>
          <c:val>
            <c:numRef>
              <c:f>Sheet1!$D$2:$D$13</c:f>
              <c:numCache>
                <c:formatCode>#,##0</c:formatCode>
                <c:ptCount val="12"/>
                <c:pt idx="0">
                  <c:v>19400</c:v>
                </c:pt>
                <c:pt idx="1">
                  <c:v>19400</c:v>
                </c:pt>
                <c:pt idx="2">
                  <c:v>19400</c:v>
                </c:pt>
                <c:pt idx="3">
                  <c:v>19500</c:v>
                </c:pt>
                <c:pt idx="4">
                  <c:v>19600</c:v>
                </c:pt>
                <c:pt idx="5">
                  <c:v>19600</c:v>
                </c:pt>
                <c:pt idx="6">
                  <c:v>19600</c:v>
                </c:pt>
                <c:pt idx="7">
                  <c:v>19700</c:v>
                </c:pt>
                <c:pt idx="8">
                  <c:v>19700</c:v>
                </c:pt>
                <c:pt idx="9">
                  <c:v>19800</c:v>
                </c:pt>
                <c:pt idx="10">
                  <c:v>19800</c:v>
                </c:pt>
                <c:pt idx="11">
                  <c:v>19800</c:v>
                </c:pt>
              </c:numCache>
            </c:numRef>
          </c:val>
          <c:smooth val="0"/>
          <c:extLst>
            <c:ext xmlns:c16="http://schemas.microsoft.com/office/drawing/2014/chart" uri="{C3380CC4-5D6E-409C-BE32-E72D297353CC}">
              <c16:uniqueId val="{00000002-7AE3-4FA4-B589-EAC093FF93B2}"/>
            </c:ext>
          </c:extLst>
        </c:ser>
        <c:ser>
          <c:idx val="3"/>
          <c:order val="3"/>
          <c:tx>
            <c:strRef>
              <c:f>Sheet1!$E$1</c:f>
              <c:strCache>
                <c:ptCount val="1"/>
                <c:pt idx="0">
                  <c:v>Instagram</c:v>
                </c:pt>
              </c:strCache>
            </c:strRef>
          </c:tx>
          <c:spPr>
            <a:ln w="28575" cap="rnd">
              <a:solidFill>
                <a:schemeClr val="accent4"/>
              </a:solidFill>
              <a:round/>
            </a:ln>
            <a:effectLst/>
          </c:spPr>
          <c:marker>
            <c:symbol val="none"/>
          </c:marker>
          <c:cat>
            <c:numRef>
              <c:f>Sheet1!$A$2:$A$13</c:f>
              <c:numCache>
                <c:formatCode>m/d/yyyy</c:formatCode>
                <c:ptCount val="12"/>
                <c:pt idx="0" formatCode="d\-mmm\-yy">
                  <c:v>44835</c:v>
                </c:pt>
                <c:pt idx="1">
                  <c:v>44866</c:v>
                </c:pt>
                <c:pt idx="2">
                  <c:v>44896</c:v>
                </c:pt>
                <c:pt idx="3">
                  <c:v>44927</c:v>
                </c:pt>
                <c:pt idx="4" formatCode="mmm\-yy">
                  <c:v>44958</c:v>
                </c:pt>
                <c:pt idx="5" formatCode="mmm\-yy">
                  <c:v>44986</c:v>
                </c:pt>
                <c:pt idx="6" formatCode="mmm\-yy">
                  <c:v>45017</c:v>
                </c:pt>
                <c:pt idx="7" formatCode="d\-mmm\-yy">
                  <c:v>45047</c:v>
                </c:pt>
                <c:pt idx="8" formatCode="d\-mmm\-yy">
                  <c:v>45078</c:v>
                </c:pt>
                <c:pt idx="9" formatCode="d\-mmm\-yy">
                  <c:v>45108</c:v>
                </c:pt>
                <c:pt idx="10" formatCode="d\-mmm\-yy">
                  <c:v>45139</c:v>
                </c:pt>
                <c:pt idx="11" formatCode="d\-mmm\-yy">
                  <c:v>45170</c:v>
                </c:pt>
              </c:numCache>
            </c:numRef>
          </c:cat>
          <c:val>
            <c:numRef>
              <c:f>Sheet1!$E$2:$E$13</c:f>
              <c:numCache>
                <c:formatCode>#,##0</c:formatCode>
                <c:ptCount val="12"/>
                <c:pt idx="0">
                  <c:v>4500</c:v>
                </c:pt>
                <c:pt idx="1">
                  <c:v>4500</c:v>
                </c:pt>
                <c:pt idx="2">
                  <c:v>4600</c:v>
                </c:pt>
                <c:pt idx="3">
                  <c:v>4600</c:v>
                </c:pt>
                <c:pt idx="4">
                  <c:v>4700</c:v>
                </c:pt>
                <c:pt idx="5">
                  <c:v>4800</c:v>
                </c:pt>
                <c:pt idx="6">
                  <c:v>4800</c:v>
                </c:pt>
                <c:pt idx="7">
                  <c:v>5000</c:v>
                </c:pt>
                <c:pt idx="8">
                  <c:v>5000</c:v>
                </c:pt>
                <c:pt idx="9">
                  <c:v>5100</c:v>
                </c:pt>
                <c:pt idx="10">
                  <c:v>5100</c:v>
                </c:pt>
                <c:pt idx="11">
                  <c:v>5200</c:v>
                </c:pt>
              </c:numCache>
            </c:numRef>
          </c:val>
          <c:smooth val="0"/>
          <c:extLst>
            <c:ext xmlns:c16="http://schemas.microsoft.com/office/drawing/2014/chart" uri="{C3380CC4-5D6E-409C-BE32-E72D297353CC}">
              <c16:uniqueId val="{00000003-7AE3-4FA4-B589-EAC093FF93B2}"/>
            </c:ext>
          </c:extLst>
        </c:ser>
        <c:ser>
          <c:idx val="4"/>
          <c:order val="4"/>
          <c:tx>
            <c:strRef>
              <c:f>Sheet1!$F$1</c:f>
              <c:strCache>
                <c:ptCount val="1"/>
                <c:pt idx="0">
                  <c:v>YouTube</c:v>
                </c:pt>
              </c:strCache>
            </c:strRef>
          </c:tx>
          <c:spPr>
            <a:ln w="28575" cap="rnd">
              <a:solidFill>
                <a:schemeClr val="accent5"/>
              </a:solidFill>
              <a:round/>
            </a:ln>
            <a:effectLst/>
          </c:spPr>
          <c:marker>
            <c:symbol val="none"/>
          </c:marker>
          <c:cat>
            <c:numRef>
              <c:f>Sheet1!$A$2:$A$13</c:f>
              <c:numCache>
                <c:formatCode>m/d/yyyy</c:formatCode>
                <c:ptCount val="12"/>
                <c:pt idx="0" formatCode="d\-mmm\-yy">
                  <c:v>44835</c:v>
                </c:pt>
                <c:pt idx="1">
                  <c:v>44866</c:v>
                </c:pt>
                <c:pt idx="2">
                  <c:v>44896</c:v>
                </c:pt>
                <c:pt idx="3">
                  <c:v>44927</c:v>
                </c:pt>
                <c:pt idx="4" formatCode="mmm\-yy">
                  <c:v>44958</c:v>
                </c:pt>
                <c:pt idx="5" formatCode="mmm\-yy">
                  <c:v>44986</c:v>
                </c:pt>
                <c:pt idx="6" formatCode="mmm\-yy">
                  <c:v>45017</c:v>
                </c:pt>
                <c:pt idx="7" formatCode="d\-mmm\-yy">
                  <c:v>45047</c:v>
                </c:pt>
                <c:pt idx="8" formatCode="d\-mmm\-yy">
                  <c:v>45078</c:v>
                </c:pt>
                <c:pt idx="9" formatCode="d\-mmm\-yy">
                  <c:v>45108</c:v>
                </c:pt>
                <c:pt idx="10" formatCode="d\-mmm\-yy">
                  <c:v>45139</c:v>
                </c:pt>
                <c:pt idx="11" formatCode="d\-mmm\-yy">
                  <c:v>45170</c:v>
                </c:pt>
              </c:numCache>
            </c:numRef>
          </c:cat>
          <c:val>
            <c:numRef>
              <c:f>Sheet1!$F$2:$F$13</c:f>
              <c:numCache>
                <c:formatCode>General</c:formatCode>
                <c:ptCount val="12"/>
                <c:pt idx="0">
                  <c:v>236</c:v>
                </c:pt>
                <c:pt idx="1">
                  <c:v>248</c:v>
                </c:pt>
                <c:pt idx="2">
                  <c:v>252</c:v>
                </c:pt>
                <c:pt idx="3">
                  <c:v>269</c:v>
                </c:pt>
                <c:pt idx="4">
                  <c:v>269</c:v>
                </c:pt>
                <c:pt idx="5">
                  <c:v>269</c:v>
                </c:pt>
                <c:pt idx="6">
                  <c:v>271</c:v>
                </c:pt>
                <c:pt idx="7">
                  <c:v>277</c:v>
                </c:pt>
                <c:pt idx="8">
                  <c:v>282</c:v>
                </c:pt>
                <c:pt idx="9">
                  <c:v>286</c:v>
                </c:pt>
                <c:pt idx="10">
                  <c:v>297</c:v>
                </c:pt>
                <c:pt idx="11">
                  <c:v>317</c:v>
                </c:pt>
              </c:numCache>
            </c:numRef>
          </c:val>
          <c:smooth val="0"/>
          <c:extLst>
            <c:ext xmlns:c16="http://schemas.microsoft.com/office/drawing/2014/chart" uri="{C3380CC4-5D6E-409C-BE32-E72D297353CC}">
              <c16:uniqueId val="{00000004-7AE3-4FA4-B589-EAC093FF93B2}"/>
            </c:ext>
          </c:extLst>
        </c:ser>
        <c:dLbls>
          <c:showLegendKey val="0"/>
          <c:showVal val="0"/>
          <c:showCatName val="0"/>
          <c:showSerName val="0"/>
          <c:showPercent val="0"/>
          <c:showBubbleSize val="0"/>
        </c:dLbls>
        <c:smooth val="0"/>
        <c:axId val="1131072383"/>
        <c:axId val="1133830831"/>
      </c:lineChart>
      <c:dateAx>
        <c:axId val="1131072383"/>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3830831"/>
        <c:crosses val="autoZero"/>
        <c:auto val="1"/>
        <c:lblOffset val="100"/>
        <c:baseTimeUnit val="months"/>
        <c:majorUnit val="1"/>
        <c:majorTimeUnit val="months"/>
        <c:minorUnit val="12"/>
        <c:minorTimeUnit val="years"/>
      </c:dateAx>
      <c:valAx>
        <c:axId val="1133830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107238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E476-A06D-5A4E-A500-52680F1492E2}"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D7291-6851-1C42-B9E3-7BAEBCC8C28F}" type="slidenum">
              <a:rPr lang="en-US" smtClean="0"/>
              <a:t>‹#›</a:t>
            </a:fld>
            <a:endParaRPr lang="en-US"/>
          </a:p>
        </p:txBody>
      </p:sp>
    </p:spTree>
    <p:extLst>
      <p:ext uri="{BB962C8B-B14F-4D97-AF65-F5344CB8AC3E}">
        <p14:creationId xmlns:p14="http://schemas.microsoft.com/office/powerpoint/2010/main" val="587159185"/>
      </p:ext>
    </p:extLst>
  </p:cSld>
  <p:clrMap bg1="lt1" tx1="dk1" bg2="lt2" tx2="dk2" accent1="accent1" accent2="accent2" accent3="accent3" accent4="accent4" accent5="accent5" accent6="accent6" hlink="hlink" folHlink="folHlink"/>
  <p:notesStyle>
    <a:lvl1pPr marL="0" algn="l" defTabSz="713214" rtl="0" eaLnBrk="1" latinLnBrk="0" hangingPunct="1">
      <a:defRPr sz="936" kern="1200">
        <a:solidFill>
          <a:schemeClr val="tx1"/>
        </a:solidFill>
        <a:latin typeface="+mn-lt"/>
        <a:ea typeface="+mn-ea"/>
        <a:cs typeface="+mn-cs"/>
      </a:defRPr>
    </a:lvl1pPr>
    <a:lvl2pPr marL="356607" algn="l" defTabSz="713214" rtl="0" eaLnBrk="1" latinLnBrk="0" hangingPunct="1">
      <a:defRPr sz="936" kern="1200">
        <a:solidFill>
          <a:schemeClr val="tx1"/>
        </a:solidFill>
        <a:latin typeface="+mn-lt"/>
        <a:ea typeface="+mn-ea"/>
        <a:cs typeface="+mn-cs"/>
      </a:defRPr>
    </a:lvl2pPr>
    <a:lvl3pPr marL="713214" algn="l" defTabSz="713214" rtl="0" eaLnBrk="1" latinLnBrk="0" hangingPunct="1">
      <a:defRPr sz="936" kern="1200">
        <a:solidFill>
          <a:schemeClr val="tx1"/>
        </a:solidFill>
        <a:latin typeface="+mn-lt"/>
        <a:ea typeface="+mn-ea"/>
        <a:cs typeface="+mn-cs"/>
      </a:defRPr>
    </a:lvl3pPr>
    <a:lvl4pPr marL="1069821" algn="l" defTabSz="713214" rtl="0" eaLnBrk="1" latinLnBrk="0" hangingPunct="1">
      <a:defRPr sz="936" kern="1200">
        <a:solidFill>
          <a:schemeClr val="tx1"/>
        </a:solidFill>
        <a:latin typeface="+mn-lt"/>
        <a:ea typeface="+mn-ea"/>
        <a:cs typeface="+mn-cs"/>
      </a:defRPr>
    </a:lvl4pPr>
    <a:lvl5pPr marL="1426428" algn="l" defTabSz="713214" rtl="0" eaLnBrk="1" latinLnBrk="0" hangingPunct="1">
      <a:defRPr sz="936" kern="1200">
        <a:solidFill>
          <a:schemeClr val="tx1"/>
        </a:solidFill>
        <a:latin typeface="+mn-lt"/>
        <a:ea typeface="+mn-ea"/>
        <a:cs typeface="+mn-cs"/>
      </a:defRPr>
    </a:lvl5pPr>
    <a:lvl6pPr marL="1783035" algn="l" defTabSz="713214" rtl="0" eaLnBrk="1" latinLnBrk="0" hangingPunct="1">
      <a:defRPr sz="936" kern="1200">
        <a:solidFill>
          <a:schemeClr val="tx1"/>
        </a:solidFill>
        <a:latin typeface="+mn-lt"/>
        <a:ea typeface="+mn-ea"/>
        <a:cs typeface="+mn-cs"/>
      </a:defRPr>
    </a:lvl6pPr>
    <a:lvl7pPr marL="2139643" algn="l" defTabSz="713214" rtl="0" eaLnBrk="1" latinLnBrk="0" hangingPunct="1">
      <a:defRPr sz="936" kern="1200">
        <a:solidFill>
          <a:schemeClr val="tx1"/>
        </a:solidFill>
        <a:latin typeface="+mn-lt"/>
        <a:ea typeface="+mn-ea"/>
        <a:cs typeface="+mn-cs"/>
      </a:defRPr>
    </a:lvl7pPr>
    <a:lvl8pPr marL="2496250" algn="l" defTabSz="713214" rtl="0" eaLnBrk="1" latinLnBrk="0" hangingPunct="1">
      <a:defRPr sz="936" kern="1200">
        <a:solidFill>
          <a:schemeClr val="tx1"/>
        </a:solidFill>
        <a:latin typeface="+mn-lt"/>
        <a:ea typeface="+mn-ea"/>
        <a:cs typeface="+mn-cs"/>
      </a:defRPr>
    </a:lvl8pPr>
    <a:lvl9pPr marL="2852857" algn="l" defTabSz="713214"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 2023</a:t>
            </a:r>
          </a:p>
          <a:p>
            <a:endParaRPr lang="en-US" dirty="0"/>
          </a:p>
          <a:p>
            <a:r>
              <a:rPr lang="en-US" dirty="0"/>
              <a:t>ANS Local Section of San Diego </a:t>
            </a:r>
          </a:p>
        </p:txBody>
      </p:sp>
      <p:sp>
        <p:nvSpPr>
          <p:cNvPr id="4" name="Slide Number Placeholder 3"/>
          <p:cNvSpPr>
            <a:spLocks noGrp="1"/>
          </p:cNvSpPr>
          <p:nvPr>
            <p:ph type="sldNum" sz="quarter" idx="5"/>
          </p:nvPr>
        </p:nvSpPr>
        <p:spPr/>
        <p:txBody>
          <a:bodyPr/>
          <a:lstStyle/>
          <a:p>
            <a:fld id="{747D7291-6851-1C42-B9E3-7BAEBCC8C28F}" type="slidenum">
              <a:rPr lang="en-US" smtClean="0"/>
              <a:t>1</a:t>
            </a:fld>
            <a:endParaRPr lang="en-US"/>
          </a:p>
        </p:txBody>
      </p:sp>
    </p:spTree>
    <p:extLst>
      <p:ext uri="{BB962C8B-B14F-4D97-AF65-F5344CB8AC3E}">
        <p14:creationId xmlns:p14="http://schemas.microsoft.com/office/powerpoint/2010/main" val="411458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lengths are from local San Diego newspaper </a:t>
            </a:r>
          </a:p>
        </p:txBody>
      </p:sp>
      <p:sp>
        <p:nvSpPr>
          <p:cNvPr id="4" name="Slide Number Placeholder 3"/>
          <p:cNvSpPr>
            <a:spLocks noGrp="1"/>
          </p:cNvSpPr>
          <p:nvPr>
            <p:ph type="sldNum" sz="quarter" idx="5"/>
          </p:nvPr>
        </p:nvSpPr>
        <p:spPr/>
        <p:txBody>
          <a:bodyPr/>
          <a:lstStyle/>
          <a:p>
            <a:fld id="{747D7291-6851-1C42-B9E3-7BAEBCC8C28F}" type="slidenum">
              <a:rPr lang="en-US" smtClean="0"/>
              <a:t>17</a:t>
            </a:fld>
            <a:endParaRPr lang="en-US"/>
          </a:p>
        </p:txBody>
      </p:sp>
    </p:spTree>
    <p:extLst>
      <p:ext uri="{BB962C8B-B14F-4D97-AF65-F5344CB8AC3E}">
        <p14:creationId xmlns:p14="http://schemas.microsoft.com/office/powerpoint/2010/main" val="399586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latin typeface="Calibri" panose="020F0502020204030204" pitchFamily="34" charset="0"/>
              </a:rPr>
              <a:t>California joint-agency townhall on the future of Diablo Canyon (Aug. 12, 2022):</a:t>
            </a:r>
          </a:p>
          <a:p>
            <a:pPr marL="285750" indent="-285750">
              <a:buFont typeface="Arial" panose="020B0604020202020204" pitchFamily="34" charset="0"/>
              <a:buChar char="•"/>
            </a:pPr>
            <a:r>
              <a:rPr lang="en-US" sz="1000" dirty="0">
                <a:solidFill>
                  <a:srgbClr val="000000"/>
                </a:solidFill>
                <a:latin typeface="Calibri" panose="020F0502020204030204" pitchFamily="34" charset="0"/>
              </a:rPr>
              <a:t>ANS California members provided 70 </a:t>
            </a:r>
            <a:r>
              <a:rPr lang="en-US" sz="1000" b="0" i="0" u="none" strike="noStrike" dirty="0">
                <a:solidFill>
                  <a:srgbClr val="000000"/>
                </a:solidFill>
                <a:effectLst/>
                <a:latin typeface="Calibri" panose="020F0502020204030204" pitchFamily="34" charset="0"/>
              </a:rPr>
              <a:t>written comments and testimonies at five-hour townhall after legislature passed S.B. 846</a:t>
            </a:r>
          </a:p>
          <a:p>
            <a:pPr marL="285750" indent="-285750">
              <a:buFont typeface="Arial" panose="020B0604020202020204" pitchFamily="34" charset="0"/>
              <a:buChar char="•"/>
            </a:pPr>
            <a:r>
              <a:rPr lang="en-US" sz="1000" dirty="0">
                <a:solidFill>
                  <a:srgbClr val="000000"/>
                </a:solidFill>
                <a:latin typeface="Calibri" panose="020F0502020204030204" pitchFamily="34" charset="0"/>
              </a:rPr>
              <a:t>See examples above, right</a:t>
            </a:r>
            <a:endParaRPr lang="en-US" dirty="0"/>
          </a:p>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18</a:t>
            </a:fld>
            <a:endParaRPr lang="en-US"/>
          </a:p>
        </p:txBody>
      </p:sp>
    </p:spTree>
    <p:extLst>
      <p:ext uri="{BB962C8B-B14F-4D97-AF65-F5344CB8AC3E}">
        <p14:creationId xmlns:p14="http://schemas.microsoft.com/office/powerpoint/2010/main" val="325448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19</a:t>
            </a:fld>
            <a:endParaRPr lang="en-US"/>
          </a:p>
        </p:txBody>
      </p:sp>
    </p:spTree>
    <p:extLst>
      <p:ext uri="{BB962C8B-B14F-4D97-AF65-F5344CB8AC3E}">
        <p14:creationId xmlns:p14="http://schemas.microsoft.com/office/powerpoint/2010/main" val="271796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20</a:t>
            </a:fld>
            <a:endParaRPr lang="en-US"/>
          </a:p>
        </p:txBody>
      </p:sp>
    </p:spTree>
    <p:extLst>
      <p:ext uri="{BB962C8B-B14F-4D97-AF65-F5344CB8AC3E}">
        <p14:creationId xmlns:p14="http://schemas.microsoft.com/office/powerpoint/2010/main" val="418375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21</a:t>
            </a:fld>
            <a:endParaRPr lang="en-US"/>
          </a:p>
        </p:txBody>
      </p:sp>
    </p:spTree>
    <p:extLst>
      <p:ext uri="{BB962C8B-B14F-4D97-AF65-F5344CB8AC3E}">
        <p14:creationId xmlns:p14="http://schemas.microsoft.com/office/powerpoint/2010/main" val="128598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5</a:t>
            </a:fld>
            <a:endParaRPr lang="en-US"/>
          </a:p>
        </p:txBody>
      </p:sp>
    </p:spTree>
    <p:extLst>
      <p:ext uri="{BB962C8B-B14F-4D97-AF65-F5344CB8AC3E}">
        <p14:creationId xmlns:p14="http://schemas.microsoft.com/office/powerpoint/2010/main" val="116617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7</a:t>
            </a:fld>
            <a:endParaRPr lang="en-US"/>
          </a:p>
        </p:txBody>
      </p:sp>
    </p:spTree>
    <p:extLst>
      <p:ext uri="{BB962C8B-B14F-4D97-AF65-F5344CB8AC3E}">
        <p14:creationId xmlns:p14="http://schemas.microsoft.com/office/powerpoint/2010/main" val="815611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8</a:t>
            </a:fld>
            <a:endParaRPr lang="en-US"/>
          </a:p>
        </p:txBody>
      </p:sp>
    </p:spTree>
    <p:extLst>
      <p:ext uri="{BB962C8B-B14F-4D97-AF65-F5344CB8AC3E}">
        <p14:creationId xmlns:p14="http://schemas.microsoft.com/office/powerpoint/2010/main" val="235823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9</a:t>
            </a:fld>
            <a:endParaRPr lang="en-US"/>
          </a:p>
        </p:txBody>
      </p:sp>
    </p:spTree>
    <p:extLst>
      <p:ext uri="{BB962C8B-B14F-4D97-AF65-F5344CB8AC3E}">
        <p14:creationId xmlns:p14="http://schemas.microsoft.com/office/powerpoint/2010/main" val="70985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San Onofre </a:t>
            </a:r>
          </a:p>
        </p:txBody>
      </p:sp>
      <p:sp>
        <p:nvSpPr>
          <p:cNvPr id="4" name="Slide Number Placeholder 3"/>
          <p:cNvSpPr>
            <a:spLocks noGrp="1"/>
          </p:cNvSpPr>
          <p:nvPr>
            <p:ph type="sldNum" sz="quarter" idx="5"/>
          </p:nvPr>
        </p:nvSpPr>
        <p:spPr/>
        <p:txBody>
          <a:bodyPr/>
          <a:lstStyle/>
          <a:p>
            <a:fld id="{747D7291-6851-1C42-B9E3-7BAEBCC8C28F}" type="slidenum">
              <a:rPr lang="en-US" smtClean="0"/>
              <a:t>13</a:t>
            </a:fld>
            <a:endParaRPr lang="en-US"/>
          </a:p>
        </p:txBody>
      </p:sp>
    </p:spTree>
    <p:extLst>
      <p:ext uri="{BB962C8B-B14F-4D97-AF65-F5344CB8AC3E}">
        <p14:creationId xmlns:p14="http://schemas.microsoft.com/office/powerpoint/2010/main" val="263716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Demonstrated in Illinois, New Mexico, and California, independent citizens have reached out to ANS to deliver relevant nuclear-related information to their communities. Individual actors built new relationships with ANS members and grew support within their local organizations, resulting in the types of successes characterized in the letters of support attached to this proposal.</a:t>
            </a:r>
          </a:p>
          <a:p>
            <a:endParaRPr lang="en-US" dirty="0">
              <a:effectLst/>
              <a:latin typeface="Helvetica" pitchFamily="2" charset="0"/>
            </a:endParaRPr>
          </a:p>
          <a:p>
            <a:r>
              <a:rPr lang="en-US" dirty="0">
                <a:effectLst/>
                <a:latin typeface="Helvetica" pitchFamily="2" charset="0"/>
              </a:rPr>
              <a:t>While social capital is no replacement to address the structural causes of inequality, Asset-Based Collaboration provides participatory appraisals in an iterative process to tackle the definition of a consent-based process for the siting of consolidated interim storage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a:p>
            <a:pPr eaLnBrk="1" hangingPunct="1">
              <a:spcBef>
                <a:spcPct val="0"/>
              </a:spcBef>
            </a:pPr>
            <a:endParaRPr lang="en-US" altLang="en-US" dirty="0"/>
          </a:p>
          <a:p>
            <a:r>
              <a:rPr lang="en-US" dirty="0">
                <a:effectLst/>
                <a:latin typeface="Helvetica" pitchFamily="2" charset="0"/>
              </a:rPr>
              <a:t>ANS joins forces with the South Carolina Universities Research and Education Foundation (SCUREF) to work with four MSIs to identify strengths of local decision-making practices and expectations for nuclear materials management and resource needs to improve the country’s outlook for nuclear waste solutions. We are working together to draw upon our team’s rich history of public engagement and communication as well as a membership base of nuclear</a:t>
            </a:r>
          </a:p>
          <a:p>
            <a:r>
              <a:rPr lang="en-US" dirty="0">
                <a:effectLst/>
                <a:latin typeface="Helvetica" pitchFamily="2" charset="0"/>
              </a:rPr>
              <a:t>professionals and university students.</a:t>
            </a:r>
          </a:p>
          <a:p>
            <a:pPr eaLnBrk="1" hangingPunct="1">
              <a:spcBef>
                <a:spcPct val="0"/>
              </a:spcBef>
            </a:pPr>
            <a:endParaRPr lang="en-US" altLang="en-US" dirty="0"/>
          </a:p>
          <a:p>
            <a:r>
              <a:rPr lang="en-US" dirty="0">
                <a:effectLst/>
                <a:latin typeface="Helvetica" pitchFamily="2" charset="0"/>
              </a:rPr>
              <a:t>Asset-Based Collaboration (ABC) for Effective Engagement in Consent- Based Siting (TITLE OF PROPOSAL)</a:t>
            </a:r>
          </a:p>
          <a:p>
            <a:endParaRPr lang="en-US" dirty="0">
              <a:effectLst/>
              <a:latin typeface="Helvetica" pitchFamily="2" charset="0"/>
            </a:endParaRPr>
          </a:p>
          <a:p>
            <a:r>
              <a:rPr lang="en-US" dirty="0">
                <a:effectLst/>
                <a:latin typeface="Helvetica" pitchFamily="2" charset="0"/>
              </a:rPr>
              <a:t>Our approach employs an asset-based community development approach leading to a replicable process for community engagement related to consent-based siting. Expanding a national dialogue on the future of nuclear materials transportation and interim storage in the United States starts locally—from community to community, neighbor to neighbor. </a:t>
            </a:r>
          </a:p>
          <a:p>
            <a:endParaRPr lang="en-US" dirty="0">
              <a:effectLst/>
              <a:latin typeface="Helvetica" pitchFamily="2" charset="0"/>
            </a:endParaRPr>
          </a:p>
          <a:p>
            <a:r>
              <a:rPr lang="en-US" dirty="0">
                <a:effectLst/>
                <a:latin typeface="Helvetica" pitchFamily="2" charset="0"/>
              </a:rPr>
              <a:t>Building a groundswell of understanding for as complex and charged an issue as the transport and interim storage of spent nuclear fuel and waste takes a sound community engagement methodology and a diverse set of partners, each with a specific and important role to play. </a:t>
            </a:r>
          </a:p>
          <a:p>
            <a:endParaRPr lang="en-US" altLang="en-US" dirty="0">
              <a:effectLst/>
              <a:latin typeface="Helvetica" pitchFamily="2" charset="0"/>
            </a:endParaRPr>
          </a:p>
          <a:p>
            <a:r>
              <a:rPr lang="en-US" dirty="0">
                <a:effectLst/>
                <a:latin typeface="Helvetica" pitchFamily="2" charset="0"/>
              </a:rPr>
              <a:t>Develop a replicable, scalable model of community engagement that invites individuals and</a:t>
            </a:r>
          </a:p>
          <a:p>
            <a:r>
              <a:rPr lang="en-US" dirty="0">
                <a:effectLst/>
                <a:latin typeface="Helvetica" pitchFamily="2" charset="0"/>
              </a:rPr>
              <a:t>organizations from target communities—specifically those under resourced and with</a:t>
            </a:r>
          </a:p>
          <a:p>
            <a:r>
              <a:rPr lang="en-US" dirty="0">
                <a:effectLst/>
                <a:latin typeface="Helvetica" pitchFamily="2" charset="0"/>
              </a:rPr>
              <a:t>underrepresented and diverse populations—to a mutually respectful, productive, and accessible</a:t>
            </a:r>
          </a:p>
          <a:p>
            <a:r>
              <a:rPr lang="en-US" dirty="0">
                <a:effectLst/>
                <a:latin typeface="Helvetica" pitchFamily="2" charset="0"/>
              </a:rPr>
              <a:t>dialogue around consent-based siting.</a:t>
            </a:r>
          </a:p>
          <a:p>
            <a:endParaRPr lang="en-US" dirty="0">
              <a:effectLst/>
              <a:latin typeface="Helvetica" pitchFamily="2" charset="0"/>
            </a:endParaRPr>
          </a:p>
          <a:p>
            <a:r>
              <a:rPr lang="en-US" dirty="0">
                <a:effectLst/>
                <a:latin typeface="Helvetica" pitchFamily="2" charset="0"/>
              </a:rPr>
              <a:t>Build effective, sustainable collaboration between partners, including ANS, the DOE,</a:t>
            </a:r>
          </a:p>
          <a:p>
            <a:r>
              <a:rPr lang="en-US" dirty="0">
                <a:effectLst/>
                <a:latin typeface="Helvetica" pitchFamily="2" charset="0"/>
              </a:rPr>
              <a:t>SCUREF, MSIs, and community stakeholders, citizens, and elected officials. The partnerships</a:t>
            </a:r>
          </a:p>
          <a:p>
            <a:r>
              <a:rPr lang="en-US" dirty="0">
                <a:effectLst/>
                <a:latin typeface="Helvetica" pitchFamily="2" charset="0"/>
              </a:rPr>
              <a:t>lead to the formation of the Collaboration Hub, fostering dialogue, sharing resources and</a:t>
            </a:r>
          </a:p>
          <a:p>
            <a:r>
              <a:rPr lang="en-US" dirty="0">
                <a:effectLst/>
                <a:latin typeface="Helvetica" pitchFamily="2" charset="0"/>
              </a:rPr>
              <a:t>information, and finding common ground among multiple voices.</a:t>
            </a:r>
          </a:p>
          <a:p>
            <a:r>
              <a:rPr lang="en-US" dirty="0">
                <a:effectLst/>
                <a:latin typeface="Helvetica" pitchFamily="2" charset="0"/>
              </a:rPr>
              <a:t>Cocreate community-driven solutions to consent-based siting, addressing management of</a:t>
            </a:r>
          </a:p>
          <a:p>
            <a:r>
              <a:rPr lang="en-US" dirty="0">
                <a:effectLst/>
                <a:latin typeface="Helvetica" pitchFamily="2" charset="0"/>
              </a:rPr>
              <a:t>spent nuclear fuel, interim storage, siting considerations, and the role a federal consolidated</a:t>
            </a:r>
          </a:p>
          <a:p>
            <a:endParaRPr lang="en-US" dirty="0"/>
          </a:p>
        </p:txBody>
      </p:sp>
      <p:sp>
        <p:nvSpPr>
          <p:cNvPr id="4" name="Slide Number Placeholder 3"/>
          <p:cNvSpPr>
            <a:spLocks noGrp="1"/>
          </p:cNvSpPr>
          <p:nvPr>
            <p:ph type="sldNum" sz="quarter" idx="5"/>
          </p:nvPr>
        </p:nvSpPr>
        <p:spPr/>
        <p:txBody>
          <a:bodyPr/>
          <a:lstStyle/>
          <a:p>
            <a:fld id="{747D7291-6851-1C42-B9E3-7BAEBCC8C28F}" type="slidenum">
              <a:rPr lang="en-US" smtClean="0"/>
              <a:t>14</a:t>
            </a:fld>
            <a:endParaRPr lang="en-US"/>
          </a:p>
        </p:txBody>
      </p:sp>
    </p:spTree>
    <p:extLst>
      <p:ext uri="{BB962C8B-B14F-4D97-AF65-F5344CB8AC3E}">
        <p14:creationId xmlns:p14="http://schemas.microsoft.com/office/powerpoint/2010/main" val="235413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IBEW </a:t>
            </a:r>
          </a:p>
          <a:p>
            <a:pPr marL="171450" indent="-171450">
              <a:buFont typeface="Arial" panose="020B0604020202020204" pitchFamily="34" charset="0"/>
              <a:buChar char="•"/>
            </a:pPr>
            <a:r>
              <a:rPr lang="en-US" dirty="0"/>
              <a:t>Health Physics Society</a:t>
            </a:r>
          </a:p>
          <a:p>
            <a:pPr marL="171450" indent="-171450">
              <a:buFont typeface="Arial" panose="020B0604020202020204" pitchFamily="34" charset="0"/>
              <a:buChar char="•"/>
            </a:pPr>
            <a:r>
              <a:rPr lang="en-US" dirty="0"/>
              <a:t>Episcopal Diocese of Chicago </a:t>
            </a:r>
          </a:p>
          <a:p>
            <a:pPr marL="171450" indent="-171450">
              <a:buFont typeface="Arial" panose="020B0604020202020204" pitchFamily="34" charset="0"/>
              <a:buChar char="•"/>
            </a:pPr>
            <a:r>
              <a:rPr lang="en-US" dirty="0"/>
              <a:t>League of Women Voters of New Mexico </a:t>
            </a:r>
          </a:p>
          <a:p>
            <a:pPr marL="171450" indent="-171450">
              <a:buFont typeface="Arial" panose="020B0604020202020204" pitchFamily="34" charset="0"/>
              <a:buChar char="•"/>
            </a:pPr>
            <a:r>
              <a:rPr lang="en-US" dirty="0"/>
              <a:t>Energy Communities Alliance</a:t>
            </a:r>
          </a:p>
          <a:p>
            <a:pPr marL="171450" indent="-171450">
              <a:buFont typeface="Arial" panose="020B0604020202020204" pitchFamily="34" charset="0"/>
              <a:buChar char="•"/>
            </a:pPr>
            <a:r>
              <a:rPr lang="en-US" dirty="0"/>
              <a:t>The </a:t>
            </a:r>
            <a:r>
              <a:rPr lang="en-US" dirty="0" err="1"/>
              <a:t>ytt</a:t>
            </a:r>
            <a:r>
              <a:rPr lang="en-US" dirty="0"/>
              <a:t> Northern Chumash Tribe of SLO County and Region </a:t>
            </a:r>
          </a:p>
        </p:txBody>
      </p:sp>
      <p:sp>
        <p:nvSpPr>
          <p:cNvPr id="4" name="Slide Number Placeholder 3"/>
          <p:cNvSpPr>
            <a:spLocks noGrp="1"/>
          </p:cNvSpPr>
          <p:nvPr>
            <p:ph type="sldNum" sz="quarter" idx="5"/>
          </p:nvPr>
        </p:nvSpPr>
        <p:spPr/>
        <p:txBody>
          <a:bodyPr/>
          <a:lstStyle/>
          <a:p>
            <a:fld id="{747D7291-6851-1C42-B9E3-7BAEBCC8C28F}" type="slidenum">
              <a:rPr lang="en-US" smtClean="0"/>
              <a:t>15</a:t>
            </a:fld>
            <a:endParaRPr lang="en-US"/>
          </a:p>
        </p:txBody>
      </p:sp>
    </p:spTree>
    <p:extLst>
      <p:ext uri="{BB962C8B-B14F-4D97-AF65-F5344CB8AC3E}">
        <p14:creationId xmlns:p14="http://schemas.microsoft.com/office/powerpoint/2010/main" val="360033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Local Section activities </a:t>
            </a:r>
          </a:p>
        </p:txBody>
      </p:sp>
      <p:sp>
        <p:nvSpPr>
          <p:cNvPr id="4" name="Slide Number Placeholder 3"/>
          <p:cNvSpPr>
            <a:spLocks noGrp="1"/>
          </p:cNvSpPr>
          <p:nvPr>
            <p:ph type="sldNum" sz="quarter" idx="5"/>
          </p:nvPr>
        </p:nvSpPr>
        <p:spPr/>
        <p:txBody>
          <a:bodyPr/>
          <a:lstStyle/>
          <a:p>
            <a:fld id="{747D7291-6851-1C42-B9E3-7BAEBCC8C28F}" type="slidenum">
              <a:rPr lang="en-US" smtClean="0"/>
              <a:t>16</a:t>
            </a:fld>
            <a:endParaRPr lang="en-US"/>
          </a:p>
        </p:txBody>
      </p:sp>
    </p:spTree>
    <p:extLst>
      <p:ext uri="{BB962C8B-B14F-4D97-AF65-F5344CB8AC3E}">
        <p14:creationId xmlns:p14="http://schemas.microsoft.com/office/powerpoint/2010/main" val="307759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NS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DEEF-F578-5B42-BA3D-2FAC758C69F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149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838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6" y="2130432"/>
            <a:ext cx="10667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09599" y="3886200"/>
            <a:ext cx="10668000" cy="1752600"/>
          </a:xfrm>
        </p:spPr>
        <p:txBody>
          <a:bodyPr/>
          <a:lstStyle>
            <a:lvl1pPr marL="0" indent="0" algn="l">
              <a:buNone/>
              <a:defRPr>
                <a:solidFill>
                  <a:srgbClr val="000000"/>
                </a:solidFill>
              </a:defRPr>
            </a:lvl1pPr>
            <a:lvl2pPr marL="411460" indent="0" algn="ctr">
              <a:buNone/>
              <a:defRPr>
                <a:solidFill>
                  <a:schemeClr val="tx1">
                    <a:tint val="75000"/>
                  </a:schemeClr>
                </a:solidFill>
              </a:defRPr>
            </a:lvl2pPr>
            <a:lvl3pPr marL="822919" indent="0" algn="ctr">
              <a:buNone/>
              <a:defRPr>
                <a:solidFill>
                  <a:schemeClr val="tx1">
                    <a:tint val="75000"/>
                  </a:schemeClr>
                </a:solidFill>
              </a:defRPr>
            </a:lvl3pPr>
            <a:lvl4pPr marL="1234380"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194756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784" y="1763995"/>
            <a:ext cx="10682816" cy="4362173"/>
          </a:xfrm>
        </p:spPr>
        <p:txBody>
          <a:bodyPr/>
          <a:lstStyle/>
          <a:p>
            <a:pPr lvl="0"/>
            <a:r>
              <a:rPr lang="en-US"/>
              <a:t>Edit Master text styles</a:t>
            </a:r>
          </a:p>
        </p:txBody>
      </p:sp>
      <p:sp>
        <p:nvSpPr>
          <p:cNvPr id="4" name="Date Placeholder 3"/>
          <p:cNvSpPr>
            <a:spLocks noGrp="1"/>
          </p:cNvSpPr>
          <p:nvPr>
            <p:ph type="dt" sz="half" idx="10"/>
          </p:nvPr>
        </p:nvSpPr>
        <p:spPr>
          <a:xfrm>
            <a:off x="1371600" y="6356356"/>
            <a:ext cx="2082800" cy="365125"/>
          </a:xfrm>
          <a:prstGeom prst="rect">
            <a:avLst/>
          </a:prstGeom>
        </p:spPr>
        <p:txBody>
          <a:bodyPr/>
          <a:lstStyle>
            <a:lvl1pPr>
              <a:defRPr>
                <a:solidFill>
                  <a:schemeClr val="tx1"/>
                </a:solidFill>
              </a:defRPr>
            </a:lvl1pPr>
          </a:lstStyle>
          <a:p>
            <a:fld id="{4835BA74-651A-B340-9961-A82D1E7EF62B}" type="datetime1">
              <a:rPr lang="en-US" smtClean="0"/>
              <a:t>9/26/2023</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97440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6197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5" name="Date Placeholder 4"/>
          <p:cNvSpPr>
            <a:spLocks noGrp="1"/>
          </p:cNvSpPr>
          <p:nvPr>
            <p:ph type="dt" sz="half" idx="10"/>
          </p:nvPr>
        </p:nvSpPr>
        <p:spPr>
          <a:xfrm>
            <a:off x="1411357" y="6356356"/>
            <a:ext cx="2043043" cy="365125"/>
          </a:xfrm>
          <a:prstGeom prst="rect">
            <a:avLst/>
          </a:prstGeom>
        </p:spPr>
        <p:txBody>
          <a:bodyPr/>
          <a:lstStyle/>
          <a:p>
            <a:fld id="{D5408B09-4A18-AB42-B09C-8E2692179B15}"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276570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6193373" y="1535113"/>
            <a:ext cx="5389033"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021877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1709111"/>
            <a:ext cx="4011084"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871052" y="1709112"/>
            <a:ext cx="6428533" cy="4417055"/>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609606" y="2563667"/>
            <a:ext cx="4011084" cy="3562499"/>
          </a:xfrm>
        </p:spPr>
        <p:txBody>
          <a:bodyPr/>
          <a:lstStyle>
            <a:lvl1pPr marL="0" indent="0">
              <a:buNone/>
              <a:defRPr sz="1260"/>
            </a:lvl1pPr>
            <a:lvl2pPr marL="411460" indent="0">
              <a:buNone/>
              <a:defRPr sz="1080"/>
            </a:lvl2pPr>
            <a:lvl3pPr marL="822919" indent="0">
              <a:buNone/>
              <a:defRPr sz="900"/>
            </a:lvl3pPr>
            <a:lvl4pPr marL="1234380" indent="0">
              <a:buNone/>
              <a:defRPr sz="811"/>
            </a:lvl4pPr>
            <a:lvl5pPr marL="1645838" indent="0">
              <a:buNone/>
              <a:defRPr sz="811"/>
            </a:lvl5pPr>
            <a:lvl6pPr marL="2057297" indent="0">
              <a:buNone/>
              <a:defRPr sz="811"/>
            </a:lvl6pPr>
            <a:lvl7pPr marL="2468757" indent="0">
              <a:buNone/>
              <a:defRPr sz="811"/>
            </a:lvl7pPr>
            <a:lvl8pPr marL="2880216" indent="0">
              <a:buNone/>
              <a:defRPr sz="811"/>
            </a:lvl8pPr>
            <a:lvl9pPr marL="3291676" indent="0">
              <a:buNone/>
              <a:defRPr sz="811"/>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70864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753DE-A595-C849-AA5C-D525407AF15F}" type="slidenum">
              <a:rPr lang="en-US" smtClean="0"/>
              <a:t>‹#›</a:t>
            </a:fld>
            <a:endParaRPr lang="en-US"/>
          </a:p>
        </p:txBody>
      </p:sp>
    </p:spTree>
    <p:extLst>
      <p:ext uri="{BB962C8B-B14F-4D97-AF65-F5344CB8AC3E}">
        <p14:creationId xmlns:p14="http://schemas.microsoft.com/office/powerpoint/2010/main" val="324799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356356"/>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a:lstStyle/>
          <a:p>
            <a:fld id="{C1F14A43-F6F7-684A-A15B-3AABBD13E880}" type="slidenum">
              <a:rPr lang="en-US" smtClean="0"/>
              <a:t>‹#›</a:t>
            </a:fld>
            <a:endParaRPr lang="en-US"/>
          </a:p>
        </p:txBody>
      </p:sp>
      <p:sp>
        <p:nvSpPr>
          <p:cNvPr id="7" name="Text Placeholder 2"/>
          <p:cNvSpPr>
            <a:spLocks noGrp="1"/>
          </p:cNvSpPr>
          <p:nvPr>
            <p:ph idx="1"/>
          </p:nvPr>
        </p:nvSpPr>
        <p:spPr>
          <a:xfrm>
            <a:off x="609600" y="1763995"/>
            <a:ext cx="10668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Tree>
    <p:extLst>
      <p:ext uri="{BB962C8B-B14F-4D97-AF65-F5344CB8AC3E}">
        <p14:creationId xmlns:p14="http://schemas.microsoft.com/office/powerpoint/2010/main" val="828785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22" indent="-257164">
              <a:buFont typeface="Arial" panose="020B0604020202020204" pitchFamily="34" charset="0"/>
              <a:buChar char="•"/>
              <a:defRPr>
                <a:solidFill>
                  <a:schemeClr val="tx1"/>
                </a:solidFill>
              </a:defRPr>
            </a:lvl2pPr>
            <a:lvl3pPr marL="1028649" indent="-205730">
              <a:buFont typeface="Arial" panose="020B0604020202020204" pitchFamily="34" charset="0"/>
              <a:buChar char="•"/>
              <a:defRPr>
                <a:solidFill>
                  <a:schemeClr val="tx1"/>
                </a:solidFill>
              </a:defRPr>
            </a:lvl3pPr>
            <a:lvl4pPr marL="1440108" indent="-205730">
              <a:buFont typeface="Arial" panose="020B0604020202020204" pitchFamily="34" charset="0"/>
              <a:buChar char="•"/>
              <a:defRPr>
                <a:solidFill>
                  <a:schemeClr val="tx1"/>
                </a:solidFill>
              </a:defRPr>
            </a:lvl4pPr>
            <a:lvl5pPr marL="1851568" indent="-205730">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666077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3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6" y="2130432"/>
            <a:ext cx="10667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09599" y="3886200"/>
            <a:ext cx="10668000" cy="1752600"/>
          </a:xfrm>
        </p:spPr>
        <p:txBody>
          <a:bodyPr/>
          <a:lstStyle>
            <a:lvl1pPr marL="0" indent="0" algn="l">
              <a:buNone/>
              <a:defRPr>
                <a:solidFill>
                  <a:srgbClr val="000000"/>
                </a:solidFill>
              </a:defRPr>
            </a:lvl1pPr>
            <a:lvl2pPr marL="411460" indent="0" algn="ctr">
              <a:buNone/>
              <a:defRPr>
                <a:solidFill>
                  <a:schemeClr val="tx1">
                    <a:tint val="75000"/>
                  </a:schemeClr>
                </a:solidFill>
              </a:defRPr>
            </a:lvl2pPr>
            <a:lvl3pPr marL="822919" indent="0" algn="ctr">
              <a:buNone/>
              <a:defRPr>
                <a:solidFill>
                  <a:schemeClr val="tx1">
                    <a:tint val="75000"/>
                  </a:schemeClr>
                </a:solidFill>
              </a:defRPr>
            </a:lvl3pPr>
            <a:lvl4pPr marL="1234380"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4089793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6" y="2130432"/>
            <a:ext cx="10667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09599" y="3886200"/>
            <a:ext cx="10668000" cy="1752600"/>
          </a:xfrm>
        </p:spPr>
        <p:txBody>
          <a:bodyPr/>
          <a:lstStyle>
            <a:lvl1pPr marL="0" indent="0" algn="l">
              <a:buNone/>
              <a:defRPr>
                <a:solidFill>
                  <a:srgbClr val="000000"/>
                </a:solidFill>
              </a:defRPr>
            </a:lvl1pPr>
            <a:lvl2pPr marL="411460" indent="0" algn="ctr">
              <a:buNone/>
              <a:defRPr>
                <a:solidFill>
                  <a:schemeClr val="tx1">
                    <a:tint val="75000"/>
                  </a:schemeClr>
                </a:solidFill>
              </a:defRPr>
            </a:lvl2pPr>
            <a:lvl3pPr marL="822919" indent="0" algn="ctr">
              <a:buNone/>
              <a:defRPr>
                <a:solidFill>
                  <a:schemeClr val="tx1">
                    <a:tint val="75000"/>
                  </a:schemeClr>
                </a:solidFill>
              </a:defRPr>
            </a:lvl3pPr>
            <a:lvl4pPr marL="1234380"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4006201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784" y="1763995"/>
            <a:ext cx="10682816" cy="4362173"/>
          </a:xfrm>
        </p:spPr>
        <p:txBody>
          <a:bodyPr/>
          <a:lstStyle/>
          <a:p>
            <a:pPr lvl="0"/>
            <a:r>
              <a:rPr lang="en-US"/>
              <a:t>Edit Master text styles</a:t>
            </a:r>
          </a:p>
        </p:txBody>
      </p:sp>
      <p:sp>
        <p:nvSpPr>
          <p:cNvPr id="4" name="Date Placeholder 3"/>
          <p:cNvSpPr>
            <a:spLocks noGrp="1"/>
          </p:cNvSpPr>
          <p:nvPr>
            <p:ph type="dt" sz="half" idx="10"/>
          </p:nvPr>
        </p:nvSpPr>
        <p:spPr>
          <a:xfrm>
            <a:off x="1371600" y="6356356"/>
            <a:ext cx="2082800" cy="365125"/>
          </a:xfrm>
          <a:prstGeom prst="rect">
            <a:avLst/>
          </a:prstGeom>
        </p:spPr>
        <p:txBody>
          <a:bodyPr/>
          <a:lstStyle>
            <a:lvl1pPr>
              <a:defRPr>
                <a:solidFill>
                  <a:schemeClr val="tx1"/>
                </a:solidFill>
              </a:defRPr>
            </a:lvl1pPr>
          </a:lstStyle>
          <a:p>
            <a:fld id="{4835BA74-651A-B340-9961-A82D1E7EF62B}" type="datetime1">
              <a:rPr lang="en-US" smtClean="0"/>
              <a:t>9/26/2023</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92665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6197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5" name="Date Placeholder 4"/>
          <p:cNvSpPr>
            <a:spLocks noGrp="1"/>
          </p:cNvSpPr>
          <p:nvPr>
            <p:ph type="dt" sz="half" idx="10"/>
          </p:nvPr>
        </p:nvSpPr>
        <p:spPr>
          <a:xfrm>
            <a:off x="1411357" y="6356356"/>
            <a:ext cx="2043043" cy="365125"/>
          </a:xfrm>
          <a:prstGeom prst="rect">
            <a:avLst/>
          </a:prstGeom>
        </p:spPr>
        <p:txBody>
          <a:bodyPr/>
          <a:lstStyle/>
          <a:p>
            <a:fld id="{D5408B09-4A18-AB42-B09C-8E2692179B15}"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299302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6193373" y="1535113"/>
            <a:ext cx="5389033"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499682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1709111"/>
            <a:ext cx="4011084"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871052" y="1709112"/>
            <a:ext cx="6428533" cy="4417055"/>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609606" y="2563667"/>
            <a:ext cx="4011084" cy="3562499"/>
          </a:xfrm>
        </p:spPr>
        <p:txBody>
          <a:bodyPr/>
          <a:lstStyle>
            <a:lvl1pPr marL="0" indent="0">
              <a:buNone/>
              <a:defRPr sz="1260"/>
            </a:lvl1pPr>
            <a:lvl2pPr marL="411460" indent="0">
              <a:buNone/>
              <a:defRPr sz="1080"/>
            </a:lvl2pPr>
            <a:lvl3pPr marL="822919" indent="0">
              <a:buNone/>
              <a:defRPr sz="900"/>
            </a:lvl3pPr>
            <a:lvl4pPr marL="1234380" indent="0">
              <a:buNone/>
              <a:defRPr sz="811"/>
            </a:lvl4pPr>
            <a:lvl5pPr marL="1645838" indent="0">
              <a:buNone/>
              <a:defRPr sz="811"/>
            </a:lvl5pPr>
            <a:lvl6pPr marL="2057297" indent="0">
              <a:buNone/>
              <a:defRPr sz="811"/>
            </a:lvl6pPr>
            <a:lvl7pPr marL="2468757" indent="0">
              <a:buNone/>
              <a:defRPr sz="811"/>
            </a:lvl7pPr>
            <a:lvl8pPr marL="2880216" indent="0">
              <a:buNone/>
              <a:defRPr sz="811"/>
            </a:lvl8pPr>
            <a:lvl9pPr marL="3291676" indent="0">
              <a:buNone/>
              <a:defRPr sz="811"/>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1060365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753DE-A595-C849-AA5C-D525407AF15F}" type="slidenum">
              <a:rPr lang="en-US" smtClean="0"/>
              <a:t>‹#›</a:t>
            </a:fld>
            <a:endParaRPr lang="en-US"/>
          </a:p>
        </p:txBody>
      </p:sp>
    </p:spTree>
    <p:extLst>
      <p:ext uri="{BB962C8B-B14F-4D97-AF65-F5344CB8AC3E}">
        <p14:creationId xmlns:p14="http://schemas.microsoft.com/office/powerpoint/2010/main" val="2281658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356356"/>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a:lstStyle/>
          <a:p>
            <a:fld id="{C1F14A43-F6F7-684A-A15B-3AABBD13E880}" type="slidenum">
              <a:rPr lang="en-US" smtClean="0"/>
              <a:t>‹#›</a:t>
            </a:fld>
            <a:endParaRPr lang="en-US"/>
          </a:p>
        </p:txBody>
      </p:sp>
      <p:sp>
        <p:nvSpPr>
          <p:cNvPr id="7" name="Text Placeholder 2"/>
          <p:cNvSpPr>
            <a:spLocks noGrp="1"/>
          </p:cNvSpPr>
          <p:nvPr>
            <p:ph idx="1"/>
          </p:nvPr>
        </p:nvSpPr>
        <p:spPr>
          <a:xfrm>
            <a:off x="609600" y="1763995"/>
            <a:ext cx="10668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Tree>
    <p:extLst>
      <p:ext uri="{BB962C8B-B14F-4D97-AF65-F5344CB8AC3E}">
        <p14:creationId xmlns:p14="http://schemas.microsoft.com/office/powerpoint/2010/main" val="810454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22" indent="-257164">
              <a:buFont typeface="Arial" panose="020B0604020202020204" pitchFamily="34" charset="0"/>
              <a:buChar char="•"/>
              <a:defRPr>
                <a:solidFill>
                  <a:schemeClr val="tx1"/>
                </a:solidFill>
              </a:defRPr>
            </a:lvl2pPr>
            <a:lvl3pPr marL="1028649" indent="-205730">
              <a:buFont typeface="Arial" panose="020B0604020202020204" pitchFamily="34" charset="0"/>
              <a:buChar char="•"/>
              <a:defRPr>
                <a:solidFill>
                  <a:schemeClr val="tx1"/>
                </a:solidFill>
              </a:defRPr>
            </a:lvl3pPr>
            <a:lvl4pPr marL="1440108" indent="-205730">
              <a:buFont typeface="Arial" panose="020B0604020202020204" pitchFamily="34" charset="0"/>
              <a:buChar char="•"/>
              <a:defRPr>
                <a:solidFill>
                  <a:schemeClr val="tx1"/>
                </a:solidFill>
              </a:defRPr>
            </a:lvl4pPr>
            <a:lvl5pPr marL="1851568" indent="-205730">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19164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15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784" y="1763995"/>
            <a:ext cx="10682816" cy="4362173"/>
          </a:xfrm>
        </p:spPr>
        <p:txBody>
          <a:bodyPr/>
          <a:lstStyle/>
          <a:p>
            <a:pPr lvl="0"/>
            <a:r>
              <a:rPr lang="en-US"/>
              <a:t>Edit Master text styles</a:t>
            </a:r>
          </a:p>
        </p:txBody>
      </p:sp>
      <p:sp>
        <p:nvSpPr>
          <p:cNvPr id="7" name="Date Placeholder 3">
            <a:extLst>
              <a:ext uri="{FF2B5EF4-FFF2-40B4-BE49-F238E27FC236}">
                <a16:creationId xmlns:a16="http://schemas.microsoft.com/office/drawing/2014/main" id="{3931D724-5416-644B-BCFE-E98CA15452F5}"/>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311948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6197600" y="1716956"/>
            <a:ext cx="53848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8" name="Date Placeholder 3">
            <a:extLst>
              <a:ext uri="{FF2B5EF4-FFF2-40B4-BE49-F238E27FC236}">
                <a16:creationId xmlns:a16="http://schemas.microsoft.com/office/drawing/2014/main" id="{D2E6AB6B-CDFD-D645-84D9-77F77DCBB2A3}"/>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137693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6193373" y="1535113"/>
            <a:ext cx="5389033" cy="639763"/>
          </a:xfrm>
        </p:spPr>
        <p:txBody>
          <a:bodyPr anchor="b">
            <a:normAutofit/>
          </a:bodyPr>
          <a:lstStyle>
            <a:lvl1pPr marL="0" indent="0">
              <a:buNone/>
              <a:defRPr sz="1800" b="1"/>
            </a:lvl1pPr>
            <a:lvl2pPr marL="411460" indent="0">
              <a:buNone/>
              <a:defRPr sz="1800" b="1"/>
            </a:lvl2pPr>
            <a:lvl3pPr marL="822919" indent="0">
              <a:buNone/>
              <a:defRPr sz="1620" b="1"/>
            </a:lvl3pPr>
            <a:lvl4pPr marL="1234380" indent="0">
              <a:buNone/>
              <a:defRPr sz="1440" b="1"/>
            </a:lvl4pPr>
            <a:lvl5pPr marL="1645838" indent="0">
              <a:buNone/>
              <a:defRPr sz="1440" b="1"/>
            </a:lvl5pPr>
            <a:lvl6pPr marL="2057297" indent="0">
              <a:buNone/>
              <a:defRPr sz="1440" b="1"/>
            </a:lvl6pPr>
            <a:lvl7pPr marL="2468757" indent="0">
              <a:buNone/>
              <a:defRPr sz="1440" b="1"/>
            </a:lvl7pPr>
            <a:lvl8pPr marL="2880216" indent="0">
              <a:buNone/>
              <a:defRPr sz="1440" b="1"/>
            </a:lvl8pPr>
            <a:lvl9pPr marL="3291676" indent="0">
              <a:buNone/>
              <a:defRPr sz="1440" b="1"/>
            </a:lvl9pPr>
          </a:lstStyle>
          <a:p>
            <a:pPr lvl="0"/>
            <a:r>
              <a:rPr lang="en-US"/>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10" name="Date Placeholder 3">
            <a:extLst>
              <a:ext uri="{FF2B5EF4-FFF2-40B4-BE49-F238E27FC236}">
                <a16:creationId xmlns:a16="http://schemas.microsoft.com/office/drawing/2014/main" id="{2FB3166B-53A8-CA47-8B85-843D6C895452}"/>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3589792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1709111"/>
            <a:ext cx="4011084"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871052" y="1709112"/>
            <a:ext cx="6428533" cy="4417055"/>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609606" y="2563667"/>
            <a:ext cx="4011084" cy="3562499"/>
          </a:xfrm>
        </p:spPr>
        <p:txBody>
          <a:bodyPr/>
          <a:lstStyle>
            <a:lvl1pPr marL="0" indent="0">
              <a:buNone/>
              <a:defRPr sz="1260"/>
            </a:lvl1pPr>
            <a:lvl2pPr marL="411460" indent="0">
              <a:buNone/>
              <a:defRPr sz="1080"/>
            </a:lvl2pPr>
            <a:lvl3pPr marL="822919" indent="0">
              <a:buNone/>
              <a:defRPr sz="900"/>
            </a:lvl3pPr>
            <a:lvl4pPr marL="1234380" indent="0">
              <a:buNone/>
              <a:defRPr sz="811"/>
            </a:lvl4pPr>
            <a:lvl5pPr marL="1645838" indent="0">
              <a:buNone/>
              <a:defRPr sz="811"/>
            </a:lvl5pPr>
            <a:lvl6pPr marL="2057297" indent="0">
              <a:buNone/>
              <a:defRPr sz="811"/>
            </a:lvl6pPr>
            <a:lvl7pPr marL="2468757" indent="0">
              <a:buNone/>
              <a:defRPr sz="811"/>
            </a:lvl7pPr>
            <a:lvl8pPr marL="2880216" indent="0">
              <a:buNone/>
              <a:defRPr sz="811"/>
            </a:lvl8pPr>
            <a:lvl9pPr marL="3291676" indent="0">
              <a:buNone/>
              <a:defRPr sz="811"/>
            </a:lvl9pPr>
          </a:lstStyle>
          <a:p>
            <a:pPr lvl="0"/>
            <a:r>
              <a:rPr lang="en-US"/>
              <a:t>Edit Master text styles</a:t>
            </a:r>
          </a:p>
        </p:txBody>
      </p:sp>
      <p:sp>
        <p:nvSpPr>
          <p:cNvPr id="8" name="Date Placeholder 3">
            <a:extLst>
              <a:ext uri="{FF2B5EF4-FFF2-40B4-BE49-F238E27FC236}">
                <a16:creationId xmlns:a16="http://schemas.microsoft.com/office/drawing/2014/main" id="{577EC4E0-8492-8F41-9C7C-D95DA5DACA22}"/>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218872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8C8E996-C8E1-6A46-A742-D909F2F0BFF7}"/>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262660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7" name="Text Placeholder 2"/>
          <p:cNvSpPr>
            <a:spLocks noGrp="1"/>
          </p:cNvSpPr>
          <p:nvPr>
            <p:ph idx="1"/>
          </p:nvPr>
        </p:nvSpPr>
        <p:spPr>
          <a:xfrm>
            <a:off x="609600" y="1763995"/>
            <a:ext cx="10668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
        <p:nvSpPr>
          <p:cNvPr id="8" name="Date Placeholder 3">
            <a:extLst>
              <a:ext uri="{FF2B5EF4-FFF2-40B4-BE49-F238E27FC236}">
                <a16:creationId xmlns:a16="http://schemas.microsoft.com/office/drawing/2014/main" id="{E204584C-059D-834A-B250-FFFBEFA08723}"/>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411884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22" indent="-257164">
              <a:buFont typeface="Arial" panose="020B0604020202020204" pitchFamily="34" charset="0"/>
              <a:buChar char="•"/>
              <a:defRPr>
                <a:solidFill>
                  <a:schemeClr val="tx1"/>
                </a:solidFill>
              </a:defRPr>
            </a:lvl2pPr>
            <a:lvl3pPr marL="1028649" indent="-205730">
              <a:buFont typeface="Arial" panose="020B0604020202020204" pitchFamily="34" charset="0"/>
              <a:buChar char="•"/>
              <a:defRPr>
                <a:solidFill>
                  <a:schemeClr val="tx1"/>
                </a:solidFill>
              </a:defRPr>
            </a:lvl3pPr>
            <a:lvl4pPr marL="1440108" indent="-205730">
              <a:buFont typeface="Arial" panose="020B0604020202020204" pitchFamily="34" charset="0"/>
              <a:buChar char="•"/>
              <a:defRPr>
                <a:solidFill>
                  <a:schemeClr val="tx1"/>
                </a:solidFill>
              </a:defRPr>
            </a:lvl4pPr>
            <a:lvl5pPr marL="1851568" indent="-205730">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DFB38B-0EF7-294B-AA80-A8BAD45B16F3}"/>
              </a:ext>
            </a:extLst>
          </p:cNvPr>
          <p:cNvSpPr>
            <a:spLocks noGrp="1"/>
          </p:cNvSpPr>
          <p:nvPr>
            <p:ph type="dt" sz="half" idx="10"/>
          </p:nvPr>
        </p:nvSpPr>
        <p:spPr>
          <a:xfrm>
            <a:off x="609600" y="6356356"/>
            <a:ext cx="2844800" cy="365125"/>
          </a:xfrm>
          <a:prstGeom prst="rect">
            <a:avLst/>
          </a:prstGeom>
        </p:spPr>
        <p:txBody>
          <a:bodyPr/>
          <a:lstStyle/>
          <a:p>
            <a:fld id="{C1F14A43-F6F7-684A-A15B-3AABBD13E880}" type="slidenum">
              <a:rPr lang="en-US" smtClean="0"/>
              <a:pPr/>
              <a:t>‹#›</a:t>
            </a:fld>
            <a:endParaRPr lang="en-US" dirty="0"/>
          </a:p>
        </p:txBody>
      </p:sp>
    </p:spTree>
    <p:extLst>
      <p:ext uri="{BB962C8B-B14F-4D97-AF65-F5344CB8AC3E}">
        <p14:creationId xmlns:p14="http://schemas.microsoft.com/office/powerpoint/2010/main" val="1424746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microsoft.com/office/2007/relationships/hdphoto" Target="../media/hdphoto1.wdp"/><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7539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A12A63-FBA8-904F-BC74-A48202FAB00A}"/>
              </a:ext>
            </a:extLst>
          </p:cNvPr>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a:stretch/>
        </p:blipFill>
        <p:spPr>
          <a:xfrm rot="5400000">
            <a:off x="2561593" y="-4438650"/>
            <a:ext cx="6858000" cy="15735300"/>
          </a:xfrm>
          <a:prstGeom prst="rect">
            <a:avLst/>
          </a:prstGeom>
        </p:spPr>
      </p:pic>
      <p:sp>
        <p:nvSpPr>
          <p:cNvPr id="2" name="Title Placeholder 1">
            <a:extLst>
              <a:ext uri="{FF2B5EF4-FFF2-40B4-BE49-F238E27FC236}">
                <a16:creationId xmlns:a16="http://schemas.microsoft.com/office/drawing/2014/main" id="{74543525-9B1F-674A-ABAC-4B0C0F62A002}"/>
              </a:ext>
            </a:extLst>
          </p:cNvPr>
          <p:cNvSpPr>
            <a:spLocks noGrp="1"/>
          </p:cNvSpPr>
          <p:nvPr>
            <p:ph type="title"/>
          </p:nvPr>
        </p:nvSpPr>
        <p:spPr>
          <a:xfrm>
            <a:off x="653265" y="2915297"/>
            <a:ext cx="10515600" cy="1325563"/>
          </a:xfrm>
          <a:prstGeom prst="rect">
            <a:avLst/>
          </a:prstGeom>
        </p:spPr>
        <p:txBody>
          <a:bodyPr vert="horz" lIns="91440" tIns="45720" rIns="91440" bIns="45720" rtlCol="0" anchor="ctr">
            <a:normAutofit/>
          </a:bodyPr>
          <a:lstStyle/>
          <a:p>
            <a:r>
              <a:rPr lang="en-US"/>
              <a:t>Click to edit Master </a:t>
            </a:r>
            <a:br>
              <a:rPr lang="en-US"/>
            </a:br>
            <a:r>
              <a:rPr lang="en-US"/>
              <a:t>title style</a:t>
            </a:r>
          </a:p>
        </p:txBody>
      </p:sp>
    </p:spTree>
    <p:extLst>
      <p:ext uri="{BB962C8B-B14F-4D97-AF65-F5344CB8AC3E}">
        <p14:creationId xmlns:p14="http://schemas.microsoft.com/office/powerpoint/2010/main" val="246973496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822919" rtl="0" eaLnBrk="1" latinLnBrk="0" hangingPunct="1">
        <a:lnSpc>
          <a:spcPct val="90000"/>
        </a:lnSpc>
        <a:spcBef>
          <a:spcPct val="0"/>
        </a:spcBef>
        <a:buNone/>
        <a:defRPr sz="3960" kern="1200">
          <a:solidFill>
            <a:schemeClr val="bg1"/>
          </a:solidFill>
          <a:latin typeface="Arial" panose="020B0604020202020204" pitchFamily="34" charset="0"/>
          <a:ea typeface="+mj-ea"/>
          <a:cs typeface="Arial" panose="020B0604020202020204" pitchFamily="34" charset="0"/>
        </a:defRPr>
      </a:lvl1pPr>
    </p:titleStyle>
    <p:bodyStyle>
      <a:lvl1pPr marL="205730" indent="-205730" algn="l" defTabSz="822919"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189" indent="-205730" algn="l" defTabSz="822919" rtl="0" eaLnBrk="1" latinLnBrk="0" hangingPunct="1">
        <a:lnSpc>
          <a:spcPct val="90000"/>
        </a:lnSpc>
        <a:spcBef>
          <a:spcPts val="451"/>
        </a:spcBef>
        <a:buFont typeface="Arial" panose="020B0604020202020204" pitchFamily="34" charset="0"/>
        <a:buChar char="•"/>
        <a:defRPr sz="2160" kern="1200">
          <a:solidFill>
            <a:schemeClr val="tx1"/>
          </a:solidFill>
          <a:latin typeface="+mn-lt"/>
          <a:ea typeface="+mn-ea"/>
          <a:cs typeface="+mn-cs"/>
        </a:defRPr>
      </a:lvl2pPr>
      <a:lvl3pPr marL="1028649" indent="-205730" algn="l" defTabSz="822919" rtl="0" eaLnBrk="1" latinLnBrk="0" hangingPunct="1">
        <a:lnSpc>
          <a:spcPct val="90000"/>
        </a:lnSpc>
        <a:spcBef>
          <a:spcPts val="451"/>
        </a:spcBef>
        <a:buFont typeface="Arial" panose="020B0604020202020204" pitchFamily="34" charset="0"/>
        <a:buChar char="•"/>
        <a:defRPr sz="1800" kern="1200">
          <a:solidFill>
            <a:schemeClr val="tx1"/>
          </a:solidFill>
          <a:latin typeface="+mn-lt"/>
          <a:ea typeface="+mn-ea"/>
          <a:cs typeface="+mn-cs"/>
        </a:defRPr>
      </a:lvl3pPr>
      <a:lvl4pPr marL="144010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4pPr>
      <a:lvl5pPr marL="185156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5pPr>
      <a:lvl6pPr marL="2263027"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6pPr>
      <a:lvl7pPr marL="267448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7pPr>
      <a:lvl8pPr marL="3085946"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8pPr>
      <a:lvl9pPr marL="3497405"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19" rtl="0" eaLnBrk="1" latinLnBrk="0" hangingPunct="1">
        <a:defRPr sz="1620" kern="1200">
          <a:solidFill>
            <a:schemeClr val="tx1"/>
          </a:solidFill>
          <a:latin typeface="+mn-lt"/>
          <a:ea typeface="+mn-ea"/>
          <a:cs typeface="+mn-cs"/>
        </a:defRPr>
      </a:lvl1pPr>
      <a:lvl2pPr marL="411460" algn="l" defTabSz="822919" rtl="0" eaLnBrk="1" latinLnBrk="0" hangingPunct="1">
        <a:defRPr sz="1620" kern="1200">
          <a:solidFill>
            <a:schemeClr val="tx1"/>
          </a:solidFill>
          <a:latin typeface="+mn-lt"/>
          <a:ea typeface="+mn-ea"/>
          <a:cs typeface="+mn-cs"/>
        </a:defRPr>
      </a:lvl2pPr>
      <a:lvl3pPr marL="822919" algn="l" defTabSz="822919" rtl="0" eaLnBrk="1" latinLnBrk="0" hangingPunct="1">
        <a:defRPr sz="1620" kern="1200">
          <a:solidFill>
            <a:schemeClr val="tx1"/>
          </a:solidFill>
          <a:latin typeface="+mn-lt"/>
          <a:ea typeface="+mn-ea"/>
          <a:cs typeface="+mn-cs"/>
        </a:defRPr>
      </a:lvl3pPr>
      <a:lvl4pPr marL="1234380" algn="l" defTabSz="822919" rtl="0" eaLnBrk="1" latinLnBrk="0" hangingPunct="1">
        <a:defRPr sz="1620" kern="1200">
          <a:solidFill>
            <a:schemeClr val="tx1"/>
          </a:solidFill>
          <a:latin typeface="+mn-lt"/>
          <a:ea typeface="+mn-ea"/>
          <a:cs typeface="+mn-cs"/>
        </a:defRPr>
      </a:lvl4pPr>
      <a:lvl5pPr marL="1645838" algn="l" defTabSz="822919" rtl="0" eaLnBrk="1" latinLnBrk="0" hangingPunct="1">
        <a:defRPr sz="1620" kern="1200">
          <a:solidFill>
            <a:schemeClr val="tx1"/>
          </a:solidFill>
          <a:latin typeface="+mn-lt"/>
          <a:ea typeface="+mn-ea"/>
          <a:cs typeface="+mn-cs"/>
        </a:defRPr>
      </a:lvl5pPr>
      <a:lvl6pPr marL="2057297" algn="l" defTabSz="822919" rtl="0" eaLnBrk="1" latinLnBrk="0" hangingPunct="1">
        <a:defRPr sz="1620" kern="1200">
          <a:solidFill>
            <a:schemeClr val="tx1"/>
          </a:solidFill>
          <a:latin typeface="+mn-lt"/>
          <a:ea typeface="+mn-ea"/>
          <a:cs typeface="+mn-cs"/>
        </a:defRPr>
      </a:lvl6pPr>
      <a:lvl7pPr marL="2468757" algn="l" defTabSz="822919" rtl="0" eaLnBrk="1" latinLnBrk="0" hangingPunct="1">
        <a:defRPr sz="1620" kern="1200">
          <a:solidFill>
            <a:schemeClr val="tx1"/>
          </a:solidFill>
          <a:latin typeface="+mn-lt"/>
          <a:ea typeface="+mn-ea"/>
          <a:cs typeface="+mn-cs"/>
        </a:defRPr>
      </a:lvl7pPr>
      <a:lvl8pPr marL="2880216" algn="l" defTabSz="822919" rtl="0" eaLnBrk="1" latinLnBrk="0" hangingPunct="1">
        <a:defRPr sz="1620" kern="1200">
          <a:solidFill>
            <a:schemeClr val="tx1"/>
          </a:solidFill>
          <a:latin typeface="+mn-lt"/>
          <a:ea typeface="+mn-ea"/>
          <a:cs typeface="+mn-cs"/>
        </a:defRPr>
      </a:lvl8pPr>
      <a:lvl9pPr marL="3291676" algn="l" defTabSz="822919" rtl="0" eaLnBrk="1" latinLnBrk="0" hangingPunct="1">
        <a:defRPr sz="16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63995"/>
            <a:ext cx="10668000" cy="436217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609602" y="6356356"/>
            <a:ext cx="3354791" cy="365125"/>
          </a:xfrm>
          <a:prstGeom prst="rect">
            <a:avLst/>
          </a:prstGeom>
        </p:spPr>
        <p:txBody>
          <a:bodyPr vert="horz" lIns="91440" tIns="45720" rIns="91440" bIns="45720" rtlCol="0" anchor="ctr"/>
          <a:lstStyle>
            <a:lvl1pPr algn="l">
              <a:defRPr sz="1080">
                <a:solidFill>
                  <a:srgbClr val="000000"/>
                </a:solidFill>
              </a:defRPr>
            </a:lvl1pPr>
          </a:lstStyle>
          <a:p>
            <a:pPr algn="l"/>
            <a:fld id="{C1F14A43-F6F7-684A-A15B-3AABBD13E880}" type="slidenum">
              <a:rPr lang="en-US" smtClean="0"/>
              <a:pPr/>
              <a:t>‹#›</a:t>
            </a:fld>
            <a:endParaRPr lang="en-US"/>
          </a:p>
        </p:txBody>
      </p:sp>
      <p:sp>
        <p:nvSpPr>
          <p:cNvPr id="11" name="Title Placeholder 1"/>
          <p:cNvSpPr>
            <a:spLocks noGrp="1"/>
          </p:cNvSpPr>
          <p:nvPr>
            <p:ph type="title"/>
          </p:nvPr>
        </p:nvSpPr>
        <p:spPr>
          <a:xfrm>
            <a:off x="609600" y="734009"/>
            <a:ext cx="9144000" cy="70424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46F7BE7C-4801-D541-BC16-3202653A567D}"/>
              </a:ext>
            </a:extLst>
          </p:cNvPr>
          <p:cNvPicPr>
            <a:picLocks noChangeAspect="1"/>
          </p:cNvPicPr>
          <p:nvPr userDrawn="1"/>
        </p:nvPicPr>
        <p:blipFill>
          <a:blip r:embed="rId11"/>
          <a:srcRect/>
          <a:stretch/>
        </p:blipFill>
        <p:spPr>
          <a:xfrm>
            <a:off x="10758955" y="6268725"/>
            <a:ext cx="1037290" cy="366362"/>
          </a:xfrm>
          <a:prstGeom prst="rect">
            <a:avLst/>
          </a:prstGeom>
        </p:spPr>
      </p:pic>
    </p:spTree>
    <p:extLst>
      <p:ext uri="{BB962C8B-B14F-4D97-AF65-F5344CB8AC3E}">
        <p14:creationId xmlns:p14="http://schemas.microsoft.com/office/powerpoint/2010/main" val="19851472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9" r:id="rId9"/>
  </p:sldLayoutIdLst>
  <p:hf sldNum="0" hdr="0" ftr="0" dt="0"/>
  <p:txStyles>
    <p:titleStyle>
      <a:lvl1pPr algn="l" defTabSz="411460" rtl="0" eaLnBrk="1" latinLnBrk="0" hangingPunct="1">
        <a:spcBef>
          <a:spcPct val="0"/>
        </a:spcBef>
        <a:buNone/>
        <a:defRPr sz="3240" kern="1200">
          <a:solidFill>
            <a:schemeClr val="tx1"/>
          </a:solidFill>
          <a:latin typeface="+mj-lt"/>
          <a:ea typeface="+mj-ea"/>
          <a:cs typeface="+mj-cs"/>
        </a:defRPr>
      </a:lvl1pPr>
    </p:titleStyle>
    <p:body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49" indent="-205730" algn="l" defTabSz="411460" rtl="0" eaLnBrk="1" latinLnBrk="0" hangingPunct="1">
        <a:spcBef>
          <a:spcPct val="20000"/>
        </a:spcBef>
        <a:buFont typeface="Arial"/>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0" rtl="0" eaLnBrk="1" latinLnBrk="0" hangingPunct="1">
        <a:defRPr sz="1620" kern="1200">
          <a:solidFill>
            <a:schemeClr val="tx1"/>
          </a:solidFill>
          <a:latin typeface="+mn-lt"/>
          <a:ea typeface="+mn-ea"/>
          <a:cs typeface="+mn-cs"/>
        </a:defRPr>
      </a:lvl1pPr>
      <a:lvl2pPr marL="411460" algn="l" defTabSz="411460" rtl="0" eaLnBrk="1" latinLnBrk="0" hangingPunct="1">
        <a:defRPr sz="1620" kern="1200">
          <a:solidFill>
            <a:schemeClr val="tx1"/>
          </a:solidFill>
          <a:latin typeface="+mn-lt"/>
          <a:ea typeface="+mn-ea"/>
          <a:cs typeface="+mn-cs"/>
        </a:defRPr>
      </a:lvl2pPr>
      <a:lvl3pPr marL="822919" algn="l" defTabSz="411460" rtl="0" eaLnBrk="1" latinLnBrk="0" hangingPunct="1">
        <a:defRPr sz="1620" kern="1200">
          <a:solidFill>
            <a:schemeClr val="tx1"/>
          </a:solidFill>
          <a:latin typeface="+mn-lt"/>
          <a:ea typeface="+mn-ea"/>
          <a:cs typeface="+mn-cs"/>
        </a:defRPr>
      </a:lvl3pPr>
      <a:lvl4pPr marL="1234380" algn="l" defTabSz="411460" rtl="0" eaLnBrk="1" latinLnBrk="0" hangingPunct="1">
        <a:defRPr sz="1620" kern="1200">
          <a:solidFill>
            <a:schemeClr val="tx1"/>
          </a:solidFill>
          <a:latin typeface="+mn-lt"/>
          <a:ea typeface="+mn-ea"/>
          <a:cs typeface="+mn-cs"/>
        </a:defRPr>
      </a:lvl4pPr>
      <a:lvl5pPr marL="1645838" algn="l" defTabSz="411460" rtl="0" eaLnBrk="1" latinLnBrk="0" hangingPunct="1">
        <a:defRPr sz="1620" kern="1200">
          <a:solidFill>
            <a:schemeClr val="tx1"/>
          </a:solidFill>
          <a:latin typeface="+mn-lt"/>
          <a:ea typeface="+mn-ea"/>
          <a:cs typeface="+mn-cs"/>
        </a:defRPr>
      </a:lvl5pPr>
      <a:lvl6pPr marL="2057297" algn="l" defTabSz="411460" rtl="0" eaLnBrk="1" latinLnBrk="0" hangingPunct="1">
        <a:defRPr sz="1620" kern="1200">
          <a:solidFill>
            <a:schemeClr val="tx1"/>
          </a:solidFill>
          <a:latin typeface="+mn-lt"/>
          <a:ea typeface="+mn-ea"/>
          <a:cs typeface="+mn-cs"/>
        </a:defRPr>
      </a:lvl6pPr>
      <a:lvl7pPr marL="2468757" algn="l" defTabSz="411460" rtl="0" eaLnBrk="1" latinLnBrk="0" hangingPunct="1">
        <a:defRPr sz="1620" kern="1200">
          <a:solidFill>
            <a:schemeClr val="tx1"/>
          </a:solidFill>
          <a:latin typeface="+mn-lt"/>
          <a:ea typeface="+mn-ea"/>
          <a:cs typeface="+mn-cs"/>
        </a:defRPr>
      </a:lvl7pPr>
      <a:lvl8pPr marL="2880216" algn="l" defTabSz="411460" rtl="0" eaLnBrk="1" latinLnBrk="0" hangingPunct="1">
        <a:defRPr sz="1620" kern="1200">
          <a:solidFill>
            <a:schemeClr val="tx1"/>
          </a:solidFill>
          <a:latin typeface="+mn-lt"/>
          <a:ea typeface="+mn-ea"/>
          <a:cs typeface="+mn-cs"/>
        </a:defRPr>
      </a:lvl8pPr>
      <a:lvl9pPr marL="3291676" algn="l" defTabSz="4114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63995"/>
            <a:ext cx="10668000" cy="4362173"/>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08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080">
                <a:solidFill>
                  <a:srgbClr val="000000"/>
                </a:solidFill>
              </a:defRPr>
            </a:lvl1pPr>
          </a:lstStyle>
          <a:p>
            <a:fld id="{C1F14A43-F6F7-684A-A15B-3AABBD13E880}" type="slidenum">
              <a:rPr lang="en-US" smtClean="0"/>
              <a:pPr/>
              <a:t>‹#›</a:t>
            </a:fld>
            <a:endParaRPr lang="en-US"/>
          </a:p>
        </p:txBody>
      </p:sp>
      <p:sp>
        <p:nvSpPr>
          <p:cNvPr id="11" name="Title Placeholder 1"/>
          <p:cNvSpPr>
            <a:spLocks noGrp="1"/>
          </p:cNvSpPr>
          <p:nvPr>
            <p:ph type="title"/>
          </p:nvPr>
        </p:nvSpPr>
        <p:spPr>
          <a:xfrm>
            <a:off x="609600" y="734009"/>
            <a:ext cx="9144000" cy="70424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4CE4F767-2ADC-6449-A7F8-FCD8BAA1E92B}"/>
              </a:ext>
            </a:extLst>
          </p:cNvPr>
          <p:cNvPicPr>
            <a:picLocks noChangeAspect="1"/>
          </p:cNvPicPr>
          <p:nvPr userDrawn="1"/>
        </p:nvPicPr>
        <p:blipFill>
          <a:blip r:embed="rId11"/>
          <a:srcRect/>
          <a:stretch/>
        </p:blipFill>
        <p:spPr>
          <a:xfrm>
            <a:off x="316316" y="6268725"/>
            <a:ext cx="1037290" cy="366362"/>
          </a:xfrm>
          <a:prstGeom prst="rect">
            <a:avLst/>
          </a:prstGeom>
        </p:spPr>
      </p:pic>
    </p:spTree>
    <p:extLst>
      <p:ext uri="{BB962C8B-B14F-4D97-AF65-F5344CB8AC3E}">
        <p14:creationId xmlns:p14="http://schemas.microsoft.com/office/powerpoint/2010/main" val="23595348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lvl1pPr algn="l" defTabSz="411460" rtl="0" eaLnBrk="1" latinLnBrk="0" hangingPunct="1">
        <a:spcBef>
          <a:spcPct val="0"/>
        </a:spcBef>
        <a:buNone/>
        <a:defRPr sz="3240" kern="1200">
          <a:solidFill>
            <a:schemeClr val="tx1"/>
          </a:solidFill>
          <a:latin typeface="+mj-lt"/>
          <a:ea typeface="+mj-ea"/>
          <a:cs typeface="+mj-cs"/>
        </a:defRPr>
      </a:lvl1pPr>
    </p:titleStyle>
    <p:body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49" indent="-205730" algn="l" defTabSz="411460" rtl="0" eaLnBrk="1" latinLnBrk="0" hangingPunct="1">
        <a:spcBef>
          <a:spcPct val="20000"/>
        </a:spcBef>
        <a:buFont typeface="Arial"/>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0" rtl="0" eaLnBrk="1" latinLnBrk="0" hangingPunct="1">
        <a:defRPr sz="1620" kern="1200">
          <a:solidFill>
            <a:schemeClr val="tx1"/>
          </a:solidFill>
          <a:latin typeface="+mn-lt"/>
          <a:ea typeface="+mn-ea"/>
          <a:cs typeface="+mn-cs"/>
        </a:defRPr>
      </a:lvl1pPr>
      <a:lvl2pPr marL="411460" algn="l" defTabSz="411460" rtl="0" eaLnBrk="1" latinLnBrk="0" hangingPunct="1">
        <a:defRPr sz="1620" kern="1200">
          <a:solidFill>
            <a:schemeClr val="tx1"/>
          </a:solidFill>
          <a:latin typeface="+mn-lt"/>
          <a:ea typeface="+mn-ea"/>
          <a:cs typeface="+mn-cs"/>
        </a:defRPr>
      </a:lvl2pPr>
      <a:lvl3pPr marL="822919" algn="l" defTabSz="411460" rtl="0" eaLnBrk="1" latinLnBrk="0" hangingPunct="1">
        <a:defRPr sz="1620" kern="1200">
          <a:solidFill>
            <a:schemeClr val="tx1"/>
          </a:solidFill>
          <a:latin typeface="+mn-lt"/>
          <a:ea typeface="+mn-ea"/>
          <a:cs typeface="+mn-cs"/>
        </a:defRPr>
      </a:lvl3pPr>
      <a:lvl4pPr marL="1234380" algn="l" defTabSz="411460" rtl="0" eaLnBrk="1" latinLnBrk="0" hangingPunct="1">
        <a:defRPr sz="1620" kern="1200">
          <a:solidFill>
            <a:schemeClr val="tx1"/>
          </a:solidFill>
          <a:latin typeface="+mn-lt"/>
          <a:ea typeface="+mn-ea"/>
          <a:cs typeface="+mn-cs"/>
        </a:defRPr>
      </a:lvl4pPr>
      <a:lvl5pPr marL="1645838" algn="l" defTabSz="411460" rtl="0" eaLnBrk="1" latinLnBrk="0" hangingPunct="1">
        <a:defRPr sz="1620" kern="1200">
          <a:solidFill>
            <a:schemeClr val="tx1"/>
          </a:solidFill>
          <a:latin typeface="+mn-lt"/>
          <a:ea typeface="+mn-ea"/>
          <a:cs typeface="+mn-cs"/>
        </a:defRPr>
      </a:lvl5pPr>
      <a:lvl6pPr marL="2057297" algn="l" defTabSz="411460" rtl="0" eaLnBrk="1" latinLnBrk="0" hangingPunct="1">
        <a:defRPr sz="1620" kern="1200">
          <a:solidFill>
            <a:schemeClr val="tx1"/>
          </a:solidFill>
          <a:latin typeface="+mn-lt"/>
          <a:ea typeface="+mn-ea"/>
          <a:cs typeface="+mn-cs"/>
        </a:defRPr>
      </a:lvl6pPr>
      <a:lvl7pPr marL="2468757" algn="l" defTabSz="411460" rtl="0" eaLnBrk="1" latinLnBrk="0" hangingPunct="1">
        <a:defRPr sz="1620" kern="1200">
          <a:solidFill>
            <a:schemeClr val="tx1"/>
          </a:solidFill>
          <a:latin typeface="+mn-lt"/>
          <a:ea typeface="+mn-ea"/>
          <a:cs typeface="+mn-cs"/>
        </a:defRPr>
      </a:lvl7pPr>
      <a:lvl8pPr marL="2880216" algn="l" defTabSz="411460" rtl="0" eaLnBrk="1" latinLnBrk="0" hangingPunct="1">
        <a:defRPr sz="1620" kern="1200">
          <a:solidFill>
            <a:schemeClr val="tx1"/>
          </a:solidFill>
          <a:latin typeface="+mn-lt"/>
          <a:ea typeface="+mn-ea"/>
          <a:cs typeface="+mn-cs"/>
        </a:defRPr>
      </a:lvl8pPr>
      <a:lvl9pPr marL="3291676" algn="l" defTabSz="4114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79D4F3-7F50-584D-8973-B8E3A8DAF12C}"/>
              </a:ext>
            </a:extLst>
          </p:cNvPr>
          <p:cNvPicPr>
            <a:picLocks noChangeAspect="1"/>
          </p:cNvPicPr>
          <p:nvPr userDrawn="1"/>
        </p:nvPicPr>
        <p:blipFill rotWithShape="1">
          <a:blip r:embed="rId11" cstate="screen">
            <a:alphaModFix amt="37000"/>
            <a:extLst>
              <a:ext uri="{BEBA8EAE-BF5A-486C-A8C5-ECC9F3942E4B}">
                <a14:imgProps xmlns:a14="http://schemas.microsoft.com/office/drawing/2010/main">
                  <a14:imgLayer r:embed="rId12">
                    <a14:imgEffect>
                      <a14:brightnessContrast bright="28000" contrast="-58000"/>
                    </a14:imgEffect>
                  </a14:imgLayer>
                </a14:imgProps>
              </a:ext>
              <a:ext uri="{28A0092B-C50C-407E-A947-70E740481C1C}">
                <a14:useLocalDpi xmlns:a14="http://schemas.microsoft.com/office/drawing/2010/main"/>
              </a:ext>
            </a:extLst>
          </a:blip>
          <a:srcRect/>
          <a:stretch/>
        </p:blipFill>
        <p:spPr>
          <a:xfrm rot="5400000">
            <a:off x="2586735" y="-2689473"/>
            <a:ext cx="6915792" cy="12294741"/>
          </a:xfrm>
          <a:prstGeom prst="rect">
            <a:avLst/>
          </a:prstGeom>
        </p:spPr>
      </p:pic>
      <p:sp>
        <p:nvSpPr>
          <p:cNvPr id="3" name="Text Placeholder 2"/>
          <p:cNvSpPr>
            <a:spLocks noGrp="1"/>
          </p:cNvSpPr>
          <p:nvPr>
            <p:ph type="body" idx="1"/>
          </p:nvPr>
        </p:nvSpPr>
        <p:spPr>
          <a:xfrm>
            <a:off x="609600" y="1763995"/>
            <a:ext cx="10668000" cy="4362173"/>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08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080">
                <a:solidFill>
                  <a:srgbClr val="000000"/>
                </a:solidFill>
              </a:defRPr>
            </a:lvl1pPr>
          </a:lstStyle>
          <a:p>
            <a:fld id="{C1F14A43-F6F7-684A-A15B-3AABBD13E880}" type="slidenum">
              <a:rPr lang="en-US" smtClean="0"/>
              <a:pPr/>
              <a:t>‹#›</a:t>
            </a:fld>
            <a:endParaRPr lang="en-US"/>
          </a:p>
        </p:txBody>
      </p:sp>
      <p:sp>
        <p:nvSpPr>
          <p:cNvPr id="11" name="Title Placeholder 1"/>
          <p:cNvSpPr>
            <a:spLocks noGrp="1"/>
          </p:cNvSpPr>
          <p:nvPr>
            <p:ph type="title"/>
          </p:nvPr>
        </p:nvSpPr>
        <p:spPr>
          <a:xfrm>
            <a:off x="609600" y="734009"/>
            <a:ext cx="9144000" cy="70424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372215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sldNum="0" hdr="0" ftr="0" dt="0"/>
  <p:txStyles>
    <p:titleStyle>
      <a:lvl1pPr algn="l" defTabSz="411460" rtl="0" eaLnBrk="1" latinLnBrk="0" hangingPunct="1">
        <a:spcBef>
          <a:spcPct val="0"/>
        </a:spcBef>
        <a:buNone/>
        <a:defRPr sz="3240" kern="1200">
          <a:solidFill>
            <a:schemeClr val="tx1"/>
          </a:solidFill>
          <a:latin typeface="+mj-lt"/>
          <a:ea typeface="+mj-ea"/>
          <a:cs typeface="+mj-cs"/>
        </a:defRPr>
      </a:lvl1pPr>
    </p:titleStyle>
    <p:body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49" indent="-205730" algn="l" defTabSz="411460" rtl="0" eaLnBrk="1" latinLnBrk="0" hangingPunct="1">
        <a:spcBef>
          <a:spcPct val="20000"/>
        </a:spcBef>
        <a:buFont typeface="Arial"/>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0" rtl="0" eaLnBrk="1" latinLnBrk="0" hangingPunct="1">
        <a:defRPr sz="1620" kern="1200">
          <a:solidFill>
            <a:schemeClr val="tx1"/>
          </a:solidFill>
          <a:latin typeface="+mn-lt"/>
          <a:ea typeface="+mn-ea"/>
          <a:cs typeface="+mn-cs"/>
        </a:defRPr>
      </a:lvl1pPr>
      <a:lvl2pPr marL="411460" algn="l" defTabSz="411460" rtl="0" eaLnBrk="1" latinLnBrk="0" hangingPunct="1">
        <a:defRPr sz="1620" kern="1200">
          <a:solidFill>
            <a:schemeClr val="tx1"/>
          </a:solidFill>
          <a:latin typeface="+mn-lt"/>
          <a:ea typeface="+mn-ea"/>
          <a:cs typeface="+mn-cs"/>
        </a:defRPr>
      </a:lvl2pPr>
      <a:lvl3pPr marL="822919" algn="l" defTabSz="411460" rtl="0" eaLnBrk="1" latinLnBrk="0" hangingPunct="1">
        <a:defRPr sz="1620" kern="1200">
          <a:solidFill>
            <a:schemeClr val="tx1"/>
          </a:solidFill>
          <a:latin typeface="+mn-lt"/>
          <a:ea typeface="+mn-ea"/>
          <a:cs typeface="+mn-cs"/>
        </a:defRPr>
      </a:lvl3pPr>
      <a:lvl4pPr marL="1234380" algn="l" defTabSz="411460" rtl="0" eaLnBrk="1" latinLnBrk="0" hangingPunct="1">
        <a:defRPr sz="1620" kern="1200">
          <a:solidFill>
            <a:schemeClr val="tx1"/>
          </a:solidFill>
          <a:latin typeface="+mn-lt"/>
          <a:ea typeface="+mn-ea"/>
          <a:cs typeface="+mn-cs"/>
        </a:defRPr>
      </a:lvl4pPr>
      <a:lvl5pPr marL="1645838" algn="l" defTabSz="411460" rtl="0" eaLnBrk="1" latinLnBrk="0" hangingPunct="1">
        <a:defRPr sz="1620" kern="1200">
          <a:solidFill>
            <a:schemeClr val="tx1"/>
          </a:solidFill>
          <a:latin typeface="+mn-lt"/>
          <a:ea typeface="+mn-ea"/>
          <a:cs typeface="+mn-cs"/>
        </a:defRPr>
      </a:lvl5pPr>
      <a:lvl6pPr marL="2057297" algn="l" defTabSz="411460" rtl="0" eaLnBrk="1" latinLnBrk="0" hangingPunct="1">
        <a:defRPr sz="1620" kern="1200">
          <a:solidFill>
            <a:schemeClr val="tx1"/>
          </a:solidFill>
          <a:latin typeface="+mn-lt"/>
          <a:ea typeface="+mn-ea"/>
          <a:cs typeface="+mn-cs"/>
        </a:defRPr>
      </a:lvl6pPr>
      <a:lvl7pPr marL="2468757" algn="l" defTabSz="411460" rtl="0" eaLnBrk="1" latinLnBrk="0" hangingPunct="1">
        <a:defRPr sz="1620" kern="1200">
          <a:solidFill>
            <a:schemeClr val="tx1"/>
          </a:solidFill>
          <a:latin typeface="+mn-lt"/>
          <a:ea typeface="+mn-ea"/>
          <a:cs typeface="+mn-cs"/>
        </a:defRPr>
      </a:lvl7pPr>
      <a:lvl8pPr marL="2880216" algn="l" defTabSz="411460" rtl="0" eaLnBrk="1" latinLnBrk="0" hangingPunct="1">
        <a:defRPr sz="1620" kern="1200">
          <a:solidFill>
            <a:schemeClr val="tx1"/>
          </a:solidFill>
          <a:latin typeface="+mn-lt"/>
          <a:ea typeface="+mn-ea"/>
          <a:cs typeface="+mn-cs"/>
        </a:defRPr>
      </a:lvl8pPr>
      <a:lvl9pPr marL="3291676" algn="l" defTabSz="4114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l41oBPM96qI?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sandiegouniontribune.com/opinion/submit-a-letter-to-the-editor" TargetMode="External"/><Relationship Id="rId7" Type="http://schemas.openxmlformats.org/officeDocument/2006/relationships/hyperlink" Target="https://www.ans.org/medi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ans.org/policy/letters/" TargetMode="External"/><Relationship Id="rId5" Type="http://schemas.openxmlformats.org/officeDocument/2006/relationships/hyperlink" Target="https://www.ans.org/policy/statements/" TargetMode="External"/><Relationship Id="rId4" Type="http://schemas.openxmlformats.org/officeDocument/2006/relationships/hyperlink" Target="https://www.sandiegouniontribune.com/our-journalism-explained/letters-op-eds" TargetMode="External"/><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6JidqdRBPNE?feature=oembed"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hyperlink" Target="https://myaccount.ans.org/s/product-details?id=a1B5f000003nRjjEA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www.powermag.com/end-the-war-on-nuclear-power-start-with-radiation/" TargetMode="External"/><Relationship Id="rId5" Type="http://schemas.openxmlformats.org/officeDocument/2006/relationships/hyperlink" Target="https://www.nydailynews.com/2020/11/30/for-the-environment-keep-indian-point-open/" TargetMode="Externa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g"/><Relationship Id="rId4" Type="http://schemas.openxmlformats.org/officeDocument/2006/relationships/image" Target="../media/image59.jpe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7.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2.wdp"/><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Qczq7lZezZQ?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FA6472-B86D-1A52-9A2C-0FFBAF1FE81F}"/>
              </a:ext>
            </a:extLst>
          </p:cNvPr>
          <p:cNvSpPr txBox="1">
            <a:spLocks/>
          </p:cNvSpPr>
          <p:nvPr/>
        </p:nvSpPr>
        <p:spPr>
          <a:xfrm>
            <a:off x="593631" y="2345266"/>
            <a:ext cx="6966101" cy="1724423"/>
          </a:xfrm>
          <a:prstGeom prst="rect">
            <a:avLst/>
          </a:prstGeom>
        </p:spPr>
        <p:txBody>
          <a:bodyPr vert="horz" lIns="91440" tIns="45720" rIns="91440" bIns="45720" rtlCol="0" anchor="ctr">
            <a:normAutofit/>
          </a:bodyPr>
          <a:lstStyle>
            <a:lvl1pPr algn="l" defTabSz="822919" rtl="0" eaLnBrk="1" latinLnBrk="0" hangingPunct="1">
              <a:lnSpc>
                <a:spcPct val="90000"/>
              </a:lnSpc>
              <a:spcBef>
                <a:spcPct val="0"/>
              </a:spcBef>
              <a:buNone/>
              <a:defRPr sz="3960" kern="1200">
                <a:solidFill>
                  <a:schemeClr val="bg1"/>
                </a:solidFill>
                <a:latin typeface="Arial" panose="020B0604020202020204" pitchFamily="34" charset="0"/>
                <a:ea typeface="+mj-ea"/>
                <a:cs typeface="Arial" panose="020B0604020202020204" pitchFamily="34" charset="0"/>
              </a:defRPr>
            </a:lvl1pPr>
          </a:lstStyle>
          <a:p>
            <a:r>
              <a:rPr lang="en-US" sz="4800" dirty="0"/>
              <a:t>The Importance of Communications</a:t>
            </a:r>
          </a:p>
        </p:txBody>
      </p:sp>
      <p:sp>
        <p:nvSpPr>
          <p:cNvPr id="4" name="Subtitle 2">
            <a:extLst>
              <a:ext uri="{FF2B5EF4-FFF2-40B4-BE49-F238E27FC236}">
                <a16:creationId xmlns:a16="http://schemas.microsoft.com/office/drawing/2014/main" id="{E0ACFBFB-51F8-F465-5391-9345FEB61AB4}"/>
              </a:ext>
            </a:extLst>
          </p:cNvPr>
          <p:cNvSpPr txBox="1">
            <a:spLocks/>
          </p:cNvSpPr>
          <p:nvPr/>
        </p:nvSpPr>
        <p:spPr>
          <a:xfrm>
            <a:off x="593631" y="4325063"/>
            <a:ext cx="6966101" cy="1655762"/>
          </a:xfrm>
          <a:prstGeom prst="rect">
            <a:avLst/>
          </a:prstGeom>
        </p:spPr>
        <p:txBody>
          <a:bodyPr>
            <a:normAutofit/>
          </a:bodyPr>
          <a:lstStyle>
            <a:lvl1pPr marL="205730" indent="-205730" algn="l" defTabSz="822919"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189" indent="-205730" algn="l" defTabSz="822919" rtl="0" eaLnBrk="1" latinLnBrk="0" hangingPunct="1">
              <a:lnSpc>
                <a:spcPct val="90000"/>
              </a:lnSpc>
              <a:spcBef>
                <a:spcPts val="451"/>
              </a:spcBef>
              <a:buFont typeface="Arial" panose="020B0604020202020204" pitchFamily="34" charset="0"/>
              <a:buChar char="•"/>
              <a:defRPr sz="2160" kern="1200">
                <a:solidFill>
                  <a:schemeClr val="tx1"/>
                </a:solidFill>
                <a:latin typeface="+mn-lt"/>
                <a:ea typeface="+mn-ea"/>
                <a:cs typeface="+mn-cs"/>
              </a:defRPr>
            </a:lvl2pPr>
            <a:lvl3pPr marL="1028649" indent="-205730" algn="l" defTabSz="822919" rtl="0" eaLnBrk="1" latinLnBrk="0" hangingPunct="1">
              <a:lnSpc>
                <a:spcPct val="90000"/>
              </a:lnSpc>
              <a:spcBef>
                <a:spcPts val="451"/>
              </a:spcBef>
              <a:buFont typeface="Arial" panose="020B0604020202020204" pitchFamily="34" charset="0"/>
              <a:buChar char="•"/>
              <a:defRPr sz="1800" kern="1200">
                <a:solidFill>
                  <a:schemeClr val="tx1"/>
                </a:solidFill>
                <a:latin typeface="+mn-lt"/>
                <a:ea typeface="+mn-ea"/>
                <a:cs typeface="+mn-cs"/>
              </a:defRPr>
            </a:lvl3pPr>
            <a:lvl4pPr marL="144010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4pPr>
            <a:lvl5pPr marL="185156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5pPr>
            <a:lvl6pPr marL="2263027"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6pPr>
            <a:lvl7pPr marL="267448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7pPr>
            <a:lvl8pPr marL="3085946"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8pPr>
            <a:lvl9pPr marL="3497405"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9pPr>
          </a:lstStyle>
          <a:p>
            <a:r>
              <a:rPr lang="en-US" sz="2800" dirty="0">
                <a:solidFill>
                  <a:schemeClr val="bg1"/>
                </a:solidFill>
              </a:rPr>
              <a:t>Andrew Smith, </a:t>
            </a:r>
            <a:r>
              <a:rPr lang="en-US" sz="2400" dirty="0">
                <a:solidFill>
                  <a:schemeClr val="bg1"/>
                </a:solidFill>
              </a:rPr>
              <a:t>Director of Communications</a:t>
            </a:r>
          </a:p>
        </p:txBody>
      </p:sp>
      <p:pic>
        <p:nvPicPr>
          <p:cNvPr id="8" name="Picture 7" descr="A white letter on a black background&#10;&#10;Description automatically generated">
            <a:extLst>
              <a:ext uri="{FF2B5EF4-FFF2-40B4-BE49-F238E27FC236}">
                <a16:creationId xmlns:a16="http://schemas.microsoft.com/office/drawing/2014/main" id="{546B05FE-8359-4B02-0C0B-B2B7DBC8269E}"/>
              </a:ext>
            </a:extLst>
          </p:cNvPr>
          <p:cNvPicPr>
            <a:picLocks noChangeAspect="1"/>
          </p:cNvPicPr>
          <p:nvPr/>
        </p:nvPicPr>
        <p:blipFill>
          <a:blip r:embed="rId3"/>
          <a:stretch>
            <a:fillRect/>
          </a:stretch>
        </p:blipFill>
        <p:spPr>
          <a:xfrm>
            <a:off x="1488657" y="723681"/>
            <a:ext cx="8641480" cy="1173357"/>
          </a:xfrm>
          <a:prstGeom prst="rect">
            <a:avLst/>
          </a:prstGeom>
        </p:spPr>
      </p:pic>
    </p:spTree>
    <p:extLst>
      <p:ext uri="{BB962C8B-B14F-4D97-AF65-F5344CB8AC3E}">
        <p14:creationId xmlns:p14="http://schemas.microsoft.com/office/powerpoint/2010/main" val="80152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6CEA4C-17D1-BDB3-7E40-7CB70F6A7F35}"/>
              </a:ext>
            </a:extLst>
          </p:cNvPr>
          <p:cNvSpPr txBox="1"/>
          <p:nvPr/>
        </p:nvSpPr>
        <p:spPr>
          <a:xfrm>
            <a:off x="320634" y="6210795"/>
            <a:ext cx="7145033" cy="338554"/>
          </a:xfrm>
          <a:prstGeom prst="rect">
            <a:avLst/>
          </a:prstGeom>
          <a:noFill/>
        </p:spPr>
        <p:txBody>
          <a:bodyPr wrap="none" rtlCol="0">
            <a:spAutoFit/>
          </a:bodyPr>
          <a:lstStyle/>
          <a:p>
            <a:r>
              <a:rPr lang="en-US" sz="1600" b="1" dirty="0"/>
              <a:t>Media Training Workshop in June 2023 at the 2023 ANS Annual Meeting</a:t>
            </a:r>
          </a:p>
        </p:txBody>
      </p:sp>
      <p:pic>
        <p:nvPicPr>
          <p:cNvPr id="5" name="Picture 4">
            <a:extLst>
              <a:ext uri="{FF2B5EF4-FFF2-40B4-BE49-F238E27FC236}">
                <a16:creationId xmlns:a16="http://schemas.microsoft.com/office/drawing/2014/main" id="{17AE518C-7F41-65E4-3342-BD87FF003692}"/>
              </a:ext>
            </a:extLst>
          </p:cNvPr>
          <p:cNvPicPr>
            <a:picLocks noChangeAspect="1"/>
          </p:cNvPicPr>
          <p:nvPr/>
        </p:nvPicPr>
        <p:blipFill rotWithShape="1">
          <a:blip r:embed="rId2"/>
          <a:srcRect b="35370"/>
          <a:stretch/>
        </p:blipFill>
        <p:spPr>
          <a:xfrm>
            <a:off x="0" y="0"/>
            <a:ext cx="12192000" cy="5909733"/>
          </a:xfrm>
          <a:prstGeom prst="rect">
            <a:avLst/>
          </a:prstGeom>
        </p:spPr>
      </p:pic>
    </p:spTree>
    <p:extLst>
      <p:ext uri="{BB962C8B-B14F-4D97-AF65-F5344CB8AC3E}">
        <p14:creationId xmlns:p14="http://schemas.microsoft.com/office/powerpoint/2010/main" val="172699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6CEA4C-17D1-BDB3-7E40-7CB70F6A7F35}"/>
              </a:ext>
            </a:extLst>
          </p:cNvPr>
          <p:cNvSpPr txBox="1"/>
          <p:nvPr/>
        </p:nvSpPr>
        <p:spPr>
          <a:xfrm>
            <a:off x="320634" y="6210795"/>
            <a:ext cx="7145033" cy="338554"/>
          </a:xfrm>
          <a:prstGeom prst="rect">
            <a:avLst/>
          </a:prstGeom>
          <a:noFill/>
        </p:spPr>
        <p:txBody>
          <a:bodyPr wrap="none" rtlCol="0">
            <a:spAutoFit/>
          </a:bodyPr>
          <a:lstStyle/>
          <a:p>
            <a:r>
              <a:rPr lang="en-US" sz="1600" b="1" dirty="0"/>
              <a:t>Media Training Workshop in June 2023 at the 2023 ANS Annual Meeting</a:t>
            </a:r>
          </a:p>
        </p:txBody>
      </p:sp>
      <p:pic>
        <p:nvPicPr>
          <p:cNvPr id="2" name="Picture 1">
            <a:extLst>
              <a:ext uri="{FF2B5EF4-FFF2-40B4-BE49-F238E27FC236}">
                <a16:creationId xmlns:a16="http://schemas.microsoft.com/office/drawing/2014/main" id="{29FA5090-89B1-5801-9A6C-32B92D91026E}"/>
              </a:ext>
            </a:extLst>
          </p:cNvPr>
          <p:cNvPicPr>
            <a:picLocks noChangeAspect="1"/>
          </p:cNvPicPr>
          <p:nvPr/>
        </p:nvPicPr>
        <p:blipFill rotWithShape="1">
          <a:blip r:embed="rId2"/>
          <a:srcRect t="9279" b="26091"/>
          <a:stretch/>
        </p:blipFill>
        <p:spPr>
          <a:xfrm>
            <a:off x="0" y="0"/>
            <a:ext cx="12192000" cy="5909733"/>
          </a:xfrm>
          <a:prstGeom prst="rect">
            <a:avLst/>
          </a:prstGeom>
        </p:spPr>
      </p:pic>
    </p:spTree>
    <p:extLst>
      <p:ext uri="{BB962C8B-B14F-4D97-AF65-F5344CB8AC3E}">
        <p14:creationId xmlns:p14="http://schemas.microsoft.com/office/powerpoint/2010/main" val="150710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2022 Winter Meeting media training for ANS Rapid Response Taskforce">
            <a:hlinkClick r:id="" action="ppaction://media"/>
            <a:extLst>
              <a:ext uri="{FF2B5EF4-FFF2-40B4-BE49-F238E27FC236}">
                <a16:creationId xmlns:a16="http://schemas.microsoft.com/office/drawing/2014/main" id="{97E0E4DD-8A10-A363-30E1-E800595F0670}"/>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19169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10;&#10;Description automatically generated with medium confidence">
            <a:extLst>
              <a:ext uri="{FF2B5EF4-FFF2-40B4-BE49-F238E27FC236}">
                <a16:creationId xmlns:a16="http://schemas.microsoft.com/office/drawing/2014/main" id="{7FD9A37E-517B-DE3C-896B-F80A6F64A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074" y="812948"/>
            <a:ext cx="317091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29020EC-8544-D489-99C4-B66F60F539F3}"/>
              </a:ext>
            </a:extLst>
          </p:cNvPr>
          <p:cNvSpPr txBox="1"/>
          <p:nvPr/>
        </p:nvSpPr>
        <p:spPr>
          <a:xfrm>
            <a:off x="8199074" y="2102295"/>
            <a:ext cx="34598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DOE's Consent-based Siting for </a:t>
            </a:r>
            <a:endParaRPr lang="en-US" dirty="0"/>
          </a:p>
          <a:p>
            <a:pPr algn="ctr"/>
            <a:r>
              <a:rPr lang="en-US" dirty="0">
                <a:latin typeface="Arial"/>
                <a:cs typeface="Arial"/>
              </a:rPr>
              <a:t>Interim Storage Program: </a:t>
            </a:r>
            <a:endParaRPr lang="en-US" dirty="0"/>
          </a:p>
          <a:p>
            <a:pPr algn="ctr"/>
            <a:r>
              <a:rPr lang="en-US" dirty="0">
                <a:effectLst>
                  <a:outerShdw blurRad="38100" dist="38100" dir="2700000" algn="tl">
                    <a:srgbClr val="000000">
                      <a:alpha val="43137"/>
                    </a:srgbClr>
                  </a:outerShdw>
                </a:effectLst>
                <a:latin typeface="Arial"/>
                <a:cs typeface="Arial"/>
              </a:rPr>
              <a:t>DE-FOA-0002575</a:t>
            </a:r>
            <a:endParaRPr lang="en-US" dirty="0">
              <a:effectLst>
                <a:outerShdw blurRad="38100" dist="38100" dir="2700000" algn="tl">
                  <a:srgbClr val="000000">
                    <a:alpha val="43137"/>
                  </a:srgbClr>
                </a:outerShdw>
              </a:effectLst>
            </a:endParaRPr>
          </a:p>
        </p:txBody>
      </p:sp>
      <p:sp>
        <p:nvSpPr>
          <p:cNvPr id="5" name="Text Placeholder 1">
            <a:extLst>
              <a:ext uri="{FF2B5EF4-FFF2-40B4-BE49-F238E27FC236}">
                <a16:creationId xmlns:a16="http://schemas.microsoft.com/office/drawing/2014/main" id="{AEA1FAC8-3FAF-6752-B87F-3A51AAB0522F}"/>
              </a:ext>
            </a:extLst>
          </p:cNvPr>
          <p:cNvSpPr txBox="1">
            <a:spLocks noChangeArrowheads="1"/>
          </p:cNvSpPr>
          <p:nvPr/>
        </p:nvSpPr>
        <p:spPr bwMode="auto">
          <a:xfrm>
            <a:off x="980426" y="812948"/>
            <a:ext cx="8804107" cy="175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6000" b="1" i="0" kern="1200">
                <a:solidFill>
                  <a:srgbClr val="112057"/>
                </a:solidFill>
                <a:latin typeface="Arial Narrow" panose="020B0604020202020204" pitchFamily="34" charset="0"/>
                <a:ea typeface="+mn-ea"/>
                <a:cs typeface="Arial Narrow"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70000"/>
              </a:lnSpc>
              <a:spcBef>
                <a:spcPts val="0"/>
              </a:spcBef>
            </a:pPr>
            <a:r>
              <a:rPr lang="en-US" altLang="en-US" sz="4800" dirty="0">
                <a:latin typeface="Arial Narrow" panose="020B0606020202030204" pitchFamily="34" charset="0"/>
                <a:ea typeface="Arial Narrow" panose="020B0606020202030204" pitchFamily="34" charset="0"/>
                <a:cs typeface="Arial Narrow" panose="020B0606020202030204" pitchFamily="34" charset="0"/>
              </a:rPr>
              <a:t>American Nuclear Society Partnership for </a:t>
            </a:r>
          </a:p>
          <a:p>
            <a:pPr eaLnBrk="1" hangingPunct="1">
              <a:lnSpc>
                <a:spcPct val="70000"/>
              </a:lnSpc>
              <a:spcBef>
                <a:spcPts val="0"/>
              </a:spcBef>
            </a:pPr>
            <a:r>
              <a:rPr lang="en-US" altLang="en-US" sz="4800" dirty="0">
                <a:latin typeface="Arial Narrow" panose="020B0606020202030204" pitchFamily="34" charset="0"/>
                <a:ea typeface="Arial Narrow" panose="020B0606020202030204" pitchFamily="34" charset="0"/>
                <a:cs typeface="Arial Narrow" panose="020B0606020202030204" pitchFamily="34" charset="0"/>
              </a:rPr>
              <a:t>Asset-Based Collaboration</a:t>
            </a:r>
            <a:endParaRPr lang="en-US" altLang="en-US" sz="4800" dirty="0">
              <a:solidFill>
                <a:srgbClr val="FF0000"/>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122" name="Picture 2" descr="ISFSI for Web 2">
            <a:extLst>
              <a:ext uri="{FF2B5EF4-FFF2-40B4-BE49-F238E27FC236}">
                <a16:creationId xmlns:a16="http://schemas.microsoft.com/office/drawing/2014/main" id="{24459CEB-15C0-51E9-B8A1-27188C2CD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47" b="19093"/>
          <a:stretch/>
        </p:blipFill>
        <p:spPr bwMode="auto">
          <a:xfrm>
            <a:off x="0" y="3025625"/>
            <a:ext cx="12192000" cy="2901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D84DDE-F796-6718-7A93-DA63337B6458}"/>
              </a:ext>
            </a:extLst>
          </p:cNvPr>
          <p:cNvSpPr txBox="1"/>
          <p:nvPr/>
        </p:nvSpPr>
        <p:spPr>
          <a:xfrm>
            <a:off x="122830" y="6126859"/>
            <a:ext cx="2244525" cy="524503"/>
          </a:xfrm>
          <a:prstGeom prst="rect">
            <a:avLst/>
          </a:prstGeom>
          <a:noFill/>
        </p:spPr>
        <p:txBody>
          <a:bodyPr wrap="none" rtlCol="0">
            <a:spAutoFit/>
          </a:bodyPr>
          <a:lstStyle/>
          <a:p>
            <a:r>
              <a:rPr lang="en-US" dirty="0"/>
              <a:t>Photo Credit: San Onofre </a:t>
            </a:r>
          </a:p>
          <a:p>
            <a:endParaRPr lang="en-US" dirty="0"/>
          </a:p>
        </p:txBody>
      </p:sp>
    </p:spTree>
    <p:extLst>
      <p:ext uri="{BB962C8B-B14F-4D97-AF65-F5344CB8AC3E}">
        <p14:creationId xmlns:p14="http://schemas.microsoft.com/office/powerpoint/2010/main" val="3362227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ABE879D-7BD9-FD03-DE4B-71B41B965860}"/>
              </a:ext>
            </a:extLst>
          </p:cNvPr>
          <p:cNvSpPr txBox="1">
            <a:spLocks noChangeArrowheads="1"/>
          </p:cNvSpPr>
          <p:nvPr/>
        </p:nvSpPr>
        <p:spPr bwMode="auto">
          <a:xfrm>
            <a:off x="578499" y="1438488"/>
            <a:ext cx="5122505" cy="1573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49" indent="-205730" algn="l" defTabSz="411460" rtl="0" eaLnBrk="1" latinLnBrk="0" hangingPunct="1">
              <a:spcBef>
                <a:spcPct val="20000"/>
              </a:spcBef>
              <a:buFont typeface="Arial"/>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a:lstStyle>
          <a:p>
            <a:r>
              <a:rPr lang="en-US" sz="1600" dirty="0"/>
              <a:t>ANS joins the </a:t>
            </a:r>
            <a:r>
              <a:rPr lang="en-US" sz="1600" b="1" dirty="0">
                <a:solidFill>
                  <a:srgbClr val="0070C0"/>
                </a:solidFill>
              </a:rPr>
              <a:t>South Carolina Universities Research and Education Foundation (SCUREF) </a:t>
            </a:r>
            <a:r>
              <a:rPr lang="en-US" sz="1600" dirty="0"/>
              <a:t>to work with four Minority Serving Institutions to identify stakeholder strengths and expectations for nuclear materials management and resource needs to improve the country’s outlook for nuclear waste solutions. </a:t>
            </a:r>
          </a:p>
        </p:txBody>
      </p:sp>
      <p:sp>
        <p:nvSpPr>
          <p:cNvPr id="11" name="Text Placeholder 5">
            <a:extLst>
              <a:ext uri="{FF2B5EF4-FFF2-40B4-BE49-F238E27FC236}">
                <a16:creationId xmlns:a16="http://schemas.microsoft.com/office/drawing/2014/main" id="{65859851-727C-50C8-A7F2-C947673D3300}"/>
              </a:ext>
            </a:extLst>
          </p:cNvPr>
          <p:cNvSpPr txBox="1">
            <a:spLocks noChangeArrowheads="1"/>
          </p:cNvSpPr>
          <p:nvPr/>
        </p:nvSpPr>
        <p:spPr bwMode="auto">
          <a:xfrm>
            <a:off x="630035" y="549536"/>
            <a:ext cx="3736975" cy="33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marL="0" indent="0" algn="l" defTabSz="411460" rtl="0" eaLnBrk="1" latinLnBrk="0" hangingPunct="1">
              <a:spcBef>
                <a:spcPct val="20000"/>
              </a:spcBef>
              <a:buFont typeface="Arial"/>
              <a:buNone/>
              <a:defRPr sz="2880" kern="1200">
                <a:solidFill>
                  <a:schemeClr val="tx1"/>
                </a:solidFill>
                <a:latin typeface="+mn-lt"/>
                <a:ea typeface="+mn-ea"/>
                <a:cs typeface="+mn-cs"/>
              </a:defRPr>
            </a:lvl1pPr>
            <a:lvl2pPr marL="668622" indent="-257164" algn="l" defTabSz="41146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49" indent="-205730" algn="l" defTabSz="411460" rtl="0" eaLnBrk="1" latinLnBrk="0" hangingPunct="1">
              <a:spcBef>
                <a:spcPct val="20000"/>
              </a:spcBef>
              <a:buFont typeface="Arial"/>
              <a:buChar char="•"/>
              <a:defRPr sz="2160" kern="1200">
                <a:solidFill>
                  <a:schemeClr val="tx1"/>
                </a:solidFill>
                <a:latin typeface="Arial"/>
                <a:ea typeface="+mn-ea"/>
                <a:cs typeface="+mn-cs"/>
              </a:defRPr>
            </a:lvl3pPr>
            <a:lvl4pPr marL="1440108" indent="-205730" algn="l" defTabSz="411460" rtl="0" eaLnBrk="1" latinLnBrk="0" hangingPunct="1">
              <a:spcBef>
                <a:spcPct val="20000"/>
              </a:spcBef>
              <a:buFont typeface="Arial"/>
              <a:buChar char="–"/>
              <a:defRPr sz="1800" kern="1200">
                <a:solidFill>
                  <a:schemeClr val="tx1"/>
                </a:solidFill>
                <a:latin typeface="Arial"/>
                <a:ea typeface="+mn-ea"/>
                <a:cs typeface="+mn-cs"/>
              </a:defRPr>
            </a:lvl4pPr>
            <a:lvl5pPr marL="1851568" indent="-205730" algn="l" defTabSz="411460" rtl="0" eaLnBrk="1" latinLnBrk="0" hangingPunct="1">
              <a:spcBef>
                <a:spcPct val="20000"/>
              </a:spcBef>
              <a:buFont typeface="Arial"/>
              <a:buChar char="»"/>
              <a:defRPr sz="1800" kern="1200">
                <a:solidFill>
                  <a:schemeClr val="tx1"/>
                </a:solidFill>
                <a:latin typeface="Arial"/>
                <a:ea typeface="+mn-ea"/>
                <a:cs typeface="+mn-cs"/>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8"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a:lstStyle>
          <a:p>
            <a:r>
              <a:rPr lang="en-US" altLang="en-US" sz="4000" b="1" dirty="0"/>
              <a:t>Consortium:</a:t>
            </a:r>
          </a:p>
        </p:txBody>
      </p:sp>
      <p:graphicFrame>
        <p:nvGraphicFramePr>
          <p:cNvPr id="12" name="Table 11">
            <a:extLst>
              <a:ext uri="{FF2B5EF4-FFF2-40B4-BE49-F238E27FC236}">
                <a16:creationId xmlns:a16="http://schemas.microsoft.com/office/drawing/2014/main" id="{CF1716F4-97AA-96B3-4214-1580D4A34C0F}"/>
              </a:ext>
            </a:extLst>
          </p:cNvPr>
          <p:cNvGraphicFramePr>
            <a:graphicFrameLocks noGrp="1"/>
          </p:cNvGraphicFramePr>
          <p:nvPr>
            <p:extLst>
              <p:ext uri="{D42A27DB-BD31-4B8C-83A1-F6EECF244321}">
                <p14:modId xmlns:p14="http://schemas.microsoft.com/office/powerpoint/2010/main" val="10162291"/>
              </p:ext>
            </p:extLst>
          </p:nvPr>
        </p:nvGraphicFramePr>
        <p:xfrm>
          <a:off x="7996332" y="275337"/>
          <a:ext cx="3840422" cy="5897488"/>
        </p:xfrm>
        <a:graphic>
          <a:graphicData uri="http://schemas.openxmlformats.org/drawingml/2006/table">
            <a:tbl>
              <a:tblPr firstRow="1" bandRow="1">
                <a:tableStyleId>{5C22544A-7EE6-4342-B048-85BDC9FD1C3A}</a:tableStyleId>
              </a:tblPr>
              <a:tblGrid>
                <a:gridCol w="3840422">
                  <a:extLst>
                    <a:ext uri="{9D8B030D-6E8A-4147-A177-3AD203B41FA5}">
                      <a16:colId xmlns:a16="http://schemas.microsoft.com/office/drawing/2014/main" val="96948211"/>
                    </a:ext>
                  </a:extLst>
                </a:gridCol>
              </a:tblGrid>
              <a:tr h="863766">
                <a:tc>
                  <a:txBody>
                    <a:bodyPr/>
                    <a:lstStyle/>
                    <a:p>
                      <a:r>
                        <a:rPr lang="en-US" sz="1600" b="0" dirty="0"/>
                        <a:t>Founded in 1954, professional society of 10,000 nuclear science and technology professionals and university students </a:t>
                      </a:r>
                    </a:p>
                  </a:txBody>
                  <a:tcPr/>
                </a:tc>
                <a:extLst>
                  <a:ext uri="{0D108BD9-81ED-4DB2-BD59-A6C34878D82A}">
                    <a16:rowId xmlns:a16="http://schemas.microsoft.com/office/drawing/2014/main" val="1173605497"/>
                  </a:ext>
                </a:extLst>
              </a:tr>
              <a:tr h="863766">
                <a:tc>
                  <a:txBody>
                    <a:bodyPr/>
                    <a:lstStyle/>
                    <a:p>
                      <a:r>
                        <a:rPr lang="en-US" sz="1600" dirty="0"/>
                        <a:t>Thirty-five-year-old consortium supporting workforce development in STEM fields with extensive project management experience </a:t>
                      </a:r>
                    </a:p>
                  </a:txBody>
                  <a:tcPr/>
                </a:tc>
                <a:extLst>
                  <a:ext uri="{0D108BD9-81ED-4DB2-BD59-A6C34878D82A}">
                    <a16:rowId xmlns:a16="http://schemas.microsoft.com/office/drawing/2014/main" val="3657117606"/>
                  </a:ext>
                </a:extLst>
              </a:tr>
              <a:tr h="863766">
                <a:tc>
                  <a:txBody>
                    <a:bodyPr/>
                    <a:lstStyle/>
                    <a:p>
                      <a:r>
                        <a:rPr lang="en-US" sz="1600" kern="1200" dirty="0">
                          <a:solidFill>
                            <a:schemeClr val="dk1"/>
                          </a:solidFill>
                          <a:effectLst/>
                          <a:latin typeface="+mn-lt"/>
                          <a:ea typeface="+mn-ea"/>
                          <a:cs typeface="+mn-cs"/>
                        </a:rPr>
                        <a:t>Committed to becoming the largest university serving Native American/Indigenous communities</a:t>
                      </a:r>
                    </a:p>
                  </a:txBody>
                  <a:tcPr/>
                </a:tc>
                <a:extLst>
                  <a:ext uri="{0D108BD9-81ED-4DB2-BD59-A6C34878D82A}">
                    <a16:rowId xmlns:a16="http://schemas.microsoft.com/office/drawing/2014/main" val="3188894131"/>
                  </a:ext>
                </a:extLst>
              </a:tr>
              <a:tr h="1119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Serving Hispanic American and rural communities; host of the only nuclear engineering program at a predominantly Hispanic-serving university</a:t>
                      </a:r>
                    </a:p>
                  </a:txBody>
                  <a:tcPr/>
                </a:tc>
                <a:extLst>
                  <a:ext uri="{0D108BD9-81ED-4DB2-BD59-A6C34878D82A}">
                    <a16:rowId xmlns:a16="http://schemas.microsoft.com/office/drawing/2014/main" val="3007387390"/>
                  </a:ext>
                </a:extLst>
              </a:tr>
              <a:tr h="1375626">
                <a:tc>
                  <a:txBody>
                    <a:bodyPr/>
                    <a:lstStyle/>
                    <a:p>
                      <a:r>
                        <a:rPr lang="en-US" sz="1600" kern="1200" dirty="0">
                          <a:solidFill>
                            <a:schemeClr val="dk1"/>
                          </a:solidFill>
                          <a:effectLst/>
                          <a:latin typeface="+mn-lt"/>
                          <a:ea typeface="+mn-ea"/>
                          <a:cs typeface="+mn-cs"/>
                        </a:rPr>
                        <a:t>Historically black, land-grant university serving African American and rural communities; host of the only nuclear engineering program at a historically black university </a:t>
                      </a:r>
                    </a:p>
                  </a:txBody>
                  <a:tcPr/>
                </a:tc>
                <a:extLst>
                  <a:ext uri="{0D108BD9-81ED-4DB2-BD59-A6C34878D82A}">
                    <a16:rowId xmlns:a16="http://schemas.microsoft.com/office/drawing/2014/main" val="961127664"/>
                  </a:ext>
                </a:extLst>
              </a:tr>
              <a:tr h="607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Harlem-based college serving a diverse urban community</a:t>
                      </a:r>
                    </a:p>
                  </a:txBody>
                  <a:tcPr/>
                </a:tc>
                <a:extLst>
                  <a:ext uri="{0D108BD9-81ED-4DB2-BD59-A6C34878D82A}">
                    <a16:rowId xmlns:a16="http://schemas.microsoft.com/office/drawing/2014/main" val="2706655281"/>
                  </a:ext>
                </a:extLst>
              </a:tr>
            </a:tbl>
          </a:graphicData>
        </a:graphic>
      </p:graphicFrame>
      <p:pic>
        <p:nvPicPr>
          <p:cNvPr id="8194" name="Picture 2" descr="Logos and Branding | The City College of New York">
            <a:extLst>
              <a:ext uri="{FF2B5EF4-FFF2-40B4-BE49-F238E27FC236}">
                <a16:creationId xmlns:a16="http://schemas.microsoft.com/office/drawing/2014/main" id="{B9159DFC-99EE-7343-F4DC-75F792010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99" y="5209545"/>
            <a:ext cx="3209731" cy="13503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me - SCUREF">
            <a:extLst>
              <a:ext uri="{FF2B5EF4-FFF2-40B4-BE49-F238E27FC236}">
                <a16:creationId xmlns:a16="http://schemas.microsoft.com/office/drawing/2014/main" id="{847CFF5D-F80E-CA3D-4C16-79241104B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922" y="1302778"/>
            <a:ext cx="1716827" cy="7636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orthern Arizona University | Online, Bachelor's, Graduate | NAU">
            <a:extLst>
              <a:ext uri="{FF2B5EF4-FFF2-40B4-BE49-F238E27FC236}">
                <a16:creationId xmlns:a16="http://schemas.microsoft.com/office/drawing/2014/main" id="{B10CA811-2A07-E267-7000-B1D3EF19DB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728"/>
          <a:stretch/>
        </p:blipFill>
        <p:spPr bwMode="auto">
          <a:xfrm>
            <a:off x="6020656" y="2255456"/>
            <a:ext cx="1601513" cy="6946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D4BAABA1-12D5-9116-885D-36D30273A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195" y="3256476"/>
            <a:ext cx="2805400" cy="58279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outh Carolina State University - Ready All to Do and Dare">
            <a:extLst>
              <a:ext uri="{FF2B5EF4-FFF2-40B4-BE49-F238E27FC236}">
                <a16:creationId xmlns:a16="http://schemas.microsoft.com/office/drawing/2014/main" id="{FACE81DA-2735-8A31-CFE4-361858CF0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680" y="4080663"/>
            <a:ext cx="1326537" cy="129731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American Nuclear Society - Crunchbase Company Profile &amp; Funding">
            <a:extLst>
              <a:ext uri="{FF2B5EF4-FFF2-40B4-BE49-F238E27FC236}">
                <a16:creationId xmlns:a16="http://schemas.microsoft.com/office/drawing/2014/main" id="{3E60C39E-E48D-C7B5-A052-7F0BE0DB9A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246" b="19086"/>
          <a:stretch/>
        </p:blipFill>
        <p:spPr bwMode="auto">
          <a:xfrm>
            <a:off x="6096000" y="275337"/>
            <a:ext cx="1450826" cy="8801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23A5840-E22E-5DDF-712E-14D0DEA7F5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215" y="3413490"/>
            <a:ext cx="4010901" cy="24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14" descr="Marker with solid fill">
            <a:extLst>
              <a:ext uri="{FF2B5EF4-FFF2-40B4-BE49-F238E27FC236}">
                <a16:creationId xmlns:a16="http://schemas.microsoft.com/office/drawing/2014/main" id="{7B9CA0A1-02B6-5BB7-F7B1-8DA88FAFFF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867" y="4801469"/>
            <a:ext cx="233429" cy="2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15" descr="Marker with solid fill">
            <a:extLst>
              <a:ext uri="{FF2B5EF4-FFF2-40B4-BE49-F238E27FC236}">
                <a16:creationId xmlns:a16="http://schemas.microsoft.com/office/drawing/2014/main" id="{0D1E372E-449F-B7DA-37DC-1EDD16B1E8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6397" y="4819930"/>
            <a:ext cx="233428" cy="2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13" descr="Marker with solid fill">
            <a:extLst>
              <a:ext uri="{FF2B5EF4-FFF2-40B4-BE49-F238E27FC236}">
                <a16:creationId xmlns:a16="http://schemas.microsoft.com/office/drawing/2014/main" id="{FDC25914-5030-1C23-F942-B55A0A2AA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568" y="4802453"/>
            <a:ext cx="233428" cy="23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12" descr="Marker with solid fill">
            <a:extLst>
              <a:ext uri="{FF2B5EF4-FFF2-40B4-BE49-F238E27FC236}">
                <a16:creationId xmlns:a16="http://schemas.microsoft.com/office/drawing/2014/main" id="{7B4DA81D-EC62-CD4C-A14F-B300A265A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1996" y="4295829"/>
            <a:ext cx="233429" cy="2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phic 13" descr="Marker with solid fill">
            <a:extLst>
              <a:ext uri="{FF2B5EF4-FFF2-40B4-BE49-F238E27FC236}">
                <a16:creationId xmlns:a16="http://schemas.microsoft.com/office/drawing/2014/main" id="{8F9CBCAC-355D-3557-7437-ADF7418DE8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8765" y="4057201"/>
            <a:ext cx="233428" cy="23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13" descr="Marker with solid fill">
            <a:extLst>
              <a:ext uri="{FF2B5EF4-FFF2-40B4-BE49-F238E27FC236}">
                <a16:creationId xmlns:a16="http://schemas.microsoft.com/office/drawing/2014/main" id="{7B688740-4C7D-D56A-F696-9C5B934F32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4893" y="4811276"/>
            <a:ext cx="233428" cy="23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13" descr="Marker with solid fill">
            <a:extLst>
              <a:ext uri="{FF2B5EF4-FFF2-40B4-BE49-F238E27FC236}">
                <a16:creationId xmlns:a16="http://schemas.microsoft.com/office/drawing/2014/main" id="{F55C2A63-6E4B-5316-26F6-B519E754D0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3037" y="4168772"/>
            <a:ext cx="233428" cy="23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34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BB959-5406-7955-9F20-B5041DB5F43B}"/>
              </a:ext>
            </a:extLst>
          </p:cNvPr>
          <p:cNvSpPr txBox="1">
            <a:spLocks noChangeArrowheads="1"/>
          </p:cNvSpPr>
          <p:nvPr/>
        </p:nvSpPr>
        <p:spPr bwMode="auto">
          <a:xfrm>
            <a:off x="685022" y="546100"/>
            <a:ext cx="101869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000"/>
              </a:spcBef>
              <a:buFont typeface="Arial" panose="020B0604020202020204" pitchFamily="34" charset="0"/>
              <a:buNone/>
            </a:pPr>
            <a:r>
              <a:rPr lang="en-US" altLang="en-US" sz="4800" b="1" dirty="0">
                <a:solidFill>
                  <a:srgbClr val="0EA6DF"/>
                </a:solidFill>
                <a:latin typeface="+mn-lt"/>
                <a:ea typeface="Arial Narrow" panose="020B0606020202030204" pitchFamily="34" charset="0"/>
                <a:cs typeface="Arial Narrow" panose="020B0606020202030204" pitchFamily="34" charset="0"/>
              </a:rPr>
              <a:t>Areas of Engagement</a:t>
            </a:r>
          </a:p>
        </p:txBody>
      </p:sp>
      <p:sp>
        <p:nvSpPr>
          <p:cNvPr id="4" name="Text Placeholder 3">
            <a:extLst>
              <a:ext uri="{FF2B5EF4-FFF2-40B4-BE49-F238E27FC236}">
                <a16:creationId xmlns:a16="http://schemas.microsoft.com/office/drawing/2014/main" id="{29415A31-D621-208A-A703-714EB6C326AF}"/>
              </a:ext>
            </a:extLst>
          </p:cNvPr>
          <p:cNvSpPr txBox="1">
            <a:spLocks noChangeArrowheads="1"/>
          </p:cNvSpPr>
          <p:nvPr/>
        </p:nvSpPr>
        <p:spPr bwMode="auto">
          <a:xfrm>
            <a:off x="7729580" y="2005143"/>
            <a:ext cx="3939889" cy="310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000"/>
              </a:spcBef>
              <a:buFont typeface="Arial" panose="020B0604020202020204" pitchFamily="34" charset="0"/>
              <a:buChar char="•"/>
            </a:pPr>
            <a:r>
              <a:rPr lang="en-US" altLang="en-US" sz="1600" dirty="0">
                <a:latin typeface="+mn-lt"/>
                <a:cs typeface="Arial"/>
              </a:rPr>
              <a:t>Asset mapping allows the ANS partners to assess by geography and by constituent groups. </a:t>
            </a:r>
          </a:p>
          <a:p>
            <a:pPr eaLnBrk="1" hangingPunct="1">
              <a:lnSpc>
                <a:spcPct val="90000"/>
              </a:lnSpc>
              <a:spcBef>
                <a:spcPts val="1000"/>
              </a:spcBef>
              <a:buFont typeface="Arial" panose="020B0604020202020204" pitchFamily="34" charset="0"/>
              <a:buChar char="•"/>
            </a:pPr>
            <a:r>
              <a:rPr lang="en-US" sz="1600" b="1" dirty="0">
                <a:effectLst/>
                <a:latin typeface="+mn-lt"/>
              </a:rPr>
              <a:t>Asset-Based Collaboration </a:t>
            </a:r>
            <a:r>
              <a:rPr lang="en-US" sz="1600" dirty="0">
                <a:effectLst/>
                <a:latin typeface="+mn-lt"/>
              </a:rPr>
              <a:t>provides participatory appraisals in an iterative process to tackle the definition of a consent-based process for the siting of consolidated interim storage</a:t>
            </a:r>
          </a:p>
          <a:p>
            <a:pPr eaLnBrk="1" hangingPunct="1">
              <a:lnSpc>
                <a:spcPct val="90000"/>
              </a:lnSpc>
              <a:spcBef>
                <a:spcPts val="1000"/>
              </a:spcBef>
              <a:buFont typeface="Arial" panose="020B0604020202020204" pitchFamily="34" charset="0"/>
              <a:buChar char="•"/>
            </a:pPr>
            <a:r>
              <a:rPr lang="en-US" sz="1600" b="1" dirty="0">
                <a:latin typeface="+mn-lt"/>
              </a:rPr>
              <a:t>Letters of Support for ANS proposal </a:t>
            </a:r>
            <a:r>
              <a:rPr lang="en-US" sz="1600" dirty="0">
                <a:latin typeface="+mn-lt"/>
              </a:rPr>
              <a:t>(left) showcase examples of labor, professional, tribal, and faith-based communities and civic organizations</a:t>
            </a:r>
            <a:endParaRPr lang="en-US" sz="1600" dirty="0">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a:p>
            <a:pPr eaLnBrk="1" hangingPunct="1">
              <a:lnSpc>
                <a:spcPct val="90000"/>
              </a:lnSpc>
              <a:spcBef>
                <a:spcPts val="1000"/>
              </a:spcBef>
              <a:buFont typeface="Arial" panose="020B0604020202020204" pitchFamily="34" charset="0"/>
              <a:buChar char="•"/>
            </a:pPr>
            <a:endParaRPr lang="en-US" altLang="en-US" dirty="0">
              <a:latin typeface="Arial"/>
              <a:cs typeface="Arial"/>
            </a:endParaRPr>
          </a:p>
          <a:p>
            <a:pPr marL="0" indent="0" eaLnBrk="1" hangingPunct="1">
              <a:lnSpc>
                <a:spcPct val="90000"/>
              </a:lnSpc>
              <a:spcBef>
                <a:spcPts val="1000"/>
              </a:spcBef>
            </a:pPr>
            <a:endParaRPr lang="en-US" altLang="en-US" dirty="0">
              <a:latin typeface="Arial"/>
              <a:cs typeface="Arial"/>
            </a:endParaRPr>
          </a:p>
        </p:txBody>
      </p:sp>
      <p:pic>
        <p:nvPicPr>
          <p:cNvPr id="7170" name="Picture 2" descr="IBEW Logo PNG Vector (AI) Free Download">
            <a:extLst>
              <a:ext uri="{FF2B5EF4-FFF2-40B4-BE49-F238E27FC236}">
                <a16:creationId xmlns:a16="http://schemas.microsoft.com/office/drawing/2014/main" id="{016CB482-59D7-6ADF-E82B-93F6BD91F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44" y="1879955"/>
            <a:ext cx="1668042" cy="16792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undefined">
            <a:extLst>
              <a:ext uri="{FF2B5EF4-FFF2-40B4-BE49-F238E27FC236}">
                <a16:creationId xmlns:a16="http://schemas.microsoft.com/office/drawing/2014/main" id="{4380B7F2-8CA7-D8E4-66BA-FAF742922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584" y="1708682"/>
            <a:ext cx="1519175" cy="21030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LWV New Mexico">
            <a:extLst>
              <a:ext uri="{FF2B5EF4-FFF2-40B4-BE49-F238E27FC236}">
                <a16:creationId xmlns:a16="http://schemas.microsoft.com/office/drawing/2014/main" id="{4EC765F9-CA2F-B09E-9442-0B03383A3F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001"/>
          <a:stretch/>
        </p:blipFill>
        <p:spPr bwMode="auto">
          <a:xfrm>
            <a:off x="777644" y="3936970"/>
            <a:ext cx="3418820" cy="71922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ytt Northern Chumash Nonprofit | LinkedIn">
            <a:extLst>
              <a:ext uri="{FF2B5EF4-FFF2-40B4-BE49-F238E27FC236}">
                <a16:creationId xmlns:a16="http://schemas.microsoft.com/office/drawing/2014/main" id="{94DF259B-2762-B747-FA4E-603356BE2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0657" y="19067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The Health Physics Society">
            <a:extLst>
              <a:ext uri="{FF2B5EF4-FFF2-40B4-BE49-F238E27FC236}">
                <a16:creationId xmlns:a16="http://schemas.microsoft.com/office/drawing/2014/main" id="{A482F9B0-69F1-5B3E-A26E-2655735F4E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644" y="4906699"/>
            <a:ext cx="3520774" cy="70736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Membership — Energy Communities Alliance">
            <a:extLst>
              <a:ext uri="{FF2B5EF4-FFF2-40B4-BE49-F238E27FC236}">
                <a16:creationId xmlns:a16="http://schemas.microsoft.com/office/drawing/2014/main" id="{7DFFD2C7-035A-2698-C46A-AB6451DCC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3501" y="3985418"/>
            <a:ext cx="1905001" cy="189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54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9DAFB3A-797E-99A1-654B-2222FD492489}"/>
              </a:ext>
            </a:extLst>
          </p:cNvPr>
          <p:cNvSpPr txBox="1">
            <a:spLocks/>
          </p:cNvSpPr>
          <p:nvPr/>
        </p:nvSpPr>
        <p:spPr>
          <a:xfrm>
            <a:off x="801623" y="532093"/>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t>Local Section ideas</a:t>
            </a:r>
            <a:endParaRPr lang="en-US" sz="2800" dirty="0"/>
          </a:p>
        </p:txBody>
      </p:sp>
      <p:sp>
        <p:nvSpPr>
          <p:cNvPr id="12" name="TextBox 11">
            <a:extLst>
              <a:ext uri="{FF2B5EF4-FFF2-40B4-BE49-F238E27FC236}">
                <a16:creationId xmlns:a16="http://schemas.microsoft.com/office/drawing/2014/main" id="{F04F64E5-1F0C-D1F9-7C6E-27C3D4A82F13}"/>
              </a:ext>
            </a:extLst>
          </p:cNvPr>
          <p:cNvSpPr txBox="1"/>
          <p:nvPr/>
        </p:nvSpPr>
        <p:spPr>
          <a:xfrm>
            <a:off x="801623" y="1295488"/>
            <a:ext cx="6367908" cy="2181175"/>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6393B"/>
                </a:solidFill>
                <a:effectLst/>
                <a:uLnTx/>
                <a:uFillTx/>
                <a:ea typeface="+mn-ea"/>
                <a:cs typeface="+mn-cs"/>
              </a:rPr>
              <a:t> </a:t>
            </a:r>
            <a:r>
              <a:rPr kumimoji="0" lang="en-US" sz="1400" b="1" i="0" u="none" strike="noStrike" kern="1200" cap="none" spc="0" normalizeH="0" baseline="0" noProof="0" dirty="0">
                <a:ln>
                  <a:noFill/>
                </a:ln>
                <a:solidFill>
                  <a:srgbClr val="36393B"/>
                </a:solidFill>
                <a:effectLst/>
                <a:uLnTx/>
                <a:uFillTx/>
                <a:ea typeface="+mn-ea"/>
                <a:cs typeface="+mn-cs"/>
              </a:rPr>
              <a:t>In-person and Virtual Events</a:t>
            </a:r>
            <a:r>
              <a:rPr kumimoji="0" lang="en-US" sz="1400" b="0" i="0" u="none" strike="noStrike" kern="1200" cap="none" spc="0" normalizeH="0" baseline="0" noProof="0" dirty="0">
                <a:ln>
                  <a:noFill/>
                </a:ln>
                <a:solidFill>
                  <a:srgbClr val="36393B"/>
                </a:solidFill>
                <a:effectLst/>
                <a:uLnTx/>
                <a:uFillTx/>
                <a:ea typeface="+mn-ea"/>
                <a:cs typeface="+mn-cs"/>
              </a:rPr>
              <a:t>, featuring nuclear AND non-nuclear speakers</a:t>
            </a:r>
          </a:p>
          <a:p>
            <a:pPr lvl="1" defTabSz="914400">
              <a:lnSpc>
                <a:spcPct val="150000"/>
              </a:lnSpc>
              <a:spcBef>
                <a:spcPts val="1000"/>
              </a:spcBef>
              <a:buFont typeface="Arial" panose="020B0604020202020204" pitchFamily="34" charset="0"/>
              <a:buChar char="•"/>
              <a:defRPr/>
            </a:pPr>
            <a:r>
              <a:rPr kumimoji="0" lang="en-US" sz="1400" b="0" i="0" u="none" strike="noStrike" kern="1200" cap="none" spc="0" normalizeH="0" baseline="0" noProof="0" dirty="0">
                <a:ln>
                  <a:noFill/>
                </a:ln>
                <a:solidFill>
                  <a:srgbClr val="36393B"/>
                </a:solidFill>
                <a:effectLst/>
                <a:uLnTx/>
                <a:uFillTx/>
                <a:ea typeface="+mn-ea"/>
                <a:cs typeface="+mn-cs"/>
              </a:rPr>
              <a:t> Invite media and elected officials!</a:t>
            </a:r>
          </a:p>
          <a:p>
            <a:pPr lvl="1" defTabSz="914400">
              <a:lnSpc>
                <a:spcPct val="150000"/>
              </a:lnSpc>
              <a:spcBef>
                <a:spcPts val="1000"/>
              </a:spcBef>
              <a:buFont typeface="Arial" panose="020B0604020202020204" pitchFamily="34" charset="0"/>
              <a:buChar char="•"/>
              <a:defRPr/>
            </a:pPr>
            <a:r>
              <a:rPr lang="en-US" sz="1400" dirty="0">
                <a:solidFill>
                  <a:srgbClr val="36393B"/>
                </a:solidFill>
              </a:rPr>
              <a:t> Brownie deficit </a:t>
            </a:r>
            <a:endParaRPr kumimoji="0" lang="en-US" sz="1400" b="0" i="0" u="none" strike="noStrike" kern="1200" cap="none" spc="0" normalizeH="0" baseline="0" noProof="0" dirty="0">
              <a:ln>
                <a:noFill/>
              </a:ln>
              <a:solidFill>
                <a:srgbClr val="36393B"/>
              </a:solidFill>
              <a:effectLst/>
              <a:uLnTx/>
              <a:uFillTx/>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sz="1400" dirty="0">
                <a:solidFill>
                  <a:srgbClr val="36393B"/>
                </a:solidFill>
              </a:rPr>
              <a:t> Letters to the Editors and </a:t>
            </a:r>
            <a:r>
              <a:rPr lang="en-US" sz="1400" dirty="0" err="1">
                <a:solidFill>
                  <a:srgbClr val="36393B"/>
                </a:solidFill>
              </a:rPr>
              <a:t>OpEds</a:t>
            </a:r>
            <a:r>
              <a:rPr lang="en-US" sz="1400" dirty="0">
                <a:solidFill>
                  <a:srgbClr val="36393B"/>
                </a:solidFill>
              </a:rPr>
              <a:t> in local newspapers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sz="1400" dirty="0">
                <a:solidFill>
                  <a:srgbClr val="36393B"/>
                </a:solidFill>
                <a:cs typeface="Arial" panose="020B0604020202020204" pitchFamily="34" charset="0"/>
              </a:rPr>
              <a:t> Letters to decisionmakers (offer expert analysis if x action is taken or not)</a:t>
            </a:r>
            <a:endParaRPr lang="en-US" sz="1400" dirty="0">
              <a:solidFill>
                <a:schemeClr val="bg2">
                  <a:lumMod val="10000"/>
                </a:schemeClr>
              </a:solidFill>
              <a:cs typeface="Arial" panose="020B0604020202020204" pitchFamily="34" charset="0"/>
            </a:endParaRPr>
          </a:p>
        </p:txBody>
      </p:sp>
      <p:pic>
        <p:nvPicPr>
          <p:cNvPr id="2" name="Picture 1" descr="A black and yellow poster&#10;&#10;Description automatically generated">
            <a:extLst>
              <a:ext uri="{FF2B5EF4-FFF2-40B4-BE49-F238E27FC236}">
                <a16:creationId xmlns:a16="http://schemas.microsoft.com/office/drawing/2014/main" id="{3185F423-ED87-DF53-ADC0-B3B73F0A2B6C}"/>
              </a:ext>
            </a:extLst>
          </p:cNvPr>
          <p:cNvPicPr>
            <a:picLocks noChangeAspect="1"/>
          </p:cNvPicPr>
          <p:nvPr/>
        </p:nvPicPr>
        <p:blipFill>
          <a:blip r:embed="rId3"/>
          <a:stretch>
            <a:fillRect/>
          </a:stretch>
        </p:blipFill>
        <p:spPr>
          <a:xfrm>
            <a:off x="8086725" y="356741"/>
            <a:ext cx="3648075" cy="5638447"/>
          </a:xfrm>
          <a:prstGeom prst="rect">
            <a:avLst/>
          </a:prstGeom>
        </p:spPr>
      </p:pic>
      <p:pic>
        <p:nvPicPr>
          <p:cNvPr id="3" name="Picture 2">
            <a:extLst>
              <a:ext uri="{FF2B5EF4-FFF2-40B4-BE49-F238E27FC236}">
                <a16:creationId xmlns:a16="http://schemas.microsoft.com/office/drawing/2014/main" id="{CF7A1FF6-2C33-6F24-4C18-82B27FB72066}"/>
              </a:ext>
            </a:extLst>
          </p:cNvPr>
          <p:cNvPicPr>
            <a:picLocks noChangeAspect="1"/>
          </p:cNvPicPr>
          <p:nvPr/>
        </p:nvPicPr>
        <p:blipFill>
          <a:blip r:embed="rId4"/>
          <a:stretch>
            <a:fillRect/>
          </a:stretch>
        </p:blipFill>
        <p:spPr>
          <a:xfrm>
            <a:off x="886549" y="3677891"/>
            <a:ext cx="6067425" cy="290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98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9DAFB3A-797E-99A1-654B-2222FD492489}"/>
              </a:ext>
            </a:extLst>
          </p:cNvPr>
          <p:cNvSpPr txBox="1">
            <a:spLocks/>
          </p:cNvSpPr>
          <p:nvPr/>
        </p:nvSpPr>
        <p:spPr>
          <a:xfrm>
            <a:off x="801623" y="525132"/>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t>Insert nuclear into the local news cycle</a:t>
            </a:r>
            <a:endParaRPr lang="en-US" sz="2800" dirty="0"/>
          </a:p>
        </p:txBody>
      </p:sp>
      <p:sp>
        <p:nvSpPr>
          <p:cNvPr id="12" name="TextBox 11">
            <a:extLst>
              <a:ext uri="{FF2B5EF4-FFF2-40B4-BE49-F238E27FC236}">
                <a16:creationId xmlns:a16="http://schemas.microsoft.com/office/drawing/2014/main" id="{F04F64E5-1F0C-D1F9-7C6E-27C3D4A82F13}"/>
              </a:ext>
            </a:extLst>
          </p:cNvPr>
          <p:cNvSpPr txBox="1"/>
          <p:nvPr/>
        </p:nvSpPr>
        <p:spPr>
          <a:xfrm>
            <a:off x="608361" y="1533674"/>
            <a:ext cx="6367908" cy="6243825"/>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lang="en-US" sz="1400" b="1" dirty="0">
                <a:solidFill>
                  <a:srgbClr val="36393B"/>
                </a:solidFill>
              </a:rPr>
              <a:t>Letters to the Editor</a:t>
            </a:r>
          </a:p>
          <a:p>
            <a:pPr marL="642357" lvl="1"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Responses to previous </a:t>
            </a:r>
            <a:r>
              <a:rPr lang="en-US" sz="1400" dirty="0" err="1">
                <a:solidFill>
                  <a:srgbClr val="36393B"/>
                </a:solidFill>
                <a:cs typeface="Arial" panose="020B0604020202020204" pitchFamily="34" charset="0"/>
              </a:rPr>
              <a:t>OpEds</a:t>
            </a:r>
            <a:r>
              <a:rPr lang="en-US" sz="1400" dirty="0">
                <a:solidFill>
                  <a:srgbClr val="36393B"/>
                </a:solidFill>
                <a:cs typeface="Arial" panose="020B0604020202020204" pitchFamily="34" charset="0"/>
              </a:rPr>
              <a:t> or news stories </a:t>
            </a:r>
          </a:p>
          <a:p>
            <a:pPr marL="642357" lvl="1"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Sharp, </a:t>
            </a:r>
            <a:r>
              <a:rPr lang="en-US" sz="1400" dirty="0">
                <a:solidFill>
                  <a:srgbClr val="36393B"/>
                </a:solidFill>
                <a:cs typeface="Arial" panose="020B0604020202020204" pitchFamily="34" charset="0"/>
                <a:hlinkClick r:id="rId3"/>
              </a:rPr>
              <a:t>150 words or less</a:t>
            </a:r>
            <a:endParaRPr lang="en-US" sz="1400" dirty="0">
              <a:solidFill>
                <a:srgbClr val="36393B"/>
              </a:solidFill>
              <a:cs typeface="Arial" panose="020B0604020202020204" pitchFamily="34" charset="0"/>
            </a:endParaRPr>
          </a:p>
          <a:p>
            <a:pPr defTabSz="914400">
              <a:lnSpc>
                <a:spcPct val="150000"/>
              </a:lnSpc>
              <a:spcBef>
                <a:spcPts val="1000"/>
              </a:spcBef>
              <a:defRPr/>
            </a:pPr>
            <a:r>
              <a:rPr lang="en-US" sz="1400" b="1" dirty="0">
                <a:solidFill>
                  <a:srgbClr val="36393B"/>
                </a:solidFill>
                <a:cs typeface="Arial" panose="020B0604020202020204" pitchFamily="34" charset="0"/>
              </a:rPr>
              <a:t>Opinion Editorials (</a:t>
            </a:r>
            <a:r>
              <a:rPr lang="en-US" sz="1400" b="1" dirty="0" err="1">
                <a:solidFill>
                  <a:srgbClr val="36393B"/>
                </a:solidFill>
                <a:cs typeface="Arial" panose="020B0604020202020204" pitchFamily="34" charset="0"/>
              </a:rPr>
              <a:t>OpEds</a:t>
            </a:r>
            <a:r>
              <a:rPr lang="en-US" sz="1400" b="1" dirty="0">
                <a:solidFill>
                  <a:srgbClr val="36393B"/>
                </a:solidFill>
                <a:cs typeface="Arial" panose="020B0604020202020204" pitchFamily="34" charset="0"/>
              </a:rPr>
              <a:t>)</a:t>
            </a:r>
          </a:p>
          <a:p>
            <a:pPr marL="642357" lvl="1"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Proactive</a:t>
            </a:r>
          </a:p>
          <a:p>
            <a:pPr marL="642357" lvl="1"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Longer, </a:t>
            </a:r>
            <a:r>
              <a:rPr lang="en-US" sz="1400" dirty="0">
                <a:solidFill>
                  <a:srgbClr val="36393B"/>
                </a:solidFill>
                <a:cs typeface="Arial" panose="020B0604020202020204" pitchFamily="34" charset="0"/>
                <a:hlinkClick r:id="rId4"/>
              </a:rPr>
              <a:t>700-750 words in length </a:t>
            </a:r>
            <a:endParaRPr lang="en-US" sz="1400" dirty="0">
              <a:solidFill>
                <a:srgbClr val="36393B"/>
              </a:solidFill>
              <a:cs typeface="Arial" panose="020B0604020202020204" pitchFamily="34" charset="0"/>
            </a:endParaRPr>
          </a:p>
          <a:p>
            <a:pPr defTabSz="914400">
              <a:lnSpc>
                <a:spcPct val="150000"/>
              </a:lnSpc>
              <a:spcBef>
                <a:spcPts val="1000"/>
              </a:spcBef>
              <a:defRPr/>
            </a:pPr>
            <a:r>
              <a:rPr lang="en-US" sz="1400" b="1" dirty="0">
                <a:solidFill>
                  <a:srgbClr val="36393B"/>
                </a:solidFill>
                <a:cs typeface="Arial" panose="020B0604020202020204" pitchFamily="34" charset="0"/>
              </a:rPr>
              <a:t>Look to ANS “National” for guidance on tone, word choice, stance, etc.:</a:t>
            </a:r>
          </a:p>
          <a:p>
            <a:pPr marL="285750" indent="-285750" defTabSz="914400">
              <a:lnSpc>
                <a:spcPct val="150000"/>
              </a:lnSpc>
              <a:spcBef>
                <a:spcPts val="1000"/>
              </a:spcBef>
              <a:buFont typeface="Arial" panose="020B0604020202020204" pitchFamily="34" charset="0"/>
              <a:buChar char="•"/>
              <a:defRPr/>
            </a:pPr>
            <a:r>
              <a:rPr lang="en-US" sz="1400" dirty="0">
                <a:hlinkClick r:id="rId5"/>
              </a:rPr>
              <a:t>Position Statements -- ANS / Public Policy</a:t>
            </a:r>
            <a:endParaRPr lang="en-US" sz="1400" dirty="0">
              <a:solidFill>
                <a:srgbClr val="36393B"/>
              </a:solidFill>
              <a:cs typeface="Arial" panose="020B0604020202020204" pitchFamily="34" charset="0"/>
            </a:endParaRPr>
          </a:p>
          <a:p>
            <a:pPr marL="285750" indent="-285750" defTabSz="914400">
              <a:lnSpc>
                <a:spcPct val="150000"/>
              </a:lnSpc>
              <a:spcBef>
                <a:spcPts val="1000"/>
              </a:spcBef>
              <a:buFont typeface="Arial" panose="020B0604020202020204" pitchFamily="34" charset="0"/>
              <a:buChar char="•"/>
              <a:defRPr/>
            </a:pPr>
            <a:r>
              <a:rPr lang="en-US" sz="1400" dirty="0">
                <a:hlinkClick r:id="rId6"/>
              </a:rPr>
              <a:t>Letters and Comments -- ANS / Public Policy</a:t>
            </a:r>
            <a:endParaRPr lang="en-US" sz="1400" dirty="0"/>
          </a:p>
          <a:p>
            <a:pPr marL="285750"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Press Releases: </a:t>
            </a:r>
            <a:r>
              <a:rPr lang="en-US" sz="1400" dirty="0">
                <a:hlinkClick r:id="rId7"/>
              </a:rPr>
              <a:t>Media -- ANS / About ANS</a:t>
            </a:r>
            <a:endParaRPr lang="en-US" sz="1400" dirty="0"/>
          </a:p>
          <a:p>
            <a:pPr marL="285750" indent="-285750" defTabSz="914400">
              <a:lnSpc>
                <a:spcPct val="150000"/>
              </a:lnSpc>
              <a:spcBef>
                <a:spcPts val="1000"/>
              </a:spcBef>
              <a:buFont typeface="Arial" panose="020B0604020202020204" pitchFamily="34" charset="0"/>
              <a:buChar char="•"/>
              <a:defRPr/>
            </a:pPr>
            <a:r>
              <a:rPr lang="en-US" sz="1400" dirty="0">
                <a:solidFill>
                  <a:srgbClr val="36393B"/>
                </a:solidFill>
                <a:cs typeface="Arial" panose="020B0604020202020204" pitchFamily="34" charset="0"/>
              </a:rPr>
              <a:t>ANS </a:t>
            </a:r>
            <a:r>
              <a:rPr lang="en-US" sz="1400" dirty="0" err="1">
                <a:solidFill>
                  <a:srgbClr val="36393B"/>
                </a:solidFill>
                <a:cs typeface="Arial" panose="020B0604020202020204" pitchFamily="34" charset="0"/>
              </a:rPr>
              <a:t>OpEds</a:t>
            </a:r>
            <a:r>
              <a:rPr lang="en-US" sz="1400" dirty="0">
                <a:solidFill>
                  <a:srgbClr val="36393B"/>
                </a:solidFill>
                <a:cs typeface="Arial" panose="020B0604020202020204" pitchFamily="34" charset="0"/>
              </a:rPr>
              <a:t> and Letters to the Editor (right)</a:t>
            </a:r>
          </a:p>
          <a:p>
            <a:pPr marL="285750" indent="-285750" defTabSz="914400">
              <a:lnSpc>
                <a:spcPct val="150000"/>
              </a:lnSpc>
              <a:spcBef>
                <a:spcPts val="1000"/>
              </a:spcBef>
              <a:buFont typeface="Arial" panose="020B0604020202020204" pitchFamily="34" charset="0"/>
              <a:buChar char="•"/>
              <a:defRPr/>
            </a:pPr>
            <a:endParaRPr lang="en-US" sz="1400" dirty="0">
              <a:solidFill>
                <a:srgbClr val="36393B"/>
              </a:solidFill>
              <a:cs typeface="Arial" panose="020B0604020202020204" pitchFamily="34" charset="0"/>
            </a:endParaRPr>
          </a:p>
          <a:p>
            <a:pPr marL="285750" indent="-285750" defTabSz="914400">
              <a:lnSpc>
                <a:spcPct val="150000"/>
              </a:lnSpc>
              <a:spcBef>
                <a:spcPts val="1000"/>
              </a:spcBef>
              <a:buFont typeface="Arial" panose="020B0604020202020204" pitchFamily="34" charset="0"/>
              <a:buChar char="•"/>
              <a:defRPr/>
            </a:pPr>
            <a:endParaRPr lang="en-US" sz="1400" dirty="0">
              <a:solidFill>
                <a:schemeClr val="bg2">
                  <a:lumMod val="10000"/>
                </a:schemeClr>
              </a:solidFill>
              <a:cs typeface="Arial" panose="020B0604020202020204" pitchFamily="34" charset="0"/>
            </a:endParaRPr>
          </a:p>
          <a:p>
            <a:pPr marL="285750" indent="-285750" defTabSz="914400">
              <a:lnSpc>
                <a:spcPct val="150000"/>
              </a:lnSpc>
              <a:spcBef>
                <a:spcPts val="1000"/>
              </a:spcBef>
              <a:buFont typeface="Arial" panose="020B0604020202020204" pitchFamily="34" charset="0"/>
              <a:buChar char="•"/>
              <a:defRPr/>
            </a:pPr>
            <a:endParaRPr lang="en-US" sz="1400" dirty="0">
              <a:solidFill>
                <a:srgbClr val="36393B"/>
              </a:solidFill>
              <a:cs typeface="Arial" panose="020B0604020202020204" pitchFamily="34" charset="0"/>
            </a:endParaRPr>
          </a:p>
        </p:txBody>
      </p:sp>
      <p:pic>
        <p:nvPicPr>
          <p:cNvPr id="9218" name="Picture 2">
            <a:extLst>
              <a:ext uri="{FF2B5EF4-FFF2-40B4-BE49-F238E27FC236}">
                <a16:creationId xmlns:a16="http://schemas.microsoft.com/office/drawing/2014/main" id="{14AEDCC4-BD1B-6383-4ABA-E03680E171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6269" y="1266974"/>
            <a:ext cx="4781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Graphical user interface, text&#10;&#10;Description automatically generated">
            <a:extLst>
              <a:ext uri="{FF2B5EF4-FFF2-40B4-BE49-F238E27FC236}">
                <a16:creationId xmlns:a16="http://schemas.microsoft.com/office/drawing/2014/main" id="{D2B2D538-5D5B-03F8-BAEC-08621C5A3D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3006" y="1850695"/>
            <a:ext cx="5243869" cy="439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34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1D50B-7301-82E3-B87D-5149DA1599BA}"/>
              </a:ext>
            </a:extLst>
          </p:cNvPr>
          <p:cNvPicPr>
            <a:picLocks noChangeAspect="1"/>
          </p:cNvPicPr>
          <p:nvPr/>
        </p:nvPicPr>
        <p:blipFill>
          <a:blip r:embed="rId4"/>
          <a:stretch>
            <a:fillRect/>
          </a:stretch>
        </p:blipFill>
        <p:spPr>
          <a:xfrm>
            <a:off x="5720998" y="1349358"/>
            <a:ext cx="5999068" cy="4626298"/>
          </a:xfrm>
          <a:prstGeom prst="rect">
            <a:avLst/>
          </a:prstGeom>
        </p:spPr>
      </p:pic>
      <p:pic>
        <p:nvPicPr>
          <p:cNvPr id="8" name="Online Media 7" title="ANS member comments at California Energy Commission">
            <a:hlinkClick r:id="" action="ppaction://media"/>
            <a:extLst>
              <a:ext uri="{FF2B5EF4-FFF2-40B4-BE49-F238E27FC236}">
                <a16:creationId xmlns:a16="http://schemas.microsoft.com/office/drawing/2014/main" id="{344BD369-CBD0-8E0F-BCA3-A2DD6BAB402A}"/>
              </a:ext>
            </a:extLst>
          </p:cNvPr>
          <p:cNvPicPr>
            <a:picLocks noRot="1" noChangeAspect="1"/>
          </p:cNvPicPr>
          <p:nvPr>
            <a:videoFile r:link="rId1"/>
          </p:nvPr>
        </p:nvPicPr>
        <p:blipFill>
          <a:blip r:embed="rId5"/>
          <a:stretch>
            <a:fillRect/>
          </a:stretch>
        </p:blipFill>
        <p:spPr>
          <a:xfrm>
            <a:off x="1045855" y="2386951"/>
            <a:ext cx="4759118" cy="2688902"/>
          </a:xfrm>
          <a:prstGeom prst="rect">
            <a:avLst/>
          </a:prstGeom>
        </p:spPr>
      </p:pic>
      <p:sp>
        <p:nvSpPr>
          <p:cNvPr id="11" name="Title 2">
            <a:extLst>
              <a:ext uri="{FF2B5EF4-FFF2-40B4-BE49-F238E27FC236}">
                <a16:creationId xmlns:a16="http://schemas.microsoft.com/office/drawing/2014/main" id="{A9DAFB3A-797E-99A1-654B-2222FD492489}"/>
              </a:ext>
            </a:extLst>
          </p:cNvPr>
          <p:cNvSpPr txBox="1">
            <a:spLocks/>
          </p:cNvSpPr>
          <p:nvPr/>
        </p:nvSpPr>
        <p:spPr>
          <a:xfrm>
            <a:off x="605680" y="685530"/>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t>Commenting at state agencies, ISOs, etc. </a:t>
            </a:r>
            <a:endParaRPr lang="en-US" sz="2800" dirty="0"/>
          </a:p>
        </p:txBody>
      </p:sp>
    </p:spTree>
    <p:extLst>
      <p:ext uri="{BB962C8B-B14F-4D97-AF65-F5344CB8AC3E}">
        <p14:creationId xmlns:p14="http://schemas.microsoft.com/office/powerpoint/2010/main" val="50847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o photo description available.">
            <a:extLst>
              <a:ext uri="{FF2B5EF4-FFF2-40B4-BE49-F238E27FC236}">
                <a16:creationId xmlns:a16="http://schemas.microsoft.com/office/drawing/2014/main" id="{32ABB149-276B-62BE-9C13-189B72E45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71" b="31019"/>
          <a:stretch/>
        </p:blipFill>
        <p:spPr bwMode="auto">
          <a:xfrm>
            <a:off x="6181511" y="1981016"/>
            <a:ext cx="5404809" cy="338036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A9DAFB3A-797E-99A1-654B-2222FD492489}"/>
              </a:ext>
            </a:extLst>
          </p:cNvPr>
          <p:cNvSpPr txBox="1">
            <a:spLocks/>
          </p:cNvSpPr>
          <p:nvPr/>
        </p:nvSpPr>
        <p:spPr>
          <a:xfrm>
            <a:off x="605680" y="862812"/>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t>Offer your technical expertise!</a:t>
            </a:r>
            <a:endParaRPr lang="en-US" sz="2800" dirty="0"/>
          </a:p>
        </p:txBody>
      </p:sp>
      <p:sp>
        <p:nvSpPr>
          <p:cNvPr id="12" name="TextBox 11">
            <a:extLst>
              <a:ext uri="{FF2B5EF4-FFF2-40B4-BE49-F238E27FC236}">
                <a16:creationId xmlns:a16="http://schemas.microsoft.com/office/drawing/2014/main" id="{F04F64E5-1F0C-D1F9-7C6E-27C3D4A82F13}"/>
              </a:ext>
            </a:extLst>
          </p:cNvPr>
          <p:cNvSpPr txBox="1"/>
          <p:nvPr/>
        </p:nvSpPr>
        <p:spPr>
          <a:xfrm>
            <a:off x="1039830" y="1981016"/>
            <a:ext cx="9548948" cy="418640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Speak as yourself</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Use your credentials </a:t>
            </a:r>
          </a:p>
          <a:p>
            <a:pPr marL="642357" lvl="1"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Nuclear engineer, </a:t>
            </a:r>
            <a:r>
              <a:rPr lang="en-US" sz="1600" i="1" dirty="0">
                <a:solidFill>
                  <a:schemeClr val="bg2">
                    <a:lumMod val="10000"/>
                  </a:schemeClr>
                </a:solidFill>
                <a:latin typeface="Arial" panose="020B0604020202020204" pitchFamily="34" charset="0"/>
                <a:cs typeface="Arial" panose="020B0604020202020204" pitchFamily="34" charset="0"/>
              </a:rPr>
              <a:t>member of ANS</a:t>
            </a:r>
            <a:r>
              <a:rPr lang="en-US" sz="1600" dirty="0">
                <a:solidFill>
                  <a:schemeClr val="bg2">
                    <a:lumMod val="10000"/>
                  </a:schemeClr>
                </a:solidFill>
                <a:latin typeface="Arial" panose="020B0604020202020204" pitchFamily="34" charset="0"/>
                <a:cs typeface="Arial" panose="020B0604020202020204" pitchFamily="34" charset="0"/>
              </a:rPr>
              <a:t>, etc.</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Avoid speculation</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Give facts </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Avoid jargon </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OK to “follow up”</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Point media to credible sources:</a:t>
            </a:r>
          </a:p>
          <a:p>
            <a:pPr marL="642357" lvl="1"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ANS</a:t>
            </a:r>
          </a:p>
          <a:p>
            <a:pPr marL="642357" lvl="1"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Regulators</a:t>
            </a:r>
          </a:p>
          <a:p>
            <a:pPr marL="642357" lvl="1"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IAEA</a:t>
            </a:r>
          </a:p>
          <a:p>
            <a:pPr marL="642357" lvl="1"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UNFCC </a:t>
            </a:r>
          </a:p>
          <a:p>
            <a:pPr marL="285750" indent="-285750">
              <a:spcBef>
                <a:spcPts val="600"/>
              </a:spcBef>
              <a:buFont typeface="Arial" panose="020B0604020202020204" pitchFamily="34" charset="0"/>
              <a:buChar char="•"/>
            </a:pPr>
            <a:endParaRPr lang="en-US"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76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text, outdoor, night, highway&#10;&#10;Description automatically generated">
            <a:extLst>
              <a:ext uri="{FF2B5EF4-FFF2-40B4-BE49-F238E27FC236}">
                <a16:creationId xmlns:a16="http://schemas.microsoft.com/office/drawing/2014/main" id="{5C18DDCC-BCC7-8F0A-9D8F-449AB07E7303}"/>
              </a:ext>
            </a:extLst>
          </p:cNvPr>
          <p:cNvPicPr>
            <a:picLocks noChangeAspect="1"/>
          </p:cNvPicPr>
          <p:nvPr/>
        </p:nvPicPr>
        <p:blipFill rotWithShape="1">
          <a:blip r:embed="rId2"/>
          <a:srcRect t="18249" r="18193"/>
          <a:stretch/>
        </p:blipFill>
        <p:spPr>
          <a:xfrm>
            <a:off x="0" y="0"/>
            <a:ext cx="12192000" cy="6878910"/>
          </a:xfrm>
          <a:prstGeom prst="rect">
            <a:avLst/>
          </a:prstGeom>
          <a:ln w="9525">
            <a:solidFill>
              <a:srgbClr val="000000"/>
            </a:solidFill>
          </a:ln>
        </p:spPr>
      </p:pic>
    </p:spTree>
    <p:extLst>
      <p:ext uri="{BB962C8B-B14F-4D97-AF65-F5344CB8AC3E}">
        <p14:creationId xmlns:p14="http://schemas.microsoft.com/office/powerpoint/2010/main" val="60750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ampaigning for Clean Air: Strategies for Pro-Nuclear Advocacy">
            <a:hlinkClick r:id="rId3"/>
            <a:extLst>
              <a:ext uri="{FF2B5EF4-FFF2-40B4-BE49-F238E27FC236}">
                <a16:creationId xmlns:a16="http://schemas.microsoft.com/office/drawing/2014/main" id="{EBA11463-FC53-7621-2BC8-487985D4E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971" y="508518"/>
            <a:ext cx="3779049" cy="58409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88B444-AC7B-397A-ADB4-43EAB5332EAB}"/>
              </a:ext>
            </a:extLst>
          </p:cNvPr>
          <p:cNvSpPr txBox="1"/>
          <p:nvPr/>
        </p:nvSpPr>
        <p:spPr>
          <a:xfrm>
            <a:off x="5426010" y="906690"/>
            <a:ext cx="6461189" cy="309315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Emotions &gt; logic </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Perception is reality </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Success comes from positivity </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Third parties translate into higher credibility</a:t>
            </a:r>
          </a:p>
          <a:p>
            <a:pPr marL="285750" indent="-285750">
              <a:spcBef>
                <a:spcPts val="600"/>
              </a:spcBef>
              <a:buFont typeface="Arial" panose="020B0604020202020204" pitchFamily="34" charset="0"/>
              <a:buChar char="•"/>
            </a:pPr>
            <a:r>
              <a:rPr lang="en-US" sz="1600" dirty="0">
                <a:solidFill>
                  <a:schemeClr val="bg2">
                    <a:lumMod val="10000"/>
                  </a:schemeClr>
                </a:solidFill>
                <a:latin typeface="Arial" panose="020B0604020202020204" pitchFamily="34" charset="0"/>
                <a:cs typeface="Arial" panose="020B0604020202020204" pitchFamily="34" charset="0"/>
              </a:rPr>
              <a:t>Americans love storytellers, be compelling!</a:t>
            </a:r>
          </a:p>
          <a:p>
            <a:pPr marL="285750" indent="-285750">
              <a:spcBef>
                <a:spcPts val="600"/>
              </a:spcBef>
              <a:buFont typeface="Arial" panose="020B0604020202020204" pitchFamily="34" charset="0"/>
              <a:buChar char="•"/>
            </a:pPr>
            <a:r>
              <a:rPr lang="en-US" sz="1600" dirty="0">
                <a:solidFill>
                  <a:schemeClr val="bg2">
                    <a:lumMod val="10000"/>
                  </a:schemeClr>
                </a:solidFill>
                <a:cs typeface="Arial" panose="020B0604020202020204" pitchFamily="34" charset="0"/>
              </a:rPr>
              <a:t>Energy density = big nuclear is actually small: </a:t>
            </a:r>
          </a:p>
          <a:p>
            <a:pPr marL="642357" lvl="1" indent="-285750">
              <a:spcBef>
                <a:spcPts val="600"/>
              </a:spcBef>
              <a:buFont typeface="Arial" panose="020B0604020202020204" pitchFamily="34" charset="0"/>
              <a:buChar char="•"/>
            </a:pPr>
            <a:r>
              <a:rPr lang="en-US" sz="1600" dirty="0">
                <a:hlinkClick r:id="rId5"/>
              </a:rPr>
              <a:t>For the environment, keep Indian Point open – New York Daily News (nydailynews.com)</a:t>
            </a:r>
            <a:endParaRPr lang="en-US" sz="1600" dirty="0"/>
          </a:p>
          <a:p>
            <a:pPr marL="642357" lvl="1" indent="-285750">
              <a:spcBef>
                <a:spcPts val="600"/>
              </a:spcBef>
              <a:buFont typeface="Arial" panose="020B0604020202020204" pitchFamily="34" charset="0"/>
              <a:buChar char="•"/>
            </a:pPr>
            <a:r>
              <a:rPr lang="en-US" sz="1600" dirty="0">
                <a:hlinkClick r:id="rId6"/>
              </a:rPr>
              <a:t>End the War on Nuclear Power—Start with Radiation (powermag.com)</a:t>
            </a:r>
            <a:endParaRPr lang="en-US" sz="1600" dirty="0">
              <a:solidFill>
                <a:schemeClr val="bg2">
                  <a:lumMod val="10000"/>
                </a:schemeClr>
              </a:solidFill>
              <a:cs typeface="Arial" panose="020B0604020202020204" pitchFamily="34" charset="0"/>
            </a:endParaRPr>
          </a:p>
        </p:txBody>
      </p:sp>
      <p:sp>
        <p:nvSpPr>
          <p:cNvPr id="16" name="Title 2">
            <a:extLst>
              <a:ext uri="{FF2B5EF4-FFF2-40B4-BE49-F238E27FC236}">
                <a16:creationId xmlns:a16="http://schemas.microsoft.com/office/drawing/2014/main" id="{CD466D7C-B086-6657-A966-E5B257A635FD}"/>
              </a:ext>
            </a:extLst>
          </p:cNvPr>
          <p:cNvSpPr txBox="1">
            <a:spLocks/>
          </p:cNvSpPr>
          <p:nvPr/>
        </p:nvSpPr>
        <p:spPr>
          <a:xfrm>
            <a:off x="5426011" y="252913"/>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t>Out-green the anti-nukes</a:t>
            </a:r>
            <a:endParaRPr lang="en-US" sz="2800" dirty="0"/>
          </a:p>
        </p:txBody>
      </p:sp>
      <p:sp>
        <p:nvSpPr>
          <p:cNvPr id="18" name="Title 2">
            <a:extLst>
              <a:ext uri="{FF2B5EF4-FFF2-40B4-BE49-F238E27FC236}">
                <a16:creationId xmlns:a16="http://schemas.microsoft.com/office/drawing/2014/main" id="{E2A3EE0C-D4F6-48EB-EC1B-BBC5C93C31F5}"/>
              </a:ext>
            </a:extLst>
          </p:cNvPr>
          <p:cNvSpPr txBox="1">
            <a:spLocks/>
          </p:cNvSpPr>
          <p:nvPr/>
        </p:nvSpPr>
        <p:spPr>
          <a:xfrm>
            <a:off x="5426011" y="3999844"/>
            <a:ext cx="10230637" cy="1325563"/>
          </a:xfrm>
          <a:prstGeom prst="rect">
            <a:avLst/>
          </a:prstGeom>
        </p:spPr>
        <p:txBody>
          <a:bodyPr>
            <a:normAutofit/>
          </a:bodyPr>
          <a:lstStyle>
            <a:lvl1pPr algn="l" defTabSz="411460" rtl="0" eaLnBrk="1" latinLnBrk="0" hangingPunct="1">
              <a:spcBef>
                <a:spcPct val="0"/>
              </a:spcBef>
              <a:buNone/>
              <a:defRPr sz="3240" kern="1200">
                <a:solidFill>
                  <a:schemeClr val="tx1"/>
                </a:solidFill>
                <a:latin typeface="+mj-lt"/>
                <a:ea typeface="+mj-ea"/>
                <a:cs typeface="+mj-cs"/>
              </a:defRPr>
            </a:lvl1pPr>
          </a:lstStyle>
          <a:p>
            <a:r>
              <a:rPr lang="en-US" sz="2800" b="1" dirty="0">
                <a:hlinkClick r:id="rId3"/>
              </a:rPr>
              <a:t>Campaigning for Clean Air</a:t>
            </a:r>
            <a:endParaRPr lang="en-US" sz="2800" dirty="0"/>
          </a:p>
        </p:txBody>
      </p:sp>
      <p:sp>
        <p:nvSpPr>
          <p:cNvPr id="20" name="TextBox 19">
            <a:extLst>
              <a:ext uri="{FF2B5EF4-FFF2-40B4-BE49-F238E27FC236}">
                <a16:creationId xmlns:a16="http://schemas.microsoft.com/office/drawing/2014/main" id="{0B8F385B-5452-FCF0-3C9C-A1F9F903FA6E}"/>
              </a:ext>
            </a:extLst>
          </p:cNvPr>
          <p:cNvSpPr txBox="1"/>
          <p:nvPr/>
        </p:nvSpPr>
        <p:spPr>
          <a:xfrm>
            <a:off x="5426011" y="4653621"/>
            <a:ext cx="6383366" cy="2401940"/>
          </a:xfrm>
          <a:prstGeom prst="rect">
            <a:avLst/>
          </a:prstGeom>
          <a:noFill/>
        </p:spPr>
        <p:txBody>
          <a:bodyPr wrap="square">
            <a:spAutoFit/>
          </a:bodyPr>
          <a:lstStyle/>
          <a:p>
            <a:pPr algn="l"/>
            <a:r>
              <a:rPr lang="en-US" sz="1600" b="0" i="0" dirty="0">
                <a:solidFill>
                  <a:srgbClr val="000000"/>
                </a:solidFill>
                <a:effectLst/>
              </a:rPr>
              <a:t>•  Support nuclear while simply sitting at your computer</a:t>
            </a:r>
            <a:endParaRPr lang="en-US" sz="1600" b="0" i="0" dirty="0">
              <a:effectLst/>
            </a:endParaRPr>
          </a:p>
          <a:p>
            <a:pPr algn="l"/>
            <a:r>
              <a:rPr lang="en-US" sz="1600" b="0" i="0" dirty="0">
                <a:solidFill>
                  <a:srgbClr val="000000"/>
                </a:solidFill>
                <a:effectLst/>
              </a:rPr>
              <a:t>•  Support nuclear n public, using the same techniques as professional speakers and communicators</a:t>
            </a:r>
            <a:endParaRPr lang="en-US" sz="1600" b="0" i="0" dirty="0">
              <a:effectLst/>
            </a:endParaRPr>
          </a:p>
          <a:p>
            <a:pPr algn="l"/>
            <a:r>
              <a:rPr lang="en-US" sz="1600" b="0" i="0" dirty="0">
                <a:solidFill>
                  <a:srgbClr val="000000"/>
                </a:solidFill>
                <a:effectLst/>
              </a:rPr>
              <a:t>•  Speak at a public hearing or be invited to speak to a legislative committee</a:t>
            </a:r>
            <a:endParaRPr lang="en-US" sz="1600" b="0" i="0" dirty="0">
              <a:effectLst/>
            </a:endParaRPr>
          </a:p>
          <a:p>
            <a:pPr algn="l"/>
            <a:r>
              <a:rPr lang="en-US" sz="1600" b="0" i="0" dirty="0">
                <a:solidFill>
                  <a:srgbClr val="000000"/>
                </a:solidFill>
                <a:effectLst/>
              </a:rPr>
              <a:t>•  Learn how to deal with your own emotions </a:t>
            </a:r>
          </a:p>
          <a:p>
            <a:pPr algn="l"/>
            <a:r>
              <a:rPr lang="en-US" sz="1600" b="0" i="0" dirty="0">
                <a:effectLst/>
              </a:rPr>
              <a:t>•  Find other nuclear supporters and have fun together</a:t>
            </a:r>
          </a:p>
          <a:p>
            <a:pPr>
              <a:spcBef>
                <a:spcPts val="600"/>
              </a:spcBef>
            </a:pPr>
            <a:endParaRPr lang="en-US" dirty="0">
              <a:solidFill>
                <a:schemeClr val="bg2">
                  <a:lumMod val="10000"/>
                </a:schemeClr>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US"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34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4CE08A8-FBD0-D5F9-1D27-C04B8622F724}"/>
              </a:ext>
            </a:extLst>
          </p:cNvPr>
          <p:cNvSpPr>
            <a:spLocks noGrp="1"/>
          </p:cNvSpPr>
          <p:nvPr>
            <p:ph type="title"/>
          </p:nvPr>
        </p:nvSpPr>
        <p:spPr>
          <a:xfrm>
            <a:off x="5440908" y="107066"/>
            <a:ext cx="10972800" cy="1143000"/>
          </a:xfrm>
        </p:spPr>
        <p:txBody>
          <a:bodyPr/>
          <a:lstStyle/>
          <a:p>
            <a:r>
              <a:rPr lang="en-US" dirty="0"/>
              <a:t>ANS Social Media in Post-Twitter:</a:t>
            </a:r>
          </a:p>
        </p:txBody>
      </p:sp>
      <p:graphicFrame>
        <p:nvGraphicFramePr>
          <p:cNvPr id="3" name="Chart 2">
            <a:extLst>
              <a:ext uri="{FF2B5EF4-FFF2-40B4-BE49-F238E27FC236}">
                <a16:creationId xmlns:a16="http://schemas.microsoft.com/office/drawing/2014/main" id="{882C607E-0EB7-A577-3159-39A1450D364E}"/>
              </a:ext>
            </a:extLst>
          </p:cNvPr>
          <p:cNvGraphicFramePr/>
          <p:nvPr>
            <p:extLst>
              <p:ext uri="{D42A27DB-BD31-4B8C-83A1-F6EECF244321}">
                <p14:modId xmlns:p14="http://schemas.microsoft.com/office/powerpoint/2010/main" val="3628756871"/>
              </p:ext>
            </p:extLst>
          </p:nvPr>
        </p:nvGraphicFramePr>
        <p:xfrm>
          <a:off x="5540991" y="1250066"/>
          <a:ext cx="6291618" cy="525991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ext, clothing, footwear, screenshot&#10;&#10;Description automatically generated">
            <a:extLst>
              <a:ext uri="{FF2B5EF4-FFF2-40B4-BE49-F238E27FC236}">
                <a16:creationId xmlns:a16="http://schemas.microsoft.com/office/drawing/2014/main" id="{2DB83581-2977-7660-7820-DE1F077DB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19221" cy="6828112"/>
          </a:xfrm>
          <a:prstGeom prst="rect">
            <a:avLst/>
          </a:prstGeom>
        </p:spPr>
      </p:pic>
    </p:spTree>
    <p:extLst>
      <p:ext uri="{BB962C8B-B14F-4D97-AF65-F5344CB8AC3E}">
        <p14:creationId xmlns:p14="http://schemas.microsoft.com/office/powerpoint/2010/main" val="53018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1553BB7-AF35-5045-DA52-550AFAFD79FB}"/>
              </a:ext>
            </a:extLst>
          </p:cNvPr>
          <p:cNvSpPr>
            <a:spLocks noGrp="1"/>
          </p:cNvSpPr>
          <p:nvPr>
            <p:ph type="title"/>
          </p:nvPr>
        </p:nvSpPr>
        <p:spPr>
          <a:xfrm>
            <a:off x="680111" y="1236036"/>
            <a:ext cx="10230637" cy="1325563"/>
          </a:xfrm>
        </p:spPr>
        <p:txBody>
          <a:bodyPr>
            <a:normAutofit/>
          </a:bodyPr>
          <a:lstStyle/>
          <a:p>
            <a:r>
              <a:rPr lang="en-US" sz="2800" b="1" dirty="0"/>
              <a:t>Showcase Pages</a:t>
            </a:r>
            <a:endParaRPr lang="en-US" sz="2800" dirty="0"/>
          </a:p>
        </p:txBody>
      </p:sp>
      <p:sp>
        <p:nvSpPr>
          <p:cNvPr id="15" name="TextBox 14">
            <a:extLst>
              <a:ext uri="{FF2B5EF4-FFF2-40B4-BE49-F238E27FC236}">
                <a16:creationId xmlns:a16="http://schemas.microsoft.com/office/drawing/2014/main" id="{B466A9C5-8BBF-5AE7-B167-10B7C813246C}"/>
              </a:ext>
            </a:extLst>
          </p:cNvPr>
          <p:cNvSpPr txBox="1"/>
          <p:nvPr/>
        </p:nvSpPr>
        <p:spPr>
          <a:xfrm>
            <a:off x="771525" y="2224462"/>
            <a:ext cx="9548948" cy="723275"/>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New dedicated pages for ANS Topical Meetings</a:t>
            </a:r>
          </a:p>
          <a:p>
            <a:pPr marL="285750" indent="-285750">
              <a:spcBef>
                <a:spcPts val="600"/>
              </a:spcBef>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Organizer-run with ANS admin oversight</a:t>
            </a:r>
          </a:p>
        </p:txBody>
      </p:sp>
      <p:pic>
        <p:nvPicPr>
          <p:cNvPr id="16" name="Picture 2">
            <a:extLst>
              <a:ext uri="{FF2B5EF4-FFF2-40B4-BE49-F238E27FC236}">
                <a16:creationId xmlns:a16="http://schemas.microsoft.com/office/drawing/2014/main" id="{33104144-32FD-0AFC-AF3C-556C7D188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603576"/>
            <a:ext cx="3491052" cy="947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NS Utility Working Conference and Vendor Technology Expo logo">
            <a:extLst>
              <a:ext uri="{FF2B5EF4-FFF2-40B4-BE49-F238E27FC236}">
                <a16:creationId xmlns:a16="http://schemas.microsoft.com/office/drawing/2014/main" id="{E6611B0D-DE22-2837-6A07-B0E3AB7BD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06" y="3392371"/>
            <a:ext cx="1238798" cy="12387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nference on Nuclear Training and Education (CONTE) logo">
            <a:extLst>
              <a:ext uri="{FF2B5EF4-FFF2-40B4-BE49-F238E27FC236}">
                <a16:creationId xmlns:a16="http://schemas.microsoft.com/office/drawing/2014/main" id="{9383B685-C443-AA87-71A1-F70D038D2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391" y="3411224"/>
            <a:ext cx="1434733" cy="14347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uclear and Emerging Technologies for Space (NETS) logo">
            <a:extLst>
              <a:ext uri="{FF2B5EF4-FFF2-40B4-BE49-F238E27FC236}">
                <a16:creationId xmlns:a16="http://schemas.microsoft.com/office/drawing/2014/main" id="{428D169C-582C-872E-EFD2-67837803E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927" y="3396998"/>
            <a:ext cx="1358141" cy="13581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Nuclear Plant Instrumentation, Control &amp;amp; Human-Machine Interface Technologies (NPIC&amp;amp;HMIT) logo">
            <a:extLst>
              <a:ext uri="{FF2B5EF4-FFF2-40B4-BE49-F238E27FC236}">
                <a16:creationId xmlns:a16="http://schemas.microsoft.com/office/drawing/2014/main" id="{2F23CF7D-80CF-4080-9A26-50868DE35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24" y="475513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nternational Probabilistic Safety Assessment and Analysis logo">
            <a:extLst>
              <a:ext uri="{FF2B5EF4-FFF2-40B4-BE49-F238E27FC236}">
                <a16:creationId xmlns:a16="http://schemas.microsoft.com/office/drawing/2014/main" id="{E1C3B886-C9A5-52DF-541C-2202B9EF12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2929" y="475513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Materials in Nuclear Energy Systems (MiNES) logo">
            <a:extLst>
              <a:ext uri="{FF2B5EF4-FFF2-40B4-BE49-F238E27FC236}">
                <a16:creationId xmlns:a16="http://schemas.microsoft.com/office/drawing/2014/main" id="{9C3A0141-9055-524F-BF93-DDBCA7F47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132" y="4881566"/>
            <a:ext cx="1652146" cy="16521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E1F1EEC8-4FB9-6C68-E8F8-0729D299C4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5719" y="4631169"/>
            <a:ext cx="1353881" cy="1325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and white logo&#10;&#10;Description automatically generated">
            <a:extLst>
              <a:ext uri="{FF2B5EF4-FFF2-40B4-BE49-F238E27FC236}">
                <a16:creationId xmlns:a16="http://schemas.microsoft.com/office/drawing/2014/main" id="{2917FC96-F8C0-070E-F46D-C02342E5F516}"/>
              </a:ext>
            </a:extLst>
          </p:cNvPr>
          <p:cNvPicPr>
            <a:picLocks noChangeAspect="1"/>
          </p:cNvPicPr>
          <p:nvPr/>
        </p:nvPicPr>
        <p:blipFill>
          <a:blip r:embed="rId10"/>
          <a:stretch>
            <a:fillRect/>
          </a:stretch>
        </p:blipFill>
        <p:spPr>
          <a:xfrm>
            <a:off x="9617390" y="4583731"/>
            <a:ext cx="1372817" cy="1372817"/>
          </a:xfrm>
          <a:prstGeom prst="rect">
            <a:avLst/>
          </a:prstGeom>
        </p:spPr>
      </p:pic>
      <p:pic>
        <p:nvPicPr>
          <p:cNvPr id="26" name="Picture 25">
            <a:extLst>
              <a:ext uri="{FF2B5EF4-FFF2-40B4-BE49-F238E27FC236}">
                <a16:creationId xmlns:a16="http://schemas.microsoft.com/office/drawing/2014/main" id="{8C4A55C6-08A3-8EA8-3A80-25E441D925F9}"/>
              </a:ext>
            </a:extLst>
          </p:cNvPr>
          <p:cNvPicPr>
            <a:picLocks noChangeAspect="1"/>
          </p:cNvPicPr>
          <p:nvPr/>
        </p:nvPicPr>
        <p:blipFill rotWithShape="1">
          <a:blip r:embed="rId11"/>
          <a:srcRect b="24151"/>
          <a:stretch/>
        </p:blipFill>
        <p:spPr>
          <a:xfrm>
            <a:off x="7491366" y="161629"/>
            <a:ext cx="3577430" cy="4225279"/>
          </a:xfrm>
          <a:prstGeom prst="rect">
            <a:avLst/>
          </a:prstGeom>
        </p:spPr>
      </p:pic>
    </p:spTree>
    <p:extLst>
      <p:ext uri="{BB962C8B-B14F-4D97-AF65-F5344CB8AC3E}">
        <p14:creationId xmlns:p14="http://schemas.microsoft.com/office/powerpoint/2010/main" val="91319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E6EC2BD-64E2-3C5A-7D30-FAC029FF76F2}"/>
              </a:ext>
            </a:extLst>
          </p:cNvPr>
          <p:cNvSpPr>
            <a:spLocks noGrp="1"/>
          </p:cNvSpPr>
          <p:nvPr>
            <p:ph type="title"/>
          </p:nvPr>
        </p:nvSpPr>
        <p:spPr>
          <a:xfrm>
            <a:off x="1907196" y="2188196"/>
            <a:ext cx="5985159" cy="1594507"/>
          </a:xfrm>
        </p:spPr>
        <p:txBody>
          <a:bodyPr/>
          <a:lstStyle/>
          <a:p>
            <a:r>
              <a:rPr lang="en-US" dirty="0"/>
              <a:t>THANK YOU</a:t>
            </a:r>
          </a:p>
        </p:txBody>
      </p:sp>
      <p:sp>
        <p:nvSpPr>
          <p:cNvPr id="4" name="Text Placeholder 14">
            <a:extLst>
              <a:ext uri="{FF2B5EF4-FFF2-40B4-BE49-F238E27FC236}">
                <a16:creationId xmlns:a16="http://schemas.microsoft.com/office/drawing/2014/main" id="{838F1722-C87E-3CF5-18A3-9ECC5DA73E25}"/>
              </a:ext>
            </a:extLst>
          </p:cNvPr>
          <p:cNvSpPr txBox="1">
            <a:spLocks/>
          </p:cNvSpPr>
          <p:nvPr/>
        </p:nvSpPr>
        <p:spPr>
          <a:xfrm>
            <a:off x="1907196" y="3790988"/>
            <a:ext cx="5444517" cy="1731890"/>
          </a:xfrm>
          <a:prstGeom prst="rect">
            <a:avLst/>
          </a:prstGeom>
        </p:spPr>
        <p:txBody>
          <a:bodyPr/>
          <a:lstStyle>
            <a:lvl1pPr marL="205730" indent="-205730" algn="l" defTabSz="822919"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189" indent="-205730" algn="l" defTabSz="822919" rtl="0" eaLnBrk="1" latinLnBrk="0" hangingPunct="1">
              <a:lnSpc>
                <a:spcPct val="90000"/>
              </a:lnSpc>
              <a:spcBef>
                <a:spcPts val="451"/>
              </a:spcBef>
              <a:buFont typeface="Arial" panose="020B0604020202020204" pitchFamily="34" charset="0"/>
              <a:buChar char="•"/>
              <a:defRPr sz="2160" kern="1200">
                <a:solidFill>
                  <a:schemeClr val="tx1"/>
                </a:solidFill>
                <a:latin typeface="+mn-lt"/>
                <a:ea typeface="+mn-ea"/>
                <a:cs typeface="+mn-cs"/>
              </a:defRPr>
            </a:lvl2pPr>
            <a:lvl3pPr marL="1028649" indent="-205730" algn="l" defTabSz="822919" rtl="0" eaLnBrk="1" latinLnBrk="0" hangingPunct="1">
              <a:lnSpc>
                <a:spcPct val="90000"/>
              </a:lnSpc>
              <a:spcBef>
                <a:spcPts val="451"/>
              </a:spcBef>
              <a:buFont typeface="Arial" panose="020B0604020202020204" pitchFamily="34" charset="0"/>
              <a:buChar char="•"/>
              <a:defRPr sz="1800" kern="1200">
                <a:solidFill>
                  <a:schemeClr val="tx1"/>
                </a:solidFill>
                <a:latin typeface="+mn-lt"/>
                <a:ea typeface="+mn-ea"/>
                <a:cs typeface="+mn-cs"/>
              </a:defRPr>
            </a:lvl3pPr>
            <a:lvl4pPr marL="144010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4pPr>
            <a:lvl5pPr marL="185156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5pPr>
            <a:lvl6pPr marL="2263027"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6pPr>
            <a:lvl7pPr marL="2674488"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7pPr>
            <a:lvl8pPr marL="3085946"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8pPr>
            <a:lvl9pPr marL="3497405" indent="-205730" algn="l" defTabSz="82291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9pPr>
          </a:lstStyle>
          <a:p>
            <a:pPr marL="0" indent="0">
              <a:buNone/>
            </a:pPr>
            <a:r>
              <a:rPr lang="en-US" dirty="0">
                <a:solidFill>
                  <a:schemeClr val="bg1"/>
                </a:solidFill>
              </a:rPr>
              <a:t>Andrew Smith</a:t>
            </a:r>
          </a:p>
          <a:p>
            <a:pPr marL="0" indent="0">
              <a:buNone/>
            </a:pPr>
            <a:r>
              <a:rPr lang="en-US" dirty="0">
                <a:solidFill>
                  <a:schemeClr val="bg1"/>
                </a:solidFill>
              </a:rPr>
              <a:t>asmith@ans.org</a:t>
            </a:r>
          </a:p>
          <a:p>
            <a:pPr marL="0" indent="0">
              <a:buNone/>
            </a:pPr>
            <a:r>
              <a:rPr lang="en-US" dirty="0">
                <a:solidFill>
                  <a:schemeClr val="bg1"/>
                </a:solidFill>
              </a:rPr>
              <a:t>www.ans.org</a:t>
            </a:r>
          </a:p>
        </p:txBody>
      </p:sp>
    </p:spTree>
    <p:extLst>
      <p:ext uri="{BB962C8B-B14F-4D97-AF65-F5344CB8AC3E}">
        <p14:creationId xmlns:p14="http://schemas.microsoft.com/office/powerpoint/2010/main" val="371930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C6F32C-B25C-8EF9-0FC8-ACA627105663}"/>
              </a:ext>
            </a:extLst>
          </p:cNvPr>
          <p:cNvSpPr txBox="1"/>
          <p:nvPr/>
        </p:nvSpPr>
        <p:spPr>
          <a:xfrm>
            <a:off x="877783" y="2315047"/>
            <a:ext cx="1131421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0070C0"/>
                </a:solidFill>
                <a:latin typeface="Trade Gothic LT Std Bold" pitchFamily="2" charset="0"/>
              </a:rPr>
              <a:t>Trusted voice of independent experts</a:t>
            </a:r>
            <a:endParaRPr kumimoji="0" lang="en-US" sz="4400" b="1" i="0" u="none" strike="noStrike" kern="1200" cap="none" spc="0" normalizeH="0" baseline="0" noProof="0" dirty="0">
              <a:ln>
                <a:noFill/>
              </a:ln>
              <a:solidFill>
                <a:srgbClr val="0070C0"/>
              </a:solidFill>
              <a:effectLst/>
              <a:uLnTx/>
              <a:uFillTx/>
              <a:latin typeface="Trade Gothic LT Std Bold" pitchFamily="2" charset="0"/>
            </a:endParaRPr>
          </a:p>
        </p:txBody>
      </p:sp>
      <p:pic>
        <p:nvPicPr>
          <p:cNvPr id="8" name="Picture 7">
            <a:extLst>
              <a:ext uri="{FF2B5EF4-FFF2-40B4-BE49-F238E27FC236}">
                <a16:creationId xmlns:a16="http://schemas.microsoft.com/office/drawing/2014/main" id="{8DB3FC47-EBD0-59A3-1DFA-223F362965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27074" y="3620826"/>
            <a:ext cx="4064926" cy="2286520"/>
          </a:xfrm>
          <a:prstGeom prst="rect">
            <a:avLst/>
          </a:prstGeom>
        </p:spPr>
      </p:pic>
      <p:pic>
        <p:nvPicPr>
          <p:cNvPr id="9" name="Picture 8">
            <a:extLst>
              <a:ext uri="{FF2B5EF4-FFF2-40B4-BE49-F238E27FC236}">
                <a16:creationId xmlns:a16="http://schemas.microsoft.com/office/drawing/2014/main" id="{CD234A43-BA8D-BD81-E1E0-C2E349EE53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3" y="3620826"/>
            <a:ext cx="4064926" cy="2286520"/>
          </a:xfrm>
          <a:prstGeom prst="rect">
            <a:avLst/>
          </a:prstGeom>
        </p:spPr>
      </p:pic>
      <p:pic>
        <p:nvPicPr>
          <p:cNvPr id="10" name="Picture 9">
            <a:extLst>
              <a:ext uri="{FF2B5EF4-FFF2-40B4-BE49-F238E27FC236}">
                <a16:creationId xmlns:a16="http://schemas.microsoft.com/office/drawing/2014/main" id="{0B2377B6-BF63-A2D6-CC07-EEC4751F625F}"/>
              </a:ext>
            </a:extLst>
          </p:cNvPr>
          <p:cNvPicPr>
            <a:picLocks noChangeAspect="1"/>
          </p:cNvPicPr>
          <p:nvPr/>
        </p:nvPicPr>
        <p:blipFill>
          <a:blip r:embed="rId4"/>
          <a:srcRect/>
          <a:stretch/>
        </p:blipFill>
        <p:spPr>
          <a:xfrm>
            <a:off x="4063538" y="3620826"/>
            <a:ext cx="4064926" cy="2286521"/>
          </a:xfrm>
          <a:prstGeom prst="rect">
            <a:avLst/>
          </a:prstGeom>
        </p:spPr>
      </p:pic>
      <p:pic>
        <p:nvPicPr>
          <p:cNvPr id="11" name="Picture 10">
            <a:extLst>
              <a:ext uri="{FF2B5EF4-FFF2-40B4-BE49-F238E27FC236}">
                <a16:creationId xmlns:a16="http://schemas.microsoft.com/office/drawing/2014/main" id="{8D498102-6E34-8360-A240-368216DD41FD}"/>
              </a:ext>
            </a:extLst>
          </p:cNvPr>
          <p:cNvPicPr>
            <a:picLocks noChangeAspect="1"/>
          </p:cNvPicPr>
          <p:nvPr/>
        </p:nvPicPr>
        <p:blipFill>
          <a:blip r:embed="rId5"/>
          <a:stretch>
            <a:fillRect/>
          </a:stretch>
        </p:blipFill>
        <p:spPr>
          <a:xfrm>
            <a:off x="839694" y="948267"/>
            <a:ext cx="9635898" cy="1187987"/>
          </a:xfrm>
          <a:prstGeom prst="rect">
            <a:avLst/>
          </a:prstGeom>
        </p:spPr>
      </p:pic>
    </p:spTree>
    <p:extLst>
      <p:ext uri="{BB962C8B-B14F-4D97-AF65-F5344CB8AC3E}">
        <p14:creationId xmlns:p14="http://schemas.microsoft.com/office/powerpoint/2010/main" val="35454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4E29591-7424-E85E-B093-786FD04367F2}"/>
              </a:ext>
            </a:extLst>
          </p:cNvPr>
          <p:cNvSpPr txBox="1">
            <a:spLocks/>
          </p:cNvSpPr>
          <p:nvPr/>
        </p:nvSpPr>
        <p:spPr>
          <a:xfrm>
            <a:off x="5343853" y="1529307"/>
            <a:ext cx="6381093" cy="4296266"/>
          </a:xfrm>
          <a:prstGeom prst="rect">
            <a:avLst/>
          </a:prstGeom>
        </p:spPr>
        <p:txBody>
          <a:bodyPr vert="horz" lIns="91440" tIns="45720" rIns="91440" bIns="45720" rtlCol="0" anchor="t">
            <a:normAutofit fontScale="92500" lnSpcReduction="20000"/>
          </a:bodyPr>
          <a:lstStyle>
            <a:lvl1pPr algn="l" defTabSz="411460" rtl="0" eaLnBrk="1" latinLnBrk="0" hangingPunct="1">
              <a:spcBef>
                <a:spcPct val="0"/>
              </a:spcBef>
              <a:buNone/>
              <a:defRPr sz="3240" kern="1200">
                <a:solidFill>
                  <a:schemeClr val="tx1"/>
                </a:solidFill>
                <a:latin typeface="+mj-lt"/>
                <a:ea typeface="+mj-ea"/>
                <a:cs typeface="+mj-cs"/>
              </a:defRPr>
            </a:lvl1pPr>
          </a:lstStyle>
          <a:p>
            <a:endParaRPr lang="en-US" sz="2800" dirty="0">
              <a:latin typeface="Trade Gothic LT Std" pitchFamily="2" charset="0"/>
            </a:endParaRPr>
          </a:p>
          <a:p>
            <a:r>
              <a:rPr lang="en-US" sz="2800" b="1" dirty="0">
                <a:solidFill>
                  <a:srgbClr val="0070C0"/>
                </a:solidFill>
                <a:latin typeface="+mn-lt"/>
              </a:rPr>
              <a:t>Trustees of Nuclear </a:t>
            </a:r>
            <a:r>
              <a:rPr lang="en-US" sz="2800" dirty="0">
                <a:latin typeface="+mn-lt"/>
              </a:rPr>
              <a:t>support media-training experts to shape the narrative and combat misinformation when nuclear is in the news.</a:t>
            </a:r>
          </a:p>
          <a:p>
            <a:endParaRPr lang="en-US" sz="2800" dirty="0">
              <a:latin typeface="+mn-lt"/>
            </a:endParaRPr>
          </a:p>
          <a:p>
            <a:pPr marL="457200" indent="-457200">
              <a:buFont typeface="Arial" panose="020B0604020202020204" pitchFamily="34" charset="0"/>
              <a:buChar char="•"/>
            </a:pPr>
            <a:r>
              <a:rPr lang="en-US" sz="2800" dirty="0">
                <a:latin typeface="+mn-lt"/>
              </a:rPr>
              <a:t>Trusted, independent voice </a:t>
            </a:r>
          </a:p>
          <a:p>
            <a:pPr marL="457200" indent="-457200">
              <a:buFont typeface="Arial" panose="020B0604020202020204" pitchFamily="34" charset="0"/>
              <a:buChar char="•"/>
            </a:pPr>
            <a:endParaRPr lang="en-US" sz="2800" dirty="0">
              <a:latin typeface="+mn-lt"/>
              <a:ea typeface="+mj-lt"/>
              <a:cs typeface="+mj-lt"/>
            </a:endParaRPr>
          </a:p>
          <a:p>
            <a:pPr marL="457200" indent="-457200">
              <a:buFont typeface="Arial" panose="020B0604020202020204" pitchFamily="34" charset="0"/>
              <a:buChar char="•"/>
            </a:pPr>
            <a:r>
              <a:rPr lang="en-US" sz="2800" dirty="0">
                <a:latin typeface="+mn-lt"/>
                <a:ea typeface="+mj-lt"/>
                <a:cs typeface="+mj-lt"/>
              </a:rPr>
              <a:t>Meeting the need for a diverse set of media-trained nuclear experts</a:t>
            </a:r>
          </a:p>
          <a:p>
            <a:endParaRPr lang="en-US" sz="2800" dirty="0">
              <a:latin typeface="+mn-lt"/>
              <a:ea typeface="+mj-lt"/>
              <a:cs typeface="+mj-lt"/>
            </a:endParaRPr>
          </a:p>
          <a:p>
            <a:pPr marL="457200" indent="-457200">
              <a:buFont typeface="Arial" panose="020B0604020202020204" pitchFamily="34" charset="0"/>
              <a:buChar char="•"/>
            </a:pPr>
            <a:r>
              <a:rPr lang="en-US" sz="2800" dirty="0">
                <a:latin typeface="+mn-lt"/>
              </a:rPr>
              <a:t>Prepared for a wide range of events</a:t>
            </a:r>
          </a:p>
          <a:p>
            <a:endParaRPr lang="en-US" sz="2800" dirty="0">
              <a:latin typeface="Trade Gothic LT Std"/>
            </a:endParaRPr>
          </a:p>
          <a:p>
            <a:pPr marL="285750" indent="-285750">
              <a:buFont typeface="Arial" panose="020B0604020202020204" pitchFamily="34" charset="0"/>
              <a:buChar char="•"/>
            </a:pPr>
            <a:endParaRPr lang="en-US" sz="1600" dirty="0">
              <a:latin typeface="Trade Gothic LT Std" pitchFamily="2" charset="0"/>
            </a:endParaRPr>
          </a:p>
          <a:p>
            <a:pPr marL="285750" indent="-285750">
              <a:buFont typeface="Arial" panose="020B0604020202020204" pitchFamily="34" charset="0"/>
              <a:buChar char="•"/>
            </a:pPr>
            <a:endParaRPr lang="en-US" sz="1050" dirty="0">
              <a:solidFill>
                <a:srgbClr val="000000"/>
              </a:solidFill>
              <a:latin typeface="Trade Gothic LT Std" pitchFamily="2" charset="0"/>
            </a:endParaRPr>
          </a:p>
          <a:p>
            <a:pPr marL="285750" indent="-285750">
              <a:buFont typeface="Arial" panose="020B0604020202020204" pitchFamily="34" charset="0"/>
              <a:buChar char="•"/>
            </a:pPr>
            <a:endParaRPr lang="en-US" sz="1800" dirty="0">
              <a:solidFill>
                <a:schemeClr val="bg1"/>
              </a:solidFill>
              <a:latin typeface="Trade Gothic LT Std" pitchFamily="2" charset="0"/>
            </a:endParaRPr>
          </a:p>
        </p:txBody>
      </p:sp>
      <p:pic>
        <p:nvPicPr>
          <p:cNvPr id="5" name="Picture 4" descr="A person and person in a crowd&#10;&#10;Description automatically generated with low confidence">
            <a:extLst>
              <a:ext uri="{FF2B5EF4-FFF2-40B4-BE49-F238E27FC236}">
                <a16:creationId xmlns:a16="http://schemas.microsoft.com/office/drawing/2014/main" id="{474FDC3E-3CEB-8371-48EE-9E393080CC3C}"/>
              </a:ext>
            </a:extLst>
          </p:cNvPr>
          <p:cNvPicPr>
            <a:picLocks noChangeAspect="1"/>
          </p:cNvPicPr>
          <p:nvPr/>
        </p:nvPicPr>
        <p:blipFill rotWithShape="1">
          <a:blip r:embed="rId2"/>
          <a:srcRect l="6300" t="17651" r="57458" b="1190"/>
          <a:stretch/>
        </p:blipFill>
        <p:spPr>
          <a:xfrm>
            <a:off x="0" y="-2"/>
            <a:ext cx="4876799" cy="6858002"/>
          </a:xfrm>
          <a:prstGeom prst="rect">
            <a:avLst/>
          </a:prstGeom>
          <a:ln w="3175">
            <a:solidFill>
              <a:schemeClr val="bg1">
                <a:lumMod val="85000"/>
              </a:schemeClr>
            </a:solidFill>
          </a:ln>
          <a:effectLst/>
        </p:spPr>
      </p:pic>
      <p:pic>
        <p:nvPicPr>
          <p:cNvPr id="6" name="Picture 5">
            <a:extLst>
              <a:ext uri="{FF2B5EF4-FFF2-40B4-BE49-F238E27FC236}">
                <a16:creationId xmlns:a16="http://schemas.microsoft.com/office/drawing/2014/main" id="{21100CC1-3010-F61A-D2D2-A32FA2F44C94}"/>
              </a:ext>
            </a:extLst>
          </p:cNvPr>
          <p:cNvPicPr>
            <a:picLocks noChangeAspect="1"/>
          </p:cNvPicPr>
          <p:nvPr/>
        </p:nvPicPr>
        <p:blipFill>
          <a:blip r:embed="rId3"/>
          <a:stretch>
            <a:fillRect/>
          </a:stretch>
        </p:blipFill>
        <p:spPr>
          <a:xfrm>
            <a:off x="5161666" y="530996"/>
            <a:ext cx="6719173" cy="828391"/>
          </a:xfrm>
          <a:prstGeom prst="rect">
            <a:avLst/>
          </a:prstGeom>
        </p:spPr>
      </p:pic>
    </p:spTree>
    <p:extLst>
      <p:ext uri="{BB962C8B-B14F-4D97-AF65-F5344CB8AC3E}">
        <p14:creationId xmlns:p14="http://schemas.microsoft.com/office/powerpoint/2010/main" val="3274208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00CC1-3010-F61A-D2D2-A32FA2F44C94}"/>
              </a:ext>
            </a:extLst>
          </p:cNvPr>
          <p:cNvPicPr>
            <a:picLocks noChangeAspect="1"/>
          </p:cNvPicPr>
          <p:nvPr/>
        </p:nvPicPr>
        <p:blipFill>
          <a:blip r:embed="rId3"/>
          <a:stretch>
            <a:fillRect/>
          </a:stretch>
        </p:blipFill>
        <p:spPr>
          <a:xfrm>
            <a:off x="5161666" y="530996"/>
            <a:ext cx="6719173" cy="828391"/>
          </a:xfrm>
          <a:prstGeom prst="rect">
            <a:avLst/>
          </a:prstGeom>
        </p:spPr>
      </p:pic>
      <p:pic>
        <p:nvPicPr>
          <p:cNvPr id="2" name="Picture 1" descr="A group of people holding microphones&#10;&#10;Description automatically generated with medium confidence">
            <a:extLst>
              <a:ext uri="{FF2B5EF4-FFF2-40B4-BE49-F238E27FC236}">
                <a16:creationId xmlns:a16="http://schemas.microsoft.com/office/drawing/2014/main" id="{C6DCB8A8-13C0-0D4A-0FEF-F632F3FB54A4}"/>
              </a:ext>
            </a:extLst>
          </p:cNvPr>
          <p:cNvPicPr>
            <a:picLocks noChangeAspect="1"/>
          </p:cNvPicPr>
          <p:nvPr/>
        </p:nvPicPr>
        <p:blipFill rotWithShape="1">
          <a:blip r:embed="rId4"/>
          <a:srcRect l="58" t="1227" r="-327" b="46"/>
          <a:stretch/>
        </p:blipFill>
        <p:spPr>
          <a:xfrm>
            <a:off x="-152960" y="-1"/>
            <a:ext cx="4973933" cy="6858001"/>
          </a:xfrm>
          <a:prstGeom prst="rect">
            <a:avLst/>
          </a:prstGeom>
        </p:spPr>
      </p:pic>
      <p:pic>
        <p:nvPicPr>
          <p:cNvPr id="3" name="Picture 3">
            <a:extLst>
              <a:ext uri="{FF2B5EF4-FFF2-40B4-BE49-F238E27FC236}">
                <a16:creationId xmlns:a16="http://schemas.microsoft.com/office/drawing/2014/main" id="{E6CE20A4-7C3A-AA34-15BE-114D0C52E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258" y="2110894"/>
            <a:ext cx="1529986" cy="1023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3D0BF16-74D4-EA01-1797-D1EB8B5588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648" b="16232"/>
          <a:stretch/>
        </p:blipFill>
        <p:spPr bwMode="auto">
          <a:xfrm>
            <a:off x="7155834" y="1833304"/>
            <a:ext cx="1513807" cy="1285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FA3E674E-CDF1-D2F3-4E91-B286C0CBE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2726" y="2088119"/>
            <a:ext cx="1244563" cy="9977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3F328AC1-0B96-8148-DD2E-00B836B311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780305" y="3361621"/>
            <a:ext cx="1418368" cy="9025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C599094F-D780-E309-6ACD-A9E5C288E0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7855" y="2143098"/>
            <a:ext cx="1244563" cy="887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7AB5809E-BF15-D622-0650-D95FDCCD7E4A}"/>
              </a:ext>
            </a:extLst>
          </p:cNvPr>
          <p:cNvPicPr>
            <a:picLocks noChangeAspect="1"/>
          </p:cNvPicPr>
          <p:nvPr/>
        </p:nvPicPr>
        <p:blipFill>
          <a:blip r:embed="rId11"/>
          <a:stretch>
            <a:fillRect/>
          </a:stretch>
        </p:blipFill>
        <p:spPr>
          <a:xfrm>
            <a:off x="5501105" y="3601805"/>
            <a:ext cx="1539691" cy="522027"/>
          </a:xfrm>
          <a:prstGeom prst="rect">
            <a:avLst/>
          </a:prstGeom>
        </p:spPr>
      </p:pic>
      <p:pic>
        <p:nvPicPr>
          <p:cNvPr id="12" name="Picture 11" descr="Logo&#10;&#10;Description automatically generated">
            <a:extLst>
              <a:ext uri="{FF2B5EF4-FFF2-40B4-BE49-F238E27FC236}">
                <a16:creationId xmlns:a16="http://schemas.microsoft.com/office/drawing/2014/main" id="{15D1B5D7-47BC-C687-D0C2-1DC2EFD66C02}"/>
              </a:ext>
            </a:extLst>
          </p:cNvPr>
          <p:cNvPicPr>
            <a:picLocks noChangeAspect="1"/>
          </p:cNvPicPr>
          <p:nvPr/>
        </p:nvPicPr>
        <p:blipFill rotWithShape="1">
          <a:blip r:embed="rId12"/>
          <a:srcRect l="5365" t="25945" r="64583" b="19433"/>
          <a:stretch/>
        </p:blipFill>
        <p:spPr>
          <a:xfrm>
            <a:off x="7331589" y="3165257"/>
            <a:ext cx="1273949" cy="1386766"/>
          </a:xfrm>
          <a:prstGeom prst="rect">
            <a:avLst/>
          </a:prstGeom>
        </p:spPr>
      </p:pic>
      <p:pic>
        <p:nvPicPr>
          <p:cNvPr id="13" name="Picture 12" descr="Shape, circle&#10;&#10;Description automatically generated">
            <a:extLst>
              <a:ext uri="{FF2B5EF4-FFF2-40B4-BE49-F238E27FC236}">
                <a16:creationId xmlns:a16="http://schemas.microsoft.com/office/drawing/2014/main" id="{A24C257F-A715-9674-984E-DA6F01B4C301}"/>
              </a:ext>
            </a:extLst>
          </p:cNvPr>
          <p:cNvPicPr>
            <a:picLocks noChangeAspect="1"/>
          </p:cNvPicPr>
          <p:nvPr/>
        </p:nvPicPr>
        <p:blipFill>
          <a:blip r:embed="rId13"/>
          <a:stretch>
            <a:fillRect/>
          </a:stretch>
        </p:blipFill>
        <p:spPr>
          <a:xfrm>
            <a:off x="10426108" y="3290801"/>
            <a:ext cx="1073068" cy="1073068"/>
          </a:xfrm>
          <a:prstGeom prst="rect">
            <a:avLst/>
          </a:prstGeom>
        </p:spPr>
      </p:pic>
      <p:pic>
        <p:nvPicPr>
          <p:cNvPr id="14" name="Picture 13" descr="Logo&#10;&#10;Description automatically generated">
            <a:extLst>
              <a:ext uri="{FF2B5EF4-FFF2-40B4-BE49-F238E27FC236}">
                <a16:creationId xmlns:a16="http://schemas.microsoft.com/office/drawing/2014/main" id="{F6D78929-34F1-2A62-AAEF-5A98F71C361C}"/>
              </a:ext>
            </a:extLst>
          </p:cNvPr>
          <p:cNvPicPr>
            <a:picLocks noChangeAspect="1"/>
          </p:cNvPicPr>
          <p:nvPr/>
        </p:nvPicPr>
        <p:blipFill rotWithShape="1">
          <a:blip r:embed="rId14"/>
          <a:srcRect t="21871" b="24871"/>
          <a:stretch/>
        </p:blipFill>
        <p:spPr>
          <a:xfrm>
            <a:off x="8909489" y="4421268"/>
            <a:ext cx="2520462" cy="805396"/>
          </a:xfrm>
          <a:prstGeom prst="rect">
            <a:avLst/>
          </a:prstGeom>
        </p:spPr>
      </p:pic>
      <p:pic>
        <p:nvPicPr>
          <p:cNvPr id="15" name="Picture 14" descr="Text&#10;&#10;Description automatically generated">
            <a:extLst>
              <a:ext uri="{FF2B5EF4-FFF2-40B4-BE49-F238E27FC236}">
                <a16:creationId xmlns:a16="http://schemas.microsoft.com/office/drawing/2014/main" id="{7DF5F183-B528-3C1E-4FF5-6C995BDE0EF3}"/>
              </a:ext>
            </a:extLst>
          </p:cNvPr>
          <p:cNvPicPr>
            <a:picLocks noChangeAspect="1"/>
          </p:cNvPicPr>
          <p:nvPr/>
        </p:nvPicPr>
        <p:blipFill>
          <a:blip r:embed="rId15"/>
          <a:stretch>
            <a:fillRect/>
          </a:stretch>
        </p:blipFill>
        <p:spPr>
          <a:xfrm>
            <a:off x="5592080" y="4566799"/>
            <a:ext cx="3013458" cy="468499"/>
          </a:xfrm>
          <a:prstGeom prst="rect">
            <a:avLst/>
          </a:prstGeom>
        </p:spPr>
      </p:pic>
      <p:pic>
        <p:nvPicPr>
          <p:cNvPr id="16" name="Picture 15" descr="Logo, company name&#10;&#10;Description automatically generated">
            <a:extLst>
              <a:ext uri="{FF2B5EF4-FFF2-40B4-BE49-F238E27FC236}">
                <a16:creationId xmlns:a16="http://schemas.microsoft.com/office/drawing/2014/main" id="{08A385C8-EA3D-AE6C-2B6C-D4DB382DA6E5}"/>
              </a:ext>
            </a:extLst>
          </p:cNvPr>
          <p:cNvPicPr>
            <a:picLocks noChangeAspect="1"/>
          </p:cNvPicPr>
          <p:nvPr/>
        </p:nvPicPr>
        <p:blipFill>
          <a:blip r:embed="rId16"/>
          <a:stretch>
            <a:fillRect/>
          </a:stretch>
        </p:blipFill>
        <p:spPr>
          <a:xfrm>
            <a:off x="7806686" y="5265797"/>
            <a:ext cx="1597704" cy="931993"/>
          </a:xfrm>
          <a:prstGeom prst="rect">
            <a:avLst/>
          </a:prstGeom>
        </p:spPr>
      </p:pic>
      <p:pic>
        <p:nvPicPr>
          <p:cNvPr id="17" name="Picture 16" descr="Logo&#10;&#10;Description automatically generated">
            <a:extLst>
              <a:ext uri="{FF2B5EF4-FFF2-40B4-BE49-F238E27FC236}">
                <a16:creationId xmlns:a16="http://schemas.microsoft.com/office/drawing/2014/main" id="{8DFA5D15-09ED-EECE-F4FD-98CB46C53D8A}"/>
              </a:ext>
            </a:extLst>
          </p:cNvPr>
          <p:cNvPicPr>
            <a:picLocks noChangeAspect="1"/>
          </p:cNvPicPr>
          <p:nvPr/>
        </p:nvPicPr>
        <p:blipFill>
          <a:blip r:embed="rId17"/>
          <a:stretch>
            <a:fillRect/>
          </a:stretch>
        </p:blipFill>
        <p:spPr>
          <a:xfrm>
            <a:off x="5537953" y="5357016"/>
            <a:ext cx="1913925" cy="637976"/>
          </a:xfrm>
          <a:prstGeom prst="rect">
            <a:avLst/>
          </a:prstGeom>
        </p:spPr>
      </p:pic>
      <p:pic>
        <p:nvPicPr>
          <p:cNvPr id="18" name="Picture 17" descr="Logo, icon&#10;&#10;Description automatically generated with medium confidence">
            <a:extLst>
              <a:ext uri="{FF2B5EF4-FFF2-40B4-BE49-F238E27FC236}">
                <a16:creationId xmlns:a16="http://schemas.microsoft.com/office/drawing/2014/main" id="{492B15C5-4820-1A4D-6A65-16C6FA2DFA70}"/>
              </a:ext>
            </a:extLst>
          </p:cNvPr>
          <p:cNvPicPr>
            <a:picLocks noChangeAspect="1"/>
          </p:cNvPicPr>
          <p:nvPr/>
        </p:nvPicPr>
        <p:blipFill>
          <a:blip r:embed="rId18"/>
          <a:stretch>
            <a:fillRect/>
          </a:stretch>
        </p:blipFill>
        <p:spPr>
          <a:xfrm>
            <a:off x="9637478" y="5506796"/>
            <a:ext cx="1792473" cy="321385"/>
          </a:xfrm>
          <a:prstGeom prst="rect">
            <a:avLst/>
          </a:prstGeom>
        </p:spPr>
      </p:pic>
    </p:spTree>
    <p:extLst>
      <p:ext uri="{BB962C8B-B14F-4D97-AF65-F5344CB8AC3E}">
        <p14:creationId xmlns:p14="http://schemas.microsoft.com/office/powerpoint/2010/main" val="5162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NS RRT clips from 2023">
            <a:hlinkClick r:id="" action="ppaction://media"/>
            <a:extLst>
              <a:ext uri="{FF2B5EF4-FFF2-40B4-BE49-F238E27FC236}">
                <a16:creationId xmlns:a16="http://schemas.microsoft.com/office/drawing/2014/main" id="{AA1092D8-5199-F08D-D461-1C2FAB6F65F2}"/>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283361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CD1AA1AA-6704-8F4A-B509-D364D16EE7BB}"/>
              </a:ext>
            </a:extLst>
          </p:cNvPr>
          <p:cNvPicPr>
            <a:picLocks noChangeAspect="1"/>
          </p:cNvPicPr>
          <p:nvPr/>
        </p:nvPicPr>
        <p:blipFill rotWithShape="1">
          <a:blip r:embed="rId3">
            <a:extLst>
              <a:ext uri="{28A0092B-C50C-407E-A947-70E740481C1C}">
                <a14:useLocalDpi xmlns:a14="http://schemas.microsoft.com/office/drawing/2010/main" val="0"/>
              </a:ext>
            </a:extLst>
          </a:blip>
          <a:srcRect r="2" b="294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9FC30CD9-4F6C-3A81-E682-5E9CD4116C5C}"/>
              </a:ext>
            </a:extLst>
          </p:cNvPr>
          <p:cNvSpPr txBox="1"/>
          <p:nvPr/>
        </p:nvSpPr>
        <p:spPr>
          <a:xfrm>
            <a:off x="512233" y="2120405"/>
            <a:ext cx="4632973" cy="4431983"/>
          </a:xfrm>
          <a:prstGeom prst="rect">
            <a:avLst/>
          </a:prstGeom>
          <a:noFill/>
        </p:spPr>
        <p:txBody>
          <a:bodyPr wrap="square">
            <a:spAutoFit/>
          </a:bodyPr>
          <a:lstStyle/>
          <a:p>
            <a:pPr marL="285750" indent="-285750">
              <a:spcAft>
                <a:spcPts val="1200"/>
              </a:spcAft>
              <a:buFont typeface="Arial,Sans-Serif" panose="020B0604020202020204" pitchFamily="34" charset="0"/>
              <a:buChar char="•"/>
            </a:pPr>
            <a:r>
              <a:rPr lang="en-US" sz="2800" b="1" dirty="0">
                <a:ea typeface="+mj-lt"/>
                <a:cs typeface="+mj-lt"/>
              </a:rPr>
              <a:t>Equip experts with proven messaging techniques </a:t>
            </a:r>
          </a:p>
          <a:p>
            <a:pPr marL="285750" indent="-285750">
              <a:spcAft>
                <a:spcPts val="1200"/>
              </a:spcAft>
              <a:buFont typeface="Arial,Sans-Serif" panose="020B0604020202020204" pitchFamily="34" charset="0"/>
              <a:buChar char="•"/>
            </a:pPr>
            <a:r>
              <a:rPr lang="en-US" sz="2800" b="1" dirty="0">
                <a:ea typeface="+mj-lt"/>
                <a:cs typeface="+mj-lt"/>
              </a:rPr>
              <a:t>In-studio experience and feedback to hone delivery</a:t>
            </a:r>
          </a:p>
          <a:p>
            <a:pPr marL="285750" indent="-285750">
              <a:spcAft>
                <a:spcPts val="1200"/>
              </a:spcAft>
              <a:buFont typeface="Arial,Sans-Serif" panose="020B0604020202020204" pitchFamily="34" charset="0"/>
              <a:buChar char="•"/>
            </a:pPr>
            <a:r>
              <a:rPr lang="en-US" sz="2800" b="1" dirty="0">
                <a:ea typeface="+mj-lt"/>
                <a:cs typeface="+mj-lt"/>
              </a:rPr>
              <a:t>Crisis event scenarios</a:t>
            </a:r>
          </a:p>
          <a:p>
            <a:pPr marL="285750" indent="-285750">
              <a:spcAft>
                <a:spcPts val="1200"/>
              </a:spcAft>
              <a:buFont typeface="Arial,Sans-Serif" panose="020B0604020202020204" pitchFamily="34" charset="0"/>
              <a:buChar char="•"/>
            </a:pPr>
            <a:r>
              <a:rPr lang="en-US" sz="2800" b="1" dirty="0">
                <a:ea typeface="+mj-lt"/>
                <a:cs typeface="+mj-lt"/>
              </a:rPr>
              <a:t>“Take home” recordings for later viewing </a:t>
            </a:r>
          </a:p>
        </p:txBody>
      </p:sp>
      <p:sp>
        <p:nvSpPr>
          <p:cNvPr id="10" name="TextBox 9">
            <a:extLst>
              <a:ext uri="{FF2B5EF4-FFF2-40B4-BE49-F238E27FC236}">
                <a16:creationId xmlns:a16="http://schemas.microsoft.com/office/drawing/2014/main" id="{FC75FADC-5D47-DE6C-396D-4854A2504941}"/>
              </a:ext>
            </a:extLst>
          </p:cNvPr>
          <p:cNvSpPr txBox="1"/>
          <p:nvPr/>
        </p:nvSpPr>
        <p:spPr>
          <a:xfrm>
            <a:off x="153161" y="571725"/>
            <a:ext cx="1188567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rPr>
              <a:t>Media Training Workshops:</a:t>
            </a:r>
            <a:endParaRPr kumimoji="0" lang="en-US" sz="3200" b="1" i="0" u="none" strike="noStrike" kern="120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3651143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CC8DC-D399-C44E-F1E4-2481227654AC}"/>
              </a:ext>
            </a:extLst>
          </p:cNvPr>
          <p:cNvPicPr>
            <a:picLocks noChangeAspect="1"/>
          </p:cNvPicPr>
          <p:nvPr/>
        </p:nvPicPr>
        <p:blipFill>
          <a:blip r:embed="rId3"/>
          <a:srcRect t="17685" b="17685"/>
          <a:stretch/>
        </p:blipFill>
        <p:spPr>
          <a:xfrm>
            <a:off x="0" y="0"/>
            <a:ext cx="12192000" cy="5909733"/>
          </a:xfrm>
          <a:prstGeom prst="rect">
            <a:avLst/>
          </a:prstGeom>
        </p:spPr>
      </p:pic>
      <p:sp>
        <p:nvSpPr>
          <p:cNvPr id="7" name="TextBox 6">
            <a:extLst>
              <a:ext uri="{FF2B5EF4-FFF2-40B4-BE49-F238E27FC236}">
                <a16:creationId xmlns:a16="http://schemas.microsoft.com/office/drawing/2014/main" id="{31F7A795-13FD-BDD6-416E-3E43A7887687}"/>
              </a:ext>
            </a:extLst>
          </p:cNvPr>
          <p:cNvSpPr txBox="1"/>
          <p:nvPr/>
        </p:nvSpPr>
        <p:spPr>
          <a:xfrm>
            <a:off x="320634" y="6210795"/>
            <a:ext cx="7554312" cy="369332"/>
          </a:xfrm>
          <a:prstGeom prst="rect">
            <a:avLst/>
          </a:prstGeom>
          <a:noFill/>
        </p:spPr>
        <p:txBody>
          <a:bodyPr wrap="none" rtlCol="0">
            <a:spAutoFit/>
          </a:bodyPr>
          <a:lstStyle/>
          <a:p>
            <a:pPr defTabSz="914400"/>
            <a:r>
              <a:rPr lang="en-US" sz="1800" b="1" dirty="0">
                <a:solidFill>
                  <a:prstClr val="black"/>
                </a:solidFill>
                <a:latin typeface="Trade Gothic LT Std"/>
              </a:rPr>
              <a:t>Media Training Workshop in November 2022 at the 2022 ANS Winter Meeting</a:t>
            </a:r>
          </a:p>
        </p:txBody>
      </p:sp>
    </p:spTree>
    <p:extLst>
      <p:ext uri="{BB962C8B-B14F-4D97-AF65-F5344CB8AC3E}">
        <p14:creationId xmlns:p14="http://schemas.microsoft.com/office/powerpoint/2010/main" val="43578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F7A795-13FD-BDD6-416E-3E43A7887687}"/>
              </a:ext>
            </a:extLst>
          </p:cNvPr>
          <p:cNvSpPr txBox="1"/>
          <p:nvPr/>
        </p:nvSpPr>
        <p:spPr>
          <a:xfrm>
            <a:off x="320634" y="6210795"/>
            <a:ext cx="7554312" cy="369332"/>
          </a:xfrm>
          <a:prstGeom prst="rect">
            <a:avLst/>
          </a:prstGeom>
          <a:noFill/>
        </p:spPr>
        <p:txBody>
          <a:bodyPr wrap="none" rtlCol="0">
            <a:spAutoFit/>
          </a:bodyPr>
          <a:lstStyle/>
          <a:p>
            <a:pPr defTabSz="914400"/>
            <a:r>
              <a:rPr lang="en-US" sz="1800" b="1" dirty="0">
                <a:solidFill>
                  <a:prstClr val="black"/>
                </a:solidFill>
                <a:latin typeface="Trade Gothic LT Std"/>
              </a:rPr>
              <a:t>Media Training Workshop in November 2022 at the 2022 ANS Winter Meeting</a:t>
            </a:r>
          </a:p>
        </p:txBody>
      </p:sp>
      <p:pic>
        <p:nvPicPr>
          <p:cNvPr id="2" name="Picture 1" descr="A group of people sitting at a table with laptops&#10;&#10;Description automatically generated with low confidence">
            <a:extLst>
              <a:ext uri="{FF2B5EF4-FFF2-40B4-BE49-F238E27FC236}">
                <a16:creationId xmlns:a16="http://schemas.microsoft.com/office/drawing/2014/main" id="{E35E914A-7763-9784-130C-FC6CC3212401}"/>
              </a:ext>
            </a:extLst>
          </p:cNvPr>
          <p:cNvPicPr>
            <a:picLocks noChangeAspect="1"/>
          </p:cNvPicPr>
          <p:nvPr/>
        </p:nvPicPr>
        <p:blipFill rotWithShape="1">
          <a:blip r:embed="rId3">
            <a:extLst>
              <a:ext uri="{28A0092B-C50C-407E-A947-70E740481C1C}">
                <a14:useLocalDpi xmlns:a14="http://schemas.microsoft.com/office/drawing/2010/main" val="0"/>
              </a:ext>
            </a:extLst>
          </a:blip>
          <a:srcRect t="27174" b="8208"/>
          <a:stretch/>
        </p:blipFill>
        <p:spPr>
          <a:xfrm>
            <a:off x="0" y="0"/>
            <a:ext cx="12192000" cy="5909733"/>
          </a:xfrm>
          <a:prstGeom prst="rect">
            <a:avLst/>
          </a:prstGeom>
        </p:spPr>
      </p:pic>
    </p:spTree>
    <p:extLst>
      <p:ext uri="{BB962C8B-B14F-4D97-AF65-F5344CB8AC3E}">
        <p14:creationId xmlns:p14="http://schemas.microsoft.com/office/powerpoint/2010/main" val="1022791258"/>
      </p:ext>
    </p:extLst>
  </p:cSld>
  <p:clrMapOvr>
    <a:masterClrMapping/>
  </p:clrMapOvr>
</p:sld>
</file>

<file path=ppt/theme/theme1.xml><?xml version="1.0" encoding="utf-8"?>
<a:theme xmlns:a="http://schemas.openxmlformats.org/drawingml/2006/main" name="ANS Title">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EC215AB-8012-E049-B2CB-C0F20D34C13B}" vid="{222AB717-55C8-E547-949F-E8512966A575}"/>
    </a:ext>
  </a:extLst>
</a:theme>
</file>

<file path=ppt/theme/theme2.xml><?xml version="1.0" encoding="utf-8"?>
<a:theme xmlns:a="http://schemas.openxmlformats.org/drawingml/2006/main" name="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EC215AB-8012-E049-B2CB-C0F20D34C13B}" vid="{BB043164-0D5F-B14C-93B8-A6525A58CD31}"/>
    </a:ext>
  </a:extLst>
</a:theme>
</file>

<file path=ppt/theme/theme3.xml><?xml version="1.0" encoding="utf-8"?>
<a:theme xmlns:a="http://schemas.openxmlformats.org/drawingml/2006/main" name="1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EC215AB-8012-E049-B2CB-C0F20D34C13B}" vid="{FE6B1817-D0AB-504E-A507-85DFC8389588}"/>
    </a:ext>
  </a:extLst>
</a:theme>
</file>

<file path=ppt/theme/theme4.xml><?xml version="1.0" encoding="utf-8"?>
<a:theme xmlns:a="http://schemas.openxmlformats.org/drawingml/2006/main" name="2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EC215AB-8012-E049-B2CB-C0F20D34C13B}" vid="{AB698A88-088C-3F42-895D-51CBD18ADF4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2DF2023288AE4FB3016517B60BA81B" ma:contentTypeVersion="17" ma:contentTypeDescription="Create a new document." ma:contentTypeScope="" ma:versionID="673c16cfd489f15a6a7794f47da3fc23">
  <xsd:schema xmlns:xsd="http://www.w3.org/2001/XMLSchema" xmlns:xs="http://www.w3.org/2001/XMLSchema" xmlns:p="http://schemas.microsoft.com/office/2006/metadata/properties" xmlns:ns2="b3ac6e61-8b39-4229-a4e0-965c80507155" xmlns:ns3="0bf5152f-5338-4b51-a362-8d4c6d13c837" targetNamespace="http://schemas.microsoft.com/office/2006/metadata/properties" ma:root="true" ma:fieldsID="194ad9f7ec60c979f8643c485da8a6aa" ns2:_="" ns3:_="">
    <xsd:import namespace="b3ac6e61-8b39-4229-a4e0-965c80507155"/>
    <xsd:import namespace="0bf5152f-5338-4b51-a362-8d4c6d13c8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ac6e61-8b39-4229-a4e0-965c80507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81e856-da4e-4d70-b14e-1ab195ccf8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5152f-5338-4b51-a362-8d4c6d13c83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61a083-9fc7-4d82-a741-1d64b932a278}" ma:internalName="TaxCatchAll" ma:showField="CatchAllData" ma:web="0bf5152f-5338-4b51-a362-8d4c6d13c8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ac6e61-8b39-4229-a4e0-965c80507155">
      <Terms xmlns="http://schemas.microsoft.com/office/infopath/2007/PartnerControls"/>
    </lcf76f155ced4ddcb4097134ff3c332f>
    <TaxCatchAll xmlns="0bf5152f-5338-4b51-a362-8d4c6d13c837" xsi:nil="true"/>
  </documentManagement>
</p:properties>
</file>

<file path=customXml/itemProps1.xml><?xml version="1.0" encoding="utf-8"?>
<ds:datastoreItem xmlns:ds="http://schemas.openxmlformats.org/officeDocument/2006/customXml" ds:itemID="{7971BB98-C69D-4245-84ED-D1E6284163AE}">
  <ds:schemaRefs>
    <ds:schemaRef ds:uri="http://schemas.microsoft.com/sharepoint/v3/contenttype/forms"/>
  </ds:schemaRefs>
</ds:datastoreItem>
</file>

<file path=customXml/itemProps2.xml><?xml version="1.0" encoding="utf-8"?>
<ds:datastoreItem xmlns:ds="http://schemas.openxmlformats.org/officeDocument/2006/customXml" ds:itemID="{9AF65FCF-FF28-43B4-9940-D5A890C011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ac6e61-8b39-4229-a4e0-965c80507155"/>
    <ds:schemaRef ds:uri="0bf5152f-5338-4b51-a362-8d4c6d13c8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0473E-F44F-464B-92C3-455B0675C80E}">
  <ds:schemaRefs>
    <ds:schemaRef ds:uri="http://schemas.microsoft.com/office/2006/metadata/properties"/>
    <ds:schemaRef ds:uri="http://schemas.microsoft.com/office/infopath/2007/PartnerControls"/>
    <ds:schemaRef ds:uri="b3ac6e61-8b39-4229-a4e0-965c80507155"/>
    <ds:schemaRef ds:uri="0bf5152f-5338-4b51-a362-8d4c6d13c837"/>
  </ds:schemaRefs>
</ds:datastoreItem>
</file>

<file path=docProps/app.xml><?xml version="1.0" encoding="utf-8"?>
<Properties xmlns="http://schemas.openxmlformats.org/officeDocument/2006/extended-properties" xmlns:vt="http://schemas.openxmlformats.org/officeDocument/2006/docPropsVTypes">
  <Template>ANS wide format PP</Template>
  <TotalTime>2315</TotalTime>
  <Words>1231</Words>
  <Application>Microsoft Office PowerPoint</Application>
  <PresentationFormat>Widescreen</PresentationFormat>
  <Paragraphs>151</Paragraphs>
  <Slides>23</Slides>
  <Notes>14</Notes>
  <HiddenSlides>0</HiddenSlides>
  <MMClips>3</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ANS Title</vt:lpstr>
      <vt:lpstr>ANS slides</vt:lpstr>
      <vt:lpstr>1_ANS slides</vt:lpstr>
      <vt:lpstr>2_ANS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 Social Media in Post-Twitter:</vt:lpstr>
      <vt:lpstr>Showcase Pages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Smith</dc:creator>
  <cp:lastModifiedBy>Andrew Smith</cp:lastModifiedBy>
  <cp:revision>3</cp:revision>
  <dcterms:created xsi:type="dcterms:W3CDTF">2023-09-18T22:03:42Z</dcterms:created>
  <dcterms:modified xsi:type="dcterms:W3CDTF">2023-09-26T22:43:45Z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0x010100ED2DF2023288AE4FB3016517B60BA81B</vt:lpwstr>
  </property>
</Properties>
</file>