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 id="2147483666" r:id="rId3"/>
    <p:sldMasterId id="2147483675" r:id="rId4"/>
    <p:sldMasterId id="2147483683" r:id="rId5"/>
    <p:sldMasterId id="2147483689" r:id="rId6"/>
  </p:sldMasterIdLst>
  <p:notesMasterIdLst>
    <p:notesMasterId r:id="rId52"/>
  </p:notesMasterIdLst>
  <p:sldIdLst>
    <p:sldId id="420" r:id="rId7"/>
    <p:sldId id="418" r:id="rId8"/>
    <p:sldId id="419" r:id="rId9"/>
    <p:sldId id="446" r:id="rId10"/>
    <p:sldId id="440" r:id="rId11"/>
    <p:sldId id="286" r:id="rId12"/>
    <p:sldId id="334" r:id="rId13"/>
    <p:sldId id="713" r:id="rId14"/>
    <p:sldId id="264" r:id="rId15"/>
    <p:sldId id="269" r:id="rId16"/>
    <p:sldId id="714" r:id="rId17"/>
    <p:sldId id="336" r:id="rId18"/>
    <p:sldId id="328" r:id="rId19"/>
    <p:sldId id="271" r:id="rId20"/>
    <p:sldId id="321" r:id="rId21"/>
    <p:sldId id="324" r:id="rId22"/>
    <p:sldId id="727" r:id="rId23"/>
    <p:sldId id="728" r:id="rId24"/>
    <p:sldId id="711" r:id="rId25"/>
    <p:sldId id="345" r:id="rId26"/>
    <p:sldId id="341" r:id="rId27"/>
    <p:sldId id="722" r:id="rId28"/>
    <p:sldId id="725" r:id="rId29"/>
    <p:sldId id="277" r:id="rId30"/>
    <p:sldId id="279" r:id="rId31"/>
    <p:sldId id="1157" r:id="rId32"/>
    <p:sldId id="1156" r:id="rId33"/>
    <p:sldId id="1159" r:id="rId34"/>
    <p:sldId id="447" r:id="rId35"/>
    <p:sldId id="421" r:id="rId36"/>
    <p:sldId id="705" r:id="rId37"/>
    <p:sldId id="704" r:id="rId38"/>
    <p:sldId id="712" r:id="rId39"/>
    <p:sldId id="289" r:id="rId40"/>
    <p:sldId id="710" r:id="rId41"/>
    <p:sldId id="287" r:id="rId42"/>
    <p:sldId id="726" r:id="rId43"/>
    <p:sldId id="707" r:id="rId44"/>
    <p:sldId id="455" r:id="rId45"/>
    <p:sldId id="457" r:id="rId46"/>
    <p:sldId id="448" r:id="rId47"/>
    <p:sldId id="432" r:id="rId48"/>
    <p:sldId id="435" r:id="rId49"/>
    <p:sldId id="708" r:id="rId50"/>
    <p:sldId id="272" r:id="rId51"/>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Divider" id="{C9FD6A10-8CB5-C544-91E6-0D17FF05820C}">
          <p14:sldIdLst>
            <p14:sldId id="420"/>
          </p14:sldIdLst>
        </p14:section>
        <p14:section name="Presenter Information" id="{76E6298D-252E-BA48-B860-90C4EDC2B496}">
          <p14:sldIdLst>
            <p14:sldId id="418"/>
          </p14:sldIdLst>
        </p14:section>
        <p14:section name="Basic Slides" id="{2FCC89CC-139E-0943-9D00-ED551DA56690}">
          <p14:sldIdLst>
            <p14:sldId id="419"/>
            <p14:sldId id="446"/>
            <p14:sldId id="440"/>
            <p14:sldId id="286"/>
            <p14:sldId id="334"/>
            <p14:sldId id="713"/>
            <p14:sldId id="264"/>
            <p14:sldId id="269"/>
            <p14:sldId id="714"/>
            <p14:sldId id="336"/>
            <p14:sldId id="328"/>
            <p14:sldId id="271"/>
            <p14:sldId id="321"/>
            <p14:sldId id="324"/>
            <p14:sldId id="727"/>
            <p14:sldId id="728"/>
            <p14:sldId id="711"/>
            <p14:sldId id="345"/>
            <p14:sldId id="341"/>
            <p14:sldId id="722"/>
            <p14:sldId id="725"/>
            <p14:sldId id="277"/>
            <p14:sldId id="279"/>
            <p14:sldId id="1157"/>
            <p14:sldId id="1156"/>
            <p14:sldId id="1159"/>
            <p14:sldId id="447"/>
            <p14:sldId id="421"/>
            <p14:sldId id="705"/>
            <p14:sldId id="704"/>
            <p14:sldId id="712"/>
            <p14:sldId id="289"/>
            <p14:sldId id="710"/>
            <p14:sldId id="287"/>
            <p14:sldId id="726"/>
            <p14:sldId id="707"/>
            <p14:sldId id="455"/>
            <p14:sldId id="457"/>
            <p14:sldId id="448"/>
            <p14:sldId id="432"/>
            <p14:sldId id="435"/>
            <p14:sldId id="708"/>
          </p14:sldIdLst>
        </p14:section>
        <p14:section name="End Slide - Nuclear Audiences" id="{76340182-1D36-F44B-A660-334039239667}">
          <p14:sldIdLst/>
        </p14:section>
        <p14:section name="End Slide - Public Audiences" id="{B64E157F-671A-4945-826C-3CE001E80590}">
          <p14:sldIdLst>
            <p14:sldId id="27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ndt, Steven" initials="AS" lastIdx="1" clrIdx="0">
    <p:extLst>
      <p:ext uri="{19B8F6BF-5375-455C-9EA6-DF929625EA0E}">
        <p15:presenceInfo xmlns:p15="http://schemas.microsoft.com/office/powerpoint/2012/main" userId="S::9ea@ornl.gov::8acf0450-181c-403e-bf62-ab54ec1416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51"/>
    <p:restoredTop sz="94647"/>
  </p:normalViewPr>
  <p:slideViewPr>
    <p:cSldViewPr snapToGrid="0" snapToObjects="1">
      <p:cViewPr varScale="1">
        <p:scale>
          <a:sx n="129" d="100"/>
          <a:sy n="129" d="100"/>
        </p:scale>
        <p:origin x="162" y="192"/>
      </p:cViewPr>
      <p:guideLst/>
    </p:cSldViewPr>
  </p:slideViewPr>
  <p:notesTextViewPr>
    <p:cViewPr>
      <p:scale>
        <a:sx n="1" d="1"/>
        <a:sy n="1" d="1"/>
      </p:scale>
      <p:origin x="0" y="0"/>
    </p:cViewPr>
  </p:notesTextViewPr>
  <p:notesViewPr>
    <p:cSldViewPr snapToGrid="0" snapToObjects="1">
      <p:cViewPr varScale="1">
        <p:scale>
          <a:sx n="98" d="100"/>
          <a:sy n="98" d="100"/>
        </p:scale>
        <p:origin x="400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A40932-0195-4C79-93A5-848CC8FB77F2}" type="doc">
      <dgm:prSet loTypeId="urn:microsoft.com/office/officeart/2016/7/layout/VerticalSolidActionList" loCatId="List" qsTypeId="urn:microsoft.com/office/officeart/2005/8/quickstyle/simple5" qsCatId="simple" csTypeId="urn:microsoft.com/office/officeart/2005/8/colors/accent1_2" csCatId="accent1" phldr="1"/>
      <dgm:spPr/>
      <dgm:t>
        <a:bodyPr/>
        <a:lstStyle/>
        <a:p>
          <a:endParaRPr lang="en-US"/>
        </a:p>
      </dgm:t>
    </dgm:pt>
    <dgm:pt modelId="{589E9593-68F8-4AF0-987A-8676BB8FD85A}">
      <dgm:prSet/>
      <dgm:spPr/>
      <dgm:t>
        <a:bodyPr/>
        <a:lstStyle/>
        <a:p>
          <a:r>
            <a:rPr lang="en-US" dirty="0"/>
            <a:t>License</a:t>
          </a:r>
        </a:p>
      </dgm:t>
    </dgm:pt>
    <dgm:pt modelId="{118FD03F-E6CF-47FC-9290-A779AC4ECE7C}" type="parTrans" cxnId="{8D4FB7E2-D0D8-490F-A4B6-1937D52BBB16}">
      <dgm:prSet/>
      <dgm:spPr/>
      <dgm:t>
        <a:bodyPr/>
        <a:lstStyle/>
        <a:p>
          <a:endParaRPr lang="en-US"/>
        </a:p>
      </dgm:t>
    </dgm:pt>
    <dgm:pt modelId="{D18F5C23-B3FE-402D-83FA-A1BDF8FD8192}" type="sibTrans" cxnId="{8D4FB7E2-D0D8-490F-A4B6-1937D52BBB16}">
      <dgm:prSet/>
      <dgm:spPr/>
      <dgm:t>
        <a:bodyPr/>
        <a:lstStyle/>
        <a:p>
          <a:endParaRPr lang="en-US"/>
        </a:p>
      </dgm:t>
    </dgm:pt>
    <dgm:pt modelId="{FA8724E9-228A-4C6B-AB16-C23F71F96A2D}">
      <dgm:prSet/>
      <dgm:spPr/>
      <dgm:t>
        <a:bodyPr/>
        <a:lstStyle/>
        <a:p>
          <a:pPr marL="228600" indent="0"/>
          <a:r>
            <a:rPr lang="en-US" dirty="0"/>
            <a:t>Permission granted by a competent authority to engage in a business or occupation or activity otherwise unlawful.</a:t>
          </a:r>
        </a:p>
      </dgm:t>
    </dgm:pt>
    <dgm:pt modelId="{65901D3D-EBFC-4E68-AF66-3AFA5DC1542D}" type="parTrans" cxnId="{32064F00-4F93-4E97-B62D-EE0CD6DF2ECA}">
      <dgm:prSet/>
      <dgm:spPr/>
      <dgm:t>
        <a:bodyPr/>
        <a:lstStyle/>
        <a:p>
          <a:endParaRPr lang="en-US"/>
        </a:p>
      </dgm:t>
    </dgm:pt>
    <dgm:pt modelId="{49EE09CB-7ABC-4334-A4DC-CCAE348E00FD}" type="sibTrans" cxnId="{32064F00-4F93-4E97-B62D-EE0CD6DF2ECA}">
      <dgm:prSet/>
      <dgm:spPr/>
      <dgm:t>
        <a:bodyPr/>
        <a:lstStyle/>
        <a:p>
          <a:endParaRPr lang="en-US"/>
        </a:p>
      </dgm:t>
    </dgm:pt>
    <dgm:pt modelId="{4095795A-111D-44EC-8C75-EDA185119DBE}">
      <dgm:prSet/>
      <dgm:spPr/>
      <dgm:t>
        <a:bodyPr/>
        <a:lstStyle/>
        <a:p>
          <a:r>
            <a:rPr lang="en-US" dirty="0"/>
            <a:t>Certification</a:t>
          </a:r>
        </a:p>
      </dgm:t>
    </dgm:pt>
    <dgm:pt modelId="{94C3EB84-0058-485E-9A64-1ED7A9B8A315}" type="parTrans" cxnId="{1718604A-4541-4274-964A-25C8793C03AC}">
      <dgm:prSet/>
      <dgm:spPr/>
      <dgm:t>
        <a:bodyPr/>
        <a:lstStyle/>
        <a:p>
          <a:endParaRPr lang="en-US"/>
        </a:p>
      </dgm:t>
    </dgm:pt>
    <dgm:pt modelId="{B7A78ED4-6305-4FA2-9667-751D2D4A0DCB}" type="sibTrans" cxnId="{1718604A-4541-4274-964A-25C8793C03AC}">
      <dgm:prSet/>
      <dgm:spPr/>
      <dgm:t>
        <a:bodyPr/>
        <a:lstStyle/>
        <a:p>
          <a:endParaRPr lang="en-US"/>
        </a:p>
      </dgm:t>
    </dgm:pt>
    <dgm:pt modelId="{2B5A5130-46E7-4E5B-96E7-B0DF4B3799F8}">
      <dgm:prSet/>
      <dgm:spPr/>
      <dgm:t>
        <a:bodyPr/>
        <a:lstStyle/>
        <a:p>
          <a:pPr marL="228600" indent="0"/>
          <a:r>
            <a:rPr lang="en-US" dirty="0"/>
            <a:t>Authoritative attestation of meeting a standard.</a:t>
          </a:r>
        </a:p>
      </dgm:t>
    </dgm:pt>
    <dgm:pt modelId="{3D80E52A-9F21-4102-BEB9-7E19473C9D15}" type="parTrans" cxnId="{A3062100-E983-49E5-8470-8A59D90124C5}">
      <dgm:prSet/>
      <dgm:spPr/>
      <dgm:t>
        <a:bodyPr/>
        <a:lstStyle/>
        <a:p>
          <a:endParaRPr lang="en-US"/>
        </a:p>
      </dgm:t>
    </dgm:pt>
    <dgm:pt modelId="{DE303518-F2F0-4DB5-82CB-3BBF61F49C3C}" type="sibTrans" cxnId="{A3062100-E983-49E5-8470-8A59D90124C5}">
      <dgm:prSet/>
      <dgm:spPr/>
      <dgm:t>
        <a:bodyPr/>
        <a:lstStyle/>
        <a:p>
          <a:endParaRPr lang="en-US"/>
        </a:p>
      </dgm:t>
    </dgm:pt>
    <dgm:pt modelId="{E864957C-B560-4905-8678-926EF032A6E7}">
      <dgm:prSet/>
      <dgm:spPr/>
      <dgm:t>
        <a:bodyPr/>
        <a:lstStyle/>
        <a:p>
          <a:r>
            <a:rPr lang="en-US" dirty="0"/>
            <a:t>Certificate</a:t>
          </a:r>
        </a:p>
      </dgm:t>
    </dgm:pt>
    <dgm:pt modelId="{3F0A17EE-ECAF-4A42-979F-D8F709852B9B}" type="parTrans" cxnId="{6B943743-D4D1-4B72-AB16-635D8A6E43C4}">
      <dgm:prSet/>
      <dgm:spPr/>
      <dgm:t>
        <a:bodyPr/>
        <a:lstStyle/>
        <a:p>
          <a:endParaRPr lang="en-US"/>
        </a:p>
      </dgm:t>
    </dgm:pt>
    <dgm:pt modelId="{131B19EB-FC60-4C3B-A781-6D3FBB5F39D9}" type="sibTrans" cxnId="{6B943743-D4D1-4B72-AB16-635D8A6E43C4}">
      <dgm:prSet/>
      <dgm:spPr/>
      <dgm:t>
        <a:bodyPr/>
        <a:lstStyle/>
        <a:p>
          <a:endParaRPr lang="en-US"/>
        </a:p>
      </dgm:t>
    </dgm:pt>
    <dgm:pt modelId="{37A61B5A-D45A-40E5-BF83-C3C6C05F29DE}">
      <dgm:prSet/>
      <dgm:spPr/>
      <dgm:t>
        <a:bodyPr/>
        <a:lstStyle/>
        <a:p>
          <a:pPr marL="228600" indent="0"/>
          <a:r>
            <a:rPr lang="en-US" dirty="0"/>
            <a:t>A document certifying that one has fulfilled training requirements.</a:t>
          </a:r>
        </a:p>
      </dgm:t>
    </dgm:pt>
    <dgm:pt modelId="{AD5DC978-92D0-47FE-A2F4-06B3103C374F}" type="parTrans" cxnId="{5638B21E-A819-442D-9862-D7465A79D1FF}">
      <dgm:prSet/>
      <dgm:spPr/>
      <dgm:t>
        <a:bodyPr/>
        <a:lstStyle/>
        <a:p>
          <a:endParaRPr lang="en-US"/>
        </a:p>
      </dgm:t>
    </dgm:pt>
    <dgm:pt modelId="{B39487B2-A1BE-465C-AA58-B1D004C968B5}" type="sibTrans" cxnId="{5638B21E-A819-442D-9862-D7465A79D1FF}">
      <dgm:prSet/>
      <dgm:spPr/>
      <dgm:t>
        <a:bodyPr/>
        <a:lstStyle/>
        <a:p>
          <a:endParaRPr lang="en-US"/>
        </a:p>
      </dgm:t>
    </dgm:pt>
    <dgm:pt modelId="{B898619D-58CD-44FC-8B73-AE9F760C55A7}">
      <dgm:prSet/>
      <dgm:spPr/>
      <dgm:t>
        <a:bodyPr/>
        <a:lstStyle/>
        <a:p>
          <a:pPr marL="228600" indent="0"/>
          <a:r>
            <a:rPr lang="en-US" dirty="0"/>
            <a:t>Example: Professional Engineer</a:t>
          </a:r>
        </a:p>
      </dgm:t>
    </dgm:pt>
    <dgm:pt modelId="{1EACD761-3F17-47C0-B5CD-E2BD7B23EFD2}" type="parTrans" cxnId="{942D768F-CB8D-48F4-84C4-D7F3849EF702}">
      <dgm:prSet/>
      <dgm:spPr/>
    </dgm:pt>
    <dgm:pt modelId="{F6A78EFC-E3C8-4EFB-861E-8ECBE002035D}" type="sibTrans" cxnId="{942D768F-CB8D-48F4-84C4-D7F3849EF702}">
      <dgm:prSet/>
      <dgm:spPr/>
    </dgm:pt>
    <dgm:pt modelId="{3594B313-ECC6-4950-AB61-70F56DF85E43}">
      <dgm:prSet/>
      <dgm:spPr/>
      <dgm:t>
        <a:bodyPr/>
        <a:lstStyle/>
        <a:p>
          <a:pPr marL="228600" indent="0"/>
          <a:r>
            <a:rPr lang="en-US" dirty="0"/>
            <a:t>Examples: Project Management Professional (PMP), Certified Health Physicist (CHP)</a:t>
          </a:r>
        </a:p>
      </dgm:t>
    </dgm:pt>
    <dgm:pt modelId="{DA712A7F-B36C-4E2A-8148-CB4A62509C93}" type="parTrans" cxnId="{C3C88B9E-30A2-4873-A777-9BEA7EB32E2B}">
      <dgm:prSet/>
      <dgm:spPr/>
    </dgm:pt>
    <dgm:pt modelId="{FB0358BF-35F3-4719-89CE-DA98E9525DD5}" type="sibTrans" cxnId="{C3C88B9E-30A2-4873-A777-9BEA7EB32E2B}">
      <dgm:prSet/>
      <dgm:spPr/>
    </dgm:pt>
    <dgm:pt modelId="{3D14311E-B83E-490F-8F36-44B8F52317F2}">
      <dgm:prSet/>
      <dgm:spPr/>
      <dgm:t>
        <a:bodyPr/>
        <a:lstStyle/>
        <a:p>
          <a:pPr marL="228600" indent="0"/>
          <a:r>
            <a:rPr lang="en-US" dirty="0"/>
            <a:t>Examples: University Certificate Programs, Coursera</a:t>
          </a:r>
        </a:p>
      </dgm:t>
    </dgm:pt>
    <dgm:pt modelId="{B77F5E26-D16A-4FE8-ADC9-34B17608FFD9}" type="parTrans" cxnId="{2D6ED0DE-A4FE-4E6A-B8E3-E32F497D86BF}">
      <dgm:prSet/>
      <dgm:spPr/>
    </dgm:pt>
    <dgm:pt modelId="{ED765CD3-27CB-4B69-AB7C-A5B04FAB39A0}" type="sibTrans" cxnId="{2D6ED0DE-A4FE-4E6A-B8E3-E32F497D86BF}">
      <dgm:prSet/>
      <dgm:spPr/>
    </dgm:pt>
    <dgm:pt modelId="{FC968C0A-6FB4-4E02-9641-A5DF871F3B1C}" type="pres">
      <dgm:prSet presAssocID="{90A40932-0195-4C79-93A5-848CC8FB77F2}" presName="Name0" presStyleCnt="0">
        <dgm:presLayoutVars>
          <dgm:dir/>
          <dgm:animLvl val="lvl"/>
          <dgm:resizeHandles val="exact"/>
        </dgm:presLayoutVars>
      </dgm:prSet>
      <dgm:spPr/>
    </dgm:pt>
    <dgm:pt modelId="{E210FB26-AEF6-48C4-9693-BC9D391ABFB8}" type="pres">
      <dgm:prSet presAssocID="{589E9593-68F8-4AF0-987A-8676BB8FD85A}" presName="linNode" presStyleCnt="0"/>
      <dgm:spPr/>
    </dgm:pt>
    <dgm:pt modelId="{D6BADCA8-E6B4-4DA0-B622-56A50BCD4928}" type="pres">
      <dgm:prSet presAssocID="{589E9593-68F8-4AF0-987A-8676BB8FD85A}" presName="parentText" presStyleLbl="alignNode1" presStyleIdx="0" presStyleCnt="3" custScaleX="2000000" custLinFactNeighborX="-26710">
        <dgm:presLayoutVars>
          <dgm:chMax val="1"/>
          <dgm:bulletEnabled/>
        </dgm:presLayoutVars>
      </dgm:prSet>
      <dgm:spPr/>
    </dgm:pt>
    <dgm:pt modelId="{BD6C8EBF-43C8-4B8A-ACDA-F75A2A47115A}" type="pres">
      <dgm:prSet presAssocID="{589E9593-68F8-4AF0-987A-8676BB8FD85A}" presName="descendantText" presStyleLbl="alignAccFollowNode1" presStyleIdx="0" presStyleCnt="3" custScaleX="2000000" custLinFactNeighborX="-2249" custLinFactNeighborY="-662">
        <dgm:presLayoutVars>
          <dgm:bulletEnabled/>
        </dgm:presLayoutVars>
      </dgm:prSet>
      <dgm:spPr/>
    </dgm:pt>
    <dgm:pt modelId="{E94F6C21-D10D-4F67-8000-19C0A5709BFB}" type="pres">
      <dgm:prSet presAssocID="{D18F5C23-B3FE-402D-83FA-A1BDF8FD8192}" presName="sp" presStyleCnt="0"/>
      <dgm:spPr/>
    </dgm:pt>
    <dgm:pt modelId="{D23E8EDF-993C-41B9-8116-F54BE3AF990D}" type="pres">
      <dgm:prSet presAssocID="{4095795A-111D-44EC-8C75-EDA185119DBE}" presName="linNode" presStyleCnt="0"/>
      <dgm:spPr/>
    </dgm:pt>
    <dgm:pt modelId="{292F68BE-04D4-4D87-9B64-ECE4ED0278D5}" type="pres">
      <dgm:prSet presAssocID="{4095795A-111D-44EC-8C75-EDA185119DBE}" presName="parentText" presStyleLbl="alignNode1" presStyleIdx="1" presStyleCnt="3" custScaleX="2000000" custLinFactNeighborX="-26710">
        <dgm:presLayoutVars>
          <dgm:chMax val="1"/>
          <dgm:bulletEnabled/>
        </dgm:presLayoutVars>
      </dgm:prSet>
      <dgm:spPr/>
    </dgm:pt>
    <dgm:pt modelId="{10490EAD-511C-4738-9E89-9AB02461B928}" type="pres">
      <dgm:prSet presAssocID="{4095795A-111D-44EC-8C75-EDA185119DBE}" presName="descendantText" presStyleLbl="alignAccFollowNode1" presStyleIdx="1" presStyleCnt="3" custScaleX="2000000" custLinFactNeighborX="-3000">
        <dgm:presLayoutVars>
          <dgm:bulletEnabled/>
        </dgm:presLayoutVars>
      </dgm:prSet>
      <dgm:spPr/>
    </dgm:pt>
    <dgm:pt modelId="{9DF4B933-2345-4987-9CFF-2642C77334F4}" type="pres">
      <dgm:prSet presAssocID="{B7A78ED4-6305-4FA2-9667-751D2D4A0DCB}" presName="sp" presStyleCnt="0"/>
      <dgm:spPr/>
    </dgm:pt>
    <dgm:pt modelId="{FF1CEBA3-072D-40A9-87D7-70950CEB62C7}" type="pres">
      <dgm:prSet presAssocID="{E864957C-B560-4905-8678-926EF032A6E7}" presName="linNode" presStyleCnt="0"/>
      <dgm:spPr/>
    </dgm:pt>
    <dgm:pt modelId="{EA26047E-1980-4E4A-9CF5-9E73A8431984}" type="pres">
      <dgm:prSet presAssocID="{E864957C-B560-4905-8678-926EF032A6E7}" presName="parentText" presStyleLbl="alignNode1" presStyleIdx="2" presStyleCnt="3" custScaleX="2000000" custLinFactNeighborX="-3563">
        <dgm:presLayoutVars>
          <dgm:chMax val="1"/>
          <dgm:bulletEnabled/>
        </dgm:presLayoutVars>
      </dgm:prSet>
      <dgm:spPr/>
    </dgm:pt>
    <dgm:pt modelId="{2E6A6DD2-E588-4542-81C4-CFEED4786241}" type="pres">
      <dgm:prSet presAssocID="{E864957C-B560-4905-8678-926EF032A6E7}" presName="descendantText" presStyleLbl="alignAccFollowNode1" presStyleIdx="2" presStyleCnt="3" custScaleX="2000000" custLinFactNeighborX="6745" custLinFactNeighborY="2970">
        <dgm:presLayoutVars>
          <dgm:bulletEnabled/>
        </dgm:presLayoutVars>
      </dgm:prSet>
      <dgm:spPr/>
    </dgm:pt>
  </dgm:ptLst>
  <dgm:cxnLst>
    <dgm:cxn modelId="{A3062100-E983-49E5-8470-8A59D90124C5}" srcId="{4095795A-111D-44EC-8C75-EDA185119DBE}" destId="{2B5A5130-46E7-4E5B-96E7-B0DF4B3799F8}" srcOrd="0" destOrd="0" parTransId="{3D80E52A-9F21-4102-BEB9-7E19473C9D15}" sibTransId="{DE303518-F2F0-4DB5-82CB-3BBF61F49C3C}"/>
    <dgm:cxn modelId="{32064F00-4F93-4E97-B62D-EE0CD6DF2ECA}" srcId="{589E9593-68F8-4AF0-987A-8676BB8FD85A}" destId="{FA8724E9-228A-4C6B-AB16-C23F71F96A2D}" srcOrd="0" destOrd="0" parTransId="{65901D3D-EBFC-4E68-AF66-3AFA5DC1542D}" sibTransId="{49EE09CB-7ABC-4334-A4DC-CCAE348E00FD}"/>
    <dgm:cxn modelId="{FEC73D05-8743-4199-8298-687F80F67DCB}" type="presOf" srcId="{E864957C-B560-4905-8678-926EF032A6E7}" destId="{EA26047E-1980-4E4A-9CF5-9E73A8431984}" srcOrd="0" destOrd="0" presId="urn:microsoft.com/office/officeart/2016/7/layout/VerticalSolidActionList"/>
    <dgm:cxn modelId="{5638B21E-A819-442D-9862-D7465A79D1FF}" srcId="{E864957C-B560-4905-8678-926EF032A6E7}" destId="{37A61B5A-D45A-40E5-BF83-C3C6C05F29DE}" srcOrd="0" destOrd="0" parTransId="{AD5DC978-92D0-47FE-A2F4-06B3103C374F}" sibTransId="{B39487B2-A1BE-465C-AA58-B1D004C968B5}"/>
    <dgm:cxn modelId="{B08B983C-F19F-429B-8EA1-3C5FE7028574}" type="presOf" srcId="{FA8724E9-228A-4C6B-AB16-C23F71F96A2D}" destId="{BD6C8EBF-43C8-4B8A-ACDA-F75A2A47115A}" srcOrd="0" destOrd="0" presId="urn:microsoft.com/office/officeart/2016/7/layout/VerticalSolidActionList"/>
    <dgm:cxn modelId="{6B943743-D4D1-4B72-AB16-635D8A6E43C4}" srcId="{90A40932-0195-4C79-93A5-848CC8FB77F2}" destId="{E864957C-B560-4905-8678-926EF032A6E7}" srcOrd="2" destOrd="0" parTransId="{3F0A17EE-ECAF-4A42-979F-D8F709852B9B}" sibTransId="{131B19EB-FC60-4C3B-A781-6D3FBB5F39D9}"/>
    <dgm:cxn modelId="{1718604A-4541-4274-964A-25C8793C03AC}" srcId="{90A40932-0195-4C79-93A5-848CC8FB77F2}" destId="{4095795A-111D-44EC-8C75-EDA185119DBE}" srcOrd="1" destOrd="0" parTransId="{94C3EB84-0058-485E-9A64-1ED7A9B8A315}" sibTransId="{B7A78ED4-6305-4FA2-9667-751D2D4A0DCB}"/>
    <dgm:cxn modelId="{6898B14C-6E40-4625-A95F-B64D01F02ED6}" type="presOf" srcId="{B898619D-58CD-44FC-8B73-AE9F760C55A7}" destId="{BD6C8EBF-43C8-4B8A-ACDA-F75A2A47115A}" srcOrd="0" destOrd="1" presId="urn:microsoft.com/office/officeart/2016/7/layout/VerticalSolidActionList"/>
    <dgm:cxn modelId="{4C1B1350-5470-4E2D-A39A-76C3A1E431C3}" type="presOf" srcId="{3594B313-ECC6-4950-AB61-70F56DF85E43}" destId="{10490EAD-511C-4738-9E89-9AB02461B928}" srcOrd="0" destOrd="1" presId="urn:microsoft.com/office/officeart/2016/7/layout/VerticalSolidActionList"/>
    <dgm:cxn modelId="{4825F277-C68D-40A5-A1BA-0EEC2551BB0E}" type="presOf" srcId="{90A40932-0195-4C79-93A5-848CC8FB77F2}" destId="{FC968C0A-6FB4-4E02-9641-A5DF871F3B1C}" srcOrd="0" destOrd="0" presId="urn:microsoft.com/office/officeart/2016/7/layout/VerticalSolidActionList"/>
    <dgm:cxn modelId="{942D768F-CB8D-48F4-84C4-D7F3849EF702}" srcId="{589E9593-68F8-4AF0-987A-8676BB8FD85A}" destId="{B898619D-58CD-44FC-8B73-AE9F760C55A7}" srcOrd="1" destOrd="0" parTransId="{1EACD761-3F17-47C0-B5CD-E2BD7B23EFD2}" sibTransId="{F6A78EFC-E3C8-4EFB-861E-8ECBE002035D}"/>
    <dgm:cxn modelId="{C3C88B9E-30A2-4873-A777-9BEA7EB32E2B}" srcId="{4095795A-111D-44EC-8C75-EDA185119DBE}" destId="{3594B313-ECC6-4950-AB61-70F56DF85E43}" srcOrd="1" destOrd="0" parTransId="{DA712A7F-B36C-4E2A-8148-CB4A62509C93}" sibTransId="{FB0358BF-35F3-4719-89CE-DA98E9525DD5}"/>
    <dgm:cxn modelId="{E978A9A1-5546-41DD-88C2-41FC0A3E0B66}" type="presOf" srcId="{4095795A-111D-44EC-8C75-EDA185119DBE}" destId="{292F68BE-04D4-4D87-9B64-ECE4ED0278D5}" srcOrd="0" destOrd="0" presId="urn:microsoft.com/office/officeart/2016/7/layout/VerticalSolidActionList"/>
    <dgm:cxn modelId="{16E8ECD5-D0B6-4E9F-A1A7-52C1F3A9E45D}" type="presOf" srcId="{2B5A5130-46E7-4E5B-96E7-B0DF4B3799F8}" destId="{10490EAD-511C-4738-9E89-9AB02461B928}" srcOrd="0" destOrd="0" presId="urn:microsoft.com/office/officeart/2016/7/layout/VerticalSolidActionList"/>
    <dgm:cxn modelId="{233126D8-ADE3-4735-AEA7-79BE5AB5766C}" type="presOf" srcId="{589E9593-68F8-4AF0-987A-8676BB8FD85A}" destId="{D6BADCA8-E6B4-4DA0-B622-56A50BCD4928}" srcOrd="0" destOrd="0" presId="urn:microsoft.com/office/officeart/2016/7/layout/VerticalSolidActionList"/>
    <dgm:cxn modelId="{2D6ED0DE-A4FE-4E6A-B8E3-E32F497D86BF}" srcId="{E864957C-B560-4905-8678-926EF032A6E7}" destId="{3D14311E-B83E-490F-8F36-44B8F52317F2}" srcOrd="1" destOrd="0" parTransId="{B77F5E26-D16A-4FE8-ADC9-34B17608FFD9}" sibTransId="{ED765CD3-27CB-4B69-AB7C-A5B04FAB39A0}"/>
    <dgm:cxn modelId="{8D4FB7E2-D0D8-490F-A4B6-1937D52BBB16}" srcId="{90A40932-0195-4C79-93A5-848CC8FB77F2}" destId="{589E9593-68F8-4AF0-987A-8676BB8FD85A}" srcOrd="0" destOrd="0" parTransId="{118FD03F-E6CF-47FC-9290-A779AC4ECE7C}" sibTransId="{D18F5C23-B3FE-402D-83FA-A1BDF8FD8192}"/>
    <dgm:cxn modelId="{861DBEEF-BF36-493F-80C1-21A70C922018}" type="presOf" srcId="{37A61B5A-D45A-40E5-BF83-C3C6C05F29DE}" destId="{2E6A6DD2-E588-4542-81C4-CFEED4786241}" srcOrd="0" destOrd="0" presId="urn:microsoft.com/office/officeart/2016/7/layout/VerticalSolidActionList"/>
    <dgm:cxn modelId="{7D3DA0F1-D4A3-4647-92AA-1B0A0EEF5563}" type="presOf" srcId="{3D14311E-B83E-490F-8F36-44B8F52317F2}" destId="{2E6A6DD2-E588-4542-81C4-CFEED4786241}" srcOrd="0" destOrd="1" presId="urn:microsoft.com/office/officeart/2016/7/layout/VerticalSolidActionList"/>
    <dgm:cxn modelId="{E37892A3-A0E0-40C1-8441-E680E171E776}" type="presParOf" srcId="{FC968C0A-6FB4-4E02-9641-A5DF871F3B1C}" destId="{E210FB26-AEF6-48C4-9693-BC9D391ABFB8}" srcOrd="0" destOrd="0" presId="urn:microsoft.com/office/officeart/2016/7/layout/VerticalSolidActionList"/>
    <dgm:cxn modelId="{FBB3B61D-6AE6-436B-A0C5-52C0F71989E9}" type="presParOf" srcId="{E210FB26-AEF6-48C4-9693-BC9D391ABFB8}" destId="{D6BADCA8-E6B4-4DA0-B622-56A50BCD4928}" srcOrd="0" destOrd="0" presId="urn:microsoft.com/office/officeart/2016/7/layout/VerticalSolidActionList"/>
    <dgm:cxn modelId="{D6AFBFBF-1FAE-4819-849A-302EDEFB1581}" type="presParOf" srcId="{E210FB26-AEF6-48C4-9693-BC9D391ABFB8}" destId="{BD6C8EBF-43C8-4B8A-ACDA-F75A2A47115A}" srcOrd="1" destOrd="0" presId="urn:microsoft.com/office/officeart/2016/7/layout/VerticalSolidActionList"/>
    <dgm:cxn modelId="{81000182-2EBB-4D12-BC34-F19534D4911E}" type="presParOf" srcId="{FC968C0A-6FB4-4E02-9641-A5DF871F3B1C}" destId="{E94F6C21-D10D-4F67-8000-19C0A5709BFB}" srcOrd="1" destOrd="0" presId="urn:microsoft.com/office/officeart/2016/7/layout/VerticalSolidActionList"/>
    <dgm:cxn modelId="{CEF280BE-7F5C-45F1-A267-35AEDF1A80D4}" type="presParOf" srcId="{FC968C0A-6FB4-4E02-9641-A5DF871F3B1C}" destId="{D23E8EDF-993C-41B9-8116-F54BE3AF990D}" srcOrd="2" destOrd="0" presId="urn:microsoft.com/office/officeart/2016/7/layout/VerticalSolidActionList"/>
    <dgm:cxn modelId="{09221A71-B861-4282-B896-88E6B752FFFF}" type="presParOf" srcId="{D23E8EDF-993C-41B9-8116-F54BE3AF990D}" destId="{292F68BE-04D4-4D87-9B64-ECE4ED0278D5}" srcOrd="0" destOrd="0" presId="urn:microsoft.com/office/officeart/2016/7/layout/VerticalSolidActionList"/>
    <dgm:cxn modelId="{EEB46697-1050-483E-9064-3795DB4A7D25}" type="presParOf" srcId="{D23E8EDF-993C-41B9-8116-F54BE3AF990D}" destId="{10490EAD-511C-4738-9E89-9AB02461B928}" srcOrd="1" destOrd="0" presId="urn:microsoft.com/office/officeart/2016/7/layout/VerticalSolidActionList"/>
    <dgm:cxn modelId="{AF6675C8-D970-4305-95BB-024A9B0A6E19}" type="presParOf" srcId="{FC968C0A-6FB4-4E02-9641-A5DF871F3B1C}" destId="{9DF4B933-2345-4987-9CFF-2642C77334F4}" srcOrd="3" destOrd="0" presId="urn:microsoft.com/office/officeart/2016/7/layout/VerticalSolidActionList"/>
    <dgm:cxn modelId="{C8CC8718-9286-4B8F-A38D-ED773485BA4A}" type="presParOf" srcId="{FC968C0A-6FB4-4E02-9641-A5DF871F3B1C}" destId="{FF1CEBA3-072D-40A9-87D7-70950CEB62C7}" srcOrd="4" destOrd="0" presId="urn:microsoft.com/office/officeart/2016/7/layout/VerticalSolidActionList"/>
    <dgm:cxn modelId="{FF3957B6-81F5-4760-A71C-8DD2E7F8F6DF}" type="presParOf" srcId="{FF1CEBA3-072D-40A9-87D7-70950CEB62C7}" destId="{EA26047E-1980-4E4A-9CF5-9E73A8431984}" srcOrd="0" destOrd="0" presId="urn:microsoft.com/office/officeart/2016/7/layout/VerticalSolidActionList"/>
    <dgm:cxn modelId="{E8CC0F9D-39FD-47D6-9E54-B1A17E7DD855}" type="presParOf" srcId="{FF1CEBA3-072D-40A9-87D7-70950CEB62C7}" destId="{2E6A6DD2-E588-4542-81C4-CFEED4786241}"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6C8EBF-43C8-4B8A-ACDA-F75A2A47115A}">
      <dsp:nvSpPr>
        <dsp:cNvPr id="0" name=""/>
        <dsp:cNvSpPr/>
      </dsp:nvSpPr>
      <dsp:spPr>
        <a:xfrm>
          <a:off x="1348569" y="0"/>
          <a:ext cx="5397052" cy="155838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236" tIns="395830" rIns="5236" bIns="395830" numCol="1" spcCol="1270" anchor="ctr" anchorCtr="0">
          <a:noAutofit/>
        </a:bodyPr>
        <a:lstStyle/>
        <a:p>
          <a:pPr marL="228600" lvl="0" indent="0" algn="l" defTabSz="666750">
            <a:lnSpc>
              <a:spcPct val="90000"/>
            </a:lnSpc>
            <a:spcBef>
              <a:spcPct val="0"/>
            </a:spcBef>
            <a:spcAft>
              <a:spcPct val="35000"/>
            </a:spcAft>
            <a:buNone/>
          </a:pPr>
          <a:r>
            <a:rPr lang="en-US" sz="1500" kern="1200" dirty="0"/>
            <a:t>Permission granted by a competent authority to engage in a business or occupation or activity otherwise unlawful.</a:t>
          </a:r>
        </a:p>
        <a:p>
          <a:pPr marL="228600" lvl="0" indent="0" algn="l" defTabSz="666750">
            <a:lnSpc>
              <a:spcPct val="90000"/>
            </a:lnSpc>
            <a:spcBef>
              <a:spcPct val="0"/>
            </a:spcBef>
            <a:spcAft>
              <a:spcPct val="35000"/>
            </a:spcAft>
            <a:buNone/>
          </a:pPr>
          <a:r>
            <a:rPr lang="en-US" sz="1500" kern="1200" dirty="0"/>
            <a:t>Example: Professional Engineer</a:t>
          </a:r>
        </a:p>
      </dsp:txBody>
      <dsp:txXfrm>
        <a:off x="1348569" y="0"/>
        <a:ext cx="5397052" cy="1558384"/>
      </dsp:txXfrm>
    </dsp:sp>
    <dsp:sp modelId="{D6BADCA8-E6B4-4DA0-B622-56A50BCD4928}">
      <dsp:nvSpPr>
        <dsp:cNvPr id="0" name=""/>
        <dsp:cNvSpPr/>
      </dsp:nvSpPr>
      <dsp:spPr>
        <a:xfrm>
          <a:off x="0" y="1520"/>
          <a:ext cx="1349263" cy="155838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3570" tIns="153934" rIns="3570" bIns="153934" numCol="1" spcCol="1270" anchor="ctr" anchorCtr="0">
          <a:noAutofit/>
        </a:bodyPr>
        <a:lstStyle/>
        <a:p>
          <a:pPr marL="0" lvl="0" indent="0" algn="ctr" defTabSz="800100">
            <a:lnSpc>
              <a:spcPct val="90000"/>
            </a:lnSpc>
            <a:spcBef>
              <a:spcPct val="0"/>
            </a:spcBef>
            <a:spcAft>
              <a:spcPct val="35000"/>
            </a:spcAft>
            <a:buNone/>
          </a:pPr>
          <a:r>
            <a:rPr lang="en-US" sz="1800" kern="1200" dirty="0"/>
            <a:t>License</a:t>
          </a:r>
        </a:p>
      </dsp:txBody>
      <dsp:txXfrm>
        <a:off x="0" y="1520"/>
        <a:ext cx="1349263" cy="1558384"/>
      </dsp:txXfrm>
    </dsp:sp>
    <dsp:sp modelId="{10490EAD-511C-4738-9E89-9AB02461B928}">
      <dsp:nvSpPr>
        <dsp:cNvPr id="0" name=""/>
        <dsp:cNvSpPr/>
      </dsp:nvSpPr>
      <dsp:spPr>
        <a:xfrm>
          <a:off x="1348062" y="1653407"/>
          <a:ext cx="5397052" cy="155838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236" tIns="395830" rIns="5236" bIns="395830" numCol="1" spcCol="1270" anchor="ctr" anchorCtr="0">
          <a:noAutofit/>
        </a:bodyPr>
        <a:lstStyle/>
        <a:p>
          <a:pPr marL="228600" lvl="0" indent="0" algn="l" defTabSz="666750">
            <a:lnSpc>
              <a:spcPct val="90000"/>
            </a:lnSpc>
            <a:spcBef>
              <a:spcPct val="0"/>
            </a:spcBef>
            <a:spcAft>
              <a:spcPct val="35000"/>
            </a:spcAft>
            <a:buNone/>
          </a:pPr>
          <a:r>
            <a:rPr lang="en-US" sz="1500" kern="1200" dirty="0"/>
            <a:t>Authoritative attestation of meeting a standard.</a:t>
          </a:r>
        </a:p>
        <a:p>
          <a:pPr marL="228600" lvl="0" indent="0" algn="l" defTabSz="666750">
            <a:lnSpc>
              <a:spcPct val="90000"/>
            </a:lnSpc>
            <a:spcBef>
              <a:spcPct val="0"/>
            </a:spcBef>
            <a:spcAft>
              <a:spcPct val="35000"/>
            </a:spcAft>
            <a:buNone/>
          </a:pPr>
          <a:r>
            <a:rPr lang="en-US" sz="1500" kern="1200" dirty="0"/>
            <a:t>Examples: Project Management Professional (PMP), Certified Health Physicist (CHP)</a:t>
          </a:r>
        </a:p>
      </dsp:txBody>
      <dsp:txXfrm>
        <a:off x="1348062" y="1653407"/>
        <a:ext cx="5397052" cy="1558384"/>
      </dsp:txXfrm>
    </dsp:sp>
    <dsp:sp modelId="{292F68BE-04D4-4D87-9B64-ECE4ED0278D5}">
      <dsp:nvSpPr>
        <dsp:cNvPr id="0" name=""/>
        <dsp:cNvSpPr/>
      </dsp:nvSpPr>
      <dsp:spPr>
        <a:xfrm>
          <a:off x="0" y="1653407"/>
          <a:ext cx="1349263" cy="155838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3570" tIns="153934" rIns="3570" bIns="153934" numCol="1" spcCol="1270" anchor="ctr" anchorCtr="0">
          <a:noAutofit/>
        </a:bodyPr>
        <a:lstStyle/>
        <a:p>
          <a:pPr marL="0" lvl="0" indent="0" algn="ctr" defTabSz="800100">
            <a:lnSpc>
              <a:spcPct val="90000"/>
            </a:lnSpc>
            <a:spcBef>
              <a:spcPct val="0"/>
            </a:spcBef>
            <a:spcAft>
              <a:spcPct val="35000"/>
            </a:spcAft>
            <a:buNone/>
          </a:pPr>
          <a:r>
            <a:rPr lang="en-US" sz="1800" kern="1200" dirty="0"/>
            <a:t>Certification</a:t>
          </a:r>
        </a:p>
      </dsp:txBody>
      <dsp:txXfrm>
        <a:off x="0" y="1653407"/>
        <a:ext cx="1349263" cy="1558384"/>
      </dsp:txXfrm>
    </dsp:sp>
    <dsp:sp modelId="{2E6A6DD2-E588-4542-81C4-CFEED4786241}">
      <dsp:nvSpPr>
        <dsp:cNvPr id="0" name=""/>
        <dsp:cNvSpPr/>
      </dsp:nvSpPr>
      <dsp:spPr>
        <a:xfrm>
          <a:off x="1350910" y="3306815"/>
          <a:ext cx="5397052" cy="155838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236" tIns="395830" rIns="5236" bIns="395830" numCol="1" spcCol="1270" anchor="ctr" anchorCtr="0">
          <a:noAutofit/>
        </a:bodyPr>
        <a:lstStyle/>
        <a:p>
          <a:pPr marL="228600" lvl="0" indent="0" algn="l" defTabSz="666750">
            <a:lnSpc>
              <a:spcPct val="90000"/>
            </a:lnSpc>
            <a:spcBef>
              <a:spcPct val="0"/>
            </a:spcBef>
            <a:spcAft>
              <a:spcPct val="35000"/>
            </a:spcAft>
            <a:buNone/>
          </a:pPr>
          <a:r>
            <a:rPr lang="en-US" sz="1500" kern="1200" dirty="0"/>
            <a:t>A document certifying that one has fulfilled training requirements.</a:t>
          </a:r>
        </a:p>
        <a:p>
          <a:pPr marL="228600" lvl="0" indent="0" algn="l" defTabSz="666750">
            <a:lnSpc>
              <a:spcPct val="90000"/>
            </a:lnSpc>
            <a:spcBef>
              <a:spcPct val="0"/>
            </a:spcBef>
            <a:spcAft>
              <a:spcPct val="35000"/>
            </a:spcAft>
            <a:buNone/>
          </a:pPr>
          <a:r>
            <a:rPr lang="en-US" sz="1500" kern="1200" dirty="0"/>
            <a:t>Examples: University Certificate Programs, Coursera</a:t>
          </a:r>
        </a:p>
      </dsp:txBody>
      <dsp:txXfrm>
        <a:off x="1350910" y="3306815"/>
        <a:ext cx="5397052" cy="1558384"/>
      </dsp:txXfrm>
    </dsp:sp>
    <dsp:sp modelId="{EA26047E-1980-4E4A-9CF5-9E73A8431984}">
      <dsp:nvSpPr>
        <dsp:cNvPr id="0" name=""/>
        <dsp:cNvSpPr/>
      </dsp:nvSpPr>
      <dsp:spPr>
        <a:xfrm>
          <a:off x="0" y="3305295"/>
          <a:ext cx="1349263" cy="155838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3570" tIns="153934" rIns="3570" bIns="153934" numCol="1" spcCol="1270" anchor="ctr" anchorCtr="0">
          <a:noAutofit/>
        </a:bodyPr>
        <a:lstStyle/>
        <a:p>
          <a:pPr marL="0" lvl="0" indent="0" algn="ctr" defTabSz="800100">
            <a:lnSpc>
              <a:spcPct val="90000"/>
            </a:lnSpc>
            <a:spcBef>
              <a:spcPct val="0"/>
            </a:spcBef>
            <a:spcAft>
              <a:spcPct val="35000"/>
            </a:spcAft>
            <a:buNone/>
          </a:pPr>
          <a:r>
            <a:rPr lang="en-US" sz="1800" kern="1200" dirty="0"/>
            <a:t>Certificate</a:t>
          </a:r>
        </a:p>
      </dsp:txBody>
      <dsp:txXfrm>
        <a:off x="0" y="3305295"/>
        <a:ext cx="1349263" cy="1558384"/>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5T11:05:30.128"/>
    </inkml:context>
    <inkml:brush xml:id="br0">
      <inkml:brushProperty name="width" value="0.1" units="cm"/>
      <inkml:brushProperty name="height" value="0.1" units="cm"/>
      <inkml:brushProperty name="color" value="#FFFFFF"/>
    </inkml:brush>
  </inkml:definitions>
  <inkml:trace contextRef="#ctx0" brushRef="#br0">1 1 24575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5T11:05:31.148"/>
    </inkml:context>
    <inkml:brush xml:id="br0">
      <inkml:brushProperty name="width" value="0.1" units="cm"/>
      <inkml:brushProperty name="height" value="0.1" units="cm"/>
      <inkml:brushProperty name="color" value="#FFFFFF"/>
    </inkml:brush>
  </inkml:definitions>
  <inkml:trace contextRef="#ctx0" brushRef="#br0">0 0 24575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5T11:05:31.964"/>
    </inkml:context>
    <inkml:brush xml:id="br0">
      <inkml:brushProperty name="width" value="0.1" units="cm"/>
      <inkml:brushProperty name="height" value="0.1" units="cm"/>
      <inkml:brushProperty name="color" value="#FFFFFF"/>
    </inkml:brush>
  </inkml:definitions>
  <inkml:trace contextRef="#ctx0" brushRef="#br0">98 168 24575,'-5'-4'0,"-1"-7"0,0-4 0,-2-1 0,-2-2 0,3-2 0,-3 3 0,1-1 0,-3 3 0,1-1 0,-3-1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5T11:05:33.272"/>
    </inkml:context>
    <inkml:brush xml:id="br0">
      <inkml:brushProperty name="width" value="0.1" units="cm"/>
      <inkml:brushProperty name="height" value="0.1" units="cm"/>
      <inkml:brushProperty name="color" value="#FFFFFF"/>
    </inkml:brush>
  </inkml:definitions>
  <inkml:trace contextRef="#ctx0" brushRef="#br0">0 1 24575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5T11:05:33.647"/>
    </inkml:context>
    <inkml:brush xml:id="br0">
      <inkml:brushProperty name="width" value="0.1" units="cm"/>
      <inkml:brushProperty name="height" value="0.1" units="cm"/>
      <inkml:brushProperty name="color" value="#FFFFFF"/>
    </inkml:brush>
  </inkml:definitions>
  <inkml:trace contextRef="#ctx0" brushRef="#br0">0 1 24575,'0'4'0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F7EC546C-96C9-2944-8115-EE7A31DFB802}" type="datetimeFigureOut">
              <a:rPr lang="en-US" smtClean="0"/>
              <a:t>3/9/2023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E0E6753A-5EB8-9F4D-908E-DC836C7F1A68}" type="slidenum">
              <a:rPr lang="en-US" smtClean="0"/>
              <a:t>‹#›</a:t>
            </a:fld>
            <a:endParaRPr lang="en-US" dirty="0"/>
          </a:p>
        </p:txBody>
      </p:sp>
    </p:spTree>
    <p:extLst>
      <p:ext uri="{BB962C8B-B14F-4D97-AF65-F5344CB8AC3E}">
        <p14:creationId xmlns:p14="http://schemas.microsoft.com/office/powerpoint/2010/main" val="3659258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remind ourselves that ANS exists for a purpose.</a:t>
            </a:r>
          </a:p>
          <a:p>
            <a:endParaRPr lang="en-US" dirty="0"/>
          </a:p>
          <a:p>
            <a:r>
              <a:rPr lang="en-US" dirty="0"/>
              <a:t>Our activities should work toward that purpose.</a:t>
            </a:r>
          </a:p>
        </p:txBody>
      </p:sp>
      <p:sp>
        <p:nvSpPr>
          <p:cNvPr id="4" name="Slide Number Placeholder 3"/>
          <p:cNvSpPr>
            <a:spLocks noGrp="1"/>
          </p:cNvSpPr>
          <p:nvPr>
            <p:ph type="sldNum" sz="quarter" idx="5"/>
          </p:nvPr>
        </p:nvSpPr>
        <p:spPr/>
        <p:txBody>
          <a:bodyPr/>
          <a:lstStyle/>
          <a:p>
            <a:fld id="{A043097C-3070-0340-9677-EB290C475A36}" type="slidenum">
              <a:rPr lang="en-US" smtClean="0"/>
              <a:t>5</a:t>
            </a:fld>
            <a:endParaRPr lang="en-US" dirty="0"/>
          </a:p>
        </p:txBody>
      </p:sp>
    </p:spTree>
    <p:extLst>
      <p:ext uri="{BB962C8B-B14F-4D97-AF65-F5344CB8AC3E}">
        <p14:creationId xmlns:p14="http://schemas.microsoft.com/office/powerpoint/2010/main" val="1171680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FF095A-F86B-4B29-8A9F-DF3D3D1F3E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207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34</a:t>
            </a:fld>
            <a:endParaRPr lang="en-US" dirty="0"/>
          </a:p>
        </p:txBody>
      </p:sp>
    </p:spTree>
    <p:extLst>
      <p:ext uri="{BB962C8B-B14F-4D97-AF65-F5344CB8AC3E}">
        <p14:creationId xmlns:p14="http://schemas.microsoft.com/office/powerpoint/2010/main" val="418825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FF095A-F86B-4B29-8A9F-DF3D3D1F3E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128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explicit about what motivated the change plan, chart with revenue vs expenditures, provide evidence of reason for change, including decreasing membership, back up slide on 1ANS (what do successful societies do about membership?), </a:t>
            </a:r>
          </a:p>
        </p:txBody>
      </p:sp>
      <p:sp>
        <p:nvSpPr>
          <p:cNvPr id="4" name="Slide Number Placeholder 3"/>
          <p:cNvSpPr>
            <a:spLocks noGrp="1"/>
          </p:cNvSpPr>
          <p:nvPr>
            <p:ph type="sldNum" sz="quarter" idx="5"/>
          </p:nvPr>
        </p:nvSpPr>
        <p:spPr/>
        <p:txBody>
          <a:bodyPr/>
          <a:lstStyle/>
          <a:p>
            <a:pPr defTabSz="942289">
              <a:defRPr/>
            </a:pPr>
            <a:fld id="{F5869ACF-A049-9545-9A9B-189A2F02B976}" type="slidenum">
              <a:rPr lang="en-US">
                <a:solidFill>
                  <a:prstClr val="black"/>
                </a:solidFill>
                <a:latin typeface="Calibri" panose="020F0502020204030204"/>
              </a:rPr>
              <a:pPr defTabSz="942289">
                <a:defRPr/>
              </a:pPr>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31154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BF9AE-5B67-1F46-84BC-C39B1DCBB7A5}" type="slidenum">
              <a:rPr lang="en-US" smtClean="0"/>
              <a:t>13</a:t>
            </a:fld>
            <a:endParaRPr lang="en-US" dirty="0"/>
          </a:p>
        </p:txBody>
      </p:sp>
    </p:spTree>
    <p:extLst>
      <p:ext uri="{BB962C8B-B14F-4D97-AF65-F5344CB8AC3E}">
        <p14:creationId xmlns:p14="http://schemas.microsoft.com/office/powerpoint/2010/main" val="1519884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explicit about what motivated the change plan, chart with revenue vs expenditures, provide evidence of reason for change, including decreasing membership, back up slide on 1ANS (what do successful societies do about membership?), </a:t>
            </a:r>
          </a:p>
        </p:txBody>
      </p:sp>
      <p:sp>
        <p:nvSpPr>
          <p:cNvPr id="4" name="Slide Number Placeholder 3"/>
          <p:cNvSpPr>
            <a:spLocks noGrp="1"/>
          </p:cNvSpPr>
          <p:nvPr>
            <p:ph type="sldNum" sz="quarter" idx="5"/>
          </p:nvPr>
        </p:nvSpPr>
        <p:spPr/>
        <p:txBody>
          <a:bodyPr/>
          <a:lstStyle/>
          <a:p>
            <a:pPr defTabSz="942289">
              <a:defRPr/>
            </a:pPr>
            <a:fld id="{F5869ACF-A049-9545-9A9B-189A2F02B976}" type="slidenum">
              <a:rPr lang="en-US">
                <a:solidFill>
                  <a:prstClr val="black"/>
                </a:solidFill>
                <a:latin typeface="Calibri" panose="020F0502020204030204"/>
              </a:rPr>
              <a:pPr defTabSz="942289">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00220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explicit about what motivated the change plan, chart with revenue vs expenditures, provide evidence of reason for change, including decreasing membership, back up slide on 1ANS (what do successful societies do about membership?), </a:t>
            </a:r>
          </a:p>
        </p:txBody>
      </p:sp>
      <p:sp>
        <p:nvSpPr>
          <p:cNvPr id="4" name="Slide Number Placeholder 3"/>
          <p:cNvSpPr>
            <a:spLocks noGrp="1"/>
          </p:cNvSpPr>
          <p:nvPr>
            <p:ph type="sldNum" sz="quarter" idx="5"/>
          </p:nvPr>
        </p:nvSpPr>
        <p:spPr/>
        <p:txBody>
          <a:bodyPr/>
          <a:lstStyle/>
          <a:p>
            <a:pPr defTabSz="942289">
              <a:defRPr/>
            </a:pPr>
            <a:fld id="{F5869ACF-A049-9545-9A9B-189A2F02B976}" type="slidenum">
              <a:rPr lang="en-US">
                <a:solidFill>
                  <a:prstClr val="black"/>
                </a:solidFill>
                <a:latin typeface="Calibri" panose="020F0502020204030204"/>
              </a:rPr>
              <a:pPr defTabSz="942289">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35276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timely renewal protection</a:t>
            </a:r>
          </a:p>
        </p:txBody>
      </p:sp>
      <p:sp>
        <p:nvSpPr>
          <p:cNvPr id="4" name="Slide Number Placeholder 3"/>
          <p:cNvSpPr>
            <a:spLocks noGrp="1"/>
          </p:cNvSpPr>
          <p:nvPr>
            <p:ph type="sldNum" sz="quarter" idx="5"/>
          </p:nvPr>
        </p:nvSpPr>
        <p:spPr/>
        <p:txBody>
          <a:bodyPr/>
          <a:lstStyle/>
          <a:p>
            <a:pPr defTabSz="942289">
              <a:defRPr/>
            </a:pPr>
            <a:fld id="{F5869ACF-A049-9545-9A9B-189A2F02B976}" type="slidenum">
              <a:rPr lang="en-US">
                <a:solidFill>
                  <a:prstClr val="black"/>
                </a:solidFill>
                <a:latin typeface="Calibri" panose="020F0502020204030204"/>
              </a:rPr>
              <a:pPr defTabSz="942289">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48406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BF9AE-5B67-1F46-84BC-C39B1DCB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68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31</a:t>
            </a:fld>
            <a:endParaRPr lang="en-US" dirty="0"/>
          </a:p>
        </p:txBody>
      </p:sp>
    </p:spTree>
    <p:extLst>
      <p:ext uri="{BB962C8B-B14F-4D97-AF65-F5344CB8AC3E}">
        <p14:creationId xmlns:p14="http://schemas.microsoft.com/office/powerpoint/2010/main" val="4265069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32</a:t>
            </a:fld>
            <a:endParaRPr lang="en-US" dirty="0"/>
          </a:p>
        </p:txBody>
      </p:sp>
    </p:spTree>
    <p:extLst>
      <p:ext uri="{BB962C8B-B14F-4D97-AF65-F5344CB8AC3E}">
        <p14:creationId xmlns:p14="http://schemas.microsoft.com/office/powerpoint/2010/main" val="3128682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NS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DDEEF-F578-5B42-BA3D-2FAC758C69F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1491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lvl1pPr>
            <a:lvl2pPr marL="742950" indent="-285750">
              <a:buFont typeface="Arial" panose="020B0604020202020204" pitchFamily="34" charset="0"/>
              <a:buChar char="•"/>
              <a:defRPr>
                <a:solidFill>
                  <a:schemeClr val="tx1"/>
                </a:solidFill>
              </a:defRPr>
            </a:lvl2pPr>
            <a:lvl3pPr marL="1143000" indent="-228600">
              <a:buFont typeface="Arial" panose="020B0604020202020204" pitchFamily="34" charset="0"/>
              <a:buChar char="•"/>
              <a:defRPr>
                <a:solidFill>
                  <a:schemeClr val="tx1"/>
                </a:solidFill>
              </a:defRPr>
            </a:lvl3pPr>
            <a:lvl4pPr marL="1600200" indent="-228600">
              <a:buFont typeface="Arial" panose="020B0604020202020204" pitchFamily="34" charset="0"/>
              <a:buChar char="•"/>
              <a:defRPr>
                <a:solidFill>
                  <a:schemeClr val="tx1"/>
                </a:solidFill>
              </a:defRPr>
            </a:lvl4pPr>
            <a:lvl5pPr marL="2057400" indent="-228600">
              <a:buFont typeface="Arial" panose="020B0604020202020204" pitchFamily="34" charset="0"/>
              <a:buChar cha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14A43-F6F7-684A-A15B-3AABBD13E880}" type="slidenum">
              <a:rPr lang="en-US" smtClean="0"/>
              <a:pPr/>
              <a:t>‹#›</a:t>
            </a:fld>
            <a:endParaRPr lang="en-US" dirty="0"/>
          </a:p>
        </p:txBody>
      </p:sp>
    </p:spTree>
    <p:extLst>
      <p:ext uri="{BB962C8B-B14F-4D97-AF65-F5344CB8AC3E}">
        <p14:creationId xmlns:p14="http://schemas.microsoft.com/office/powerpoint/2010/main" val="1424746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B066855-366D-4CEB-B95C-BE67DE22DB83}"/>
              </a:ext>
            </a:extLst>
          </p:cNvPr>
          <p:cNvSpPr>
            <a:spLocks noGrp="1"/>
          </p:cNvSpPr>
          <p:nvPr>
            <p:ph type="pic" sz="quarter" idx="10"/>
          </p:nvPr>
        </p:nvSpPr>
        <p:spPr>
          <a:xfrm>
            <a:off x="808073" y="2105246"/>
            <a:ext cx="3405963" cy="2158410"/>
          </a:xfrm>
          <a:solidFill>
            <a:schemeClr val="bg2">
              <a:lumMod val="85000"/>
            </a:schemeClr>
          </a:solidFill>
        </p:spPr>
        <p:txBody>
          <a:bodyPr>
            <a:normAutofit/>
          </a:bodyPr>
          <a:lstStyle>
            <a:lvl1pPr>
              <a:defRPr sz="900"/>
            </a:lvl1pPr>
          </a:lstStyle>
          <a:p>
            <a:endParaRPr lang="en-US" dirty="0"/>
          </a:p>
        </p:txBody>
      </p:sp>
      <p:sp>
        <p:nvSpPr>
          <p:cNvPr id="20" name="Picture Placeholder 5">
            <a:extLst>
              <a:ext uri="{FF2B5EF4-FFF2-40B4-BE49-F238E27FC236}">
                <a16:creationId xmlns:a16="http://schemas.microsoft.com/office/drawing/2014/main" id="{B89A2559-DFE4-4242-AF0B-BE88147191ED}"/>
              </a:ext>
            </a:extLst>
          </p:cNvPr>
          <p:cNvSpPr>
            <a:spLocks noGrp="1"/>
          </p:cNvSpPr>
          <p:nvPr>
            <p:ph type="pic" sz="quarter" idx="11"/>
          </p:nvPr>
        </p:nvSpPr>
        <p:spPr>
          <a:xfrm>
            <a:off x="4393020" y="2105246"/>
            <a:ext cx="3405963" cy="2158410"/>
          </a:xfrm>
          <a:solidFill>
            <a:schemeClr val="bg2">
              <a:lumMod val="85000"/>
            </a:schemeClr>
          </a:solidFill>
        </p:spPr>
        <p:txBody>
          <a:bodyPr>
            <a:normAutofit/>
          </a:bodyPr>
          <a:lstStyle>
            <a:lvl1pPr>
              <a:defRPr sz="900"/>
            </a:lvl1pPr>
          </a:lstStyle>
          <a:p>
            <a:endParaRPr lang="en-US" dirty="0"/>
          </a:p>
        </p:txBody>
      </p:sp>
      <p:sp>
        <p:nvSpPr>
          <p:cNvPr id="22" name="Picture Placeholder 5">
            <a:extLst>
              <a:ext uri="{FF2B5EF4-FFF2-40B4-BE49-F238E27FC236}">
                <a16:creationId xmlns:a16="http://schemas.microsoft.com/office/drawing/2014/main" id="{A6EBF2A3-9587-44C0-8D6E-5EEF5EE151C2}"/>
              </a:ext>
            </a:extLst>
          </p:cNvPr>
          <p:cNvSpPr>
            <a:spLocks noGrp="1"/>
          </p:cNvSpPr>
          <p:nvPr>
            <p:ph type="pic" sz="quarter" idx="12"/>
          </p:nvPr>
        </p:nvSpPr>
        <p:spPr>
          <a:xfrm>
            <a:off x="7977964" y="2105246"/>
            <a:ext cx="3405963" cy="2158410"/>
          </a:xfrm>
          <a:solidFill>
            <a:schemeClr val="bg2">
              <a:lumMod val="85000"/>
            </a:schemeClr>
          </a:solidFill>
        </p:spPr>
        <p:txBody>
          <a:bodyPr>
            <a:normAutofit/>
          </a:bodyPr>
          <a:lstStyle>
            <a:lvl1pPr>
              <a:defRPr sz="900"/>
            </a:lvl1pPr>
          </a:lstStyle>
          <a:p>
            <a:endParaRPr lang="en-US" dirty="0"/>
          </a:p>
        </p:txBody>
      </p:sp>
      <p:sp>
        <p:nvSpPr>
          <p:cNvPr id="15" name="Rectangle 14">
            <a:extLst>
              <a:ext uri="{FF2B5EF4-FFF2-40B4-BE49-F238E27FC236}">
                <a16:creationId xmlns:a16="http://schemas.microsoft.com/office/drawing/2014/main" id="{CB0A247C-A8E3-4603-80A7-E86D3B3B8493}"/>
              </a:ext>
            </a:extLst>
          </p:cNvPr>
          <p:cNvSpPr/>
          <p:nvPr userDrawn="1"/>
        </p:nvSpPr>
        <p:spPr>
          <a:xfrm>
            <a:off x="359999" y="359998"/>
            <a:ext cx="11472000" cy="54000"/>
          </a:xfrm>
          <a:prstGeom prst="rect">
            <a:avLst/>
          </a:prstGeom>
          <a:solidFill>
            <a:schemeClr val="accent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itle 21">
            <a:extLst>
              <a:ext uri="{FF2B5EF4-FFF2-40B4-BE49-F238E27FC236}">
                <a16:creationId xmlns:a16="http://schemas.microsoft.com/office/drawing/2014/main" id="{E175D641-FAD4-48DB-87F6-3B33D5C20E09}"/>
              </a:ext>
            </a:extLst>
          </p:cNvPr>
          <p:cNvSpPr>
            <a:spLocks noGrp="1"/>
          </p:cNvSpPr>
          <p:nvPr>
            <p:ph type="title" hasCustomPrompt="1"/>
          </p:nvPr>
        </p:nvSpPr>
        <p:spPr>
          <a:xfrm>
            <a:off x="2929760" y="761552"/>
            <a:ext cx="6332483" cy="669959"/>
          </a:xfrm>
        </p:spPr>
        <p:txBody>
          <a:bodyPr wrap="square" tIns="144000" bIns="108000">
            <a:spAutoFit/>
          </a:bodyPr>
          <a:lstStyle>
            <a:lvl1pPr algn="ctr">
              <a:defRPr sz="2700" b="1"/>
            </a:lvl1pPr>
          </a:lstStyle>
          <a:p>
            <a:r>
              <a:rPr lang="en-US"/>
              <a:t>Add Your Title Here</a:t>
            </a:r>
          </a:p>
        </p:txBody>
      </p:sp>
    </p:spTree>
    <p:extLst>
      <p:ext uri="{BB962C8B-B14F-4D97-AF65-F5344CB8AC3E}">
        <p14:creationId xmlns:p14="http://schemas.microsoft.com/office/powerpoint/2010/main" val="533608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3633" y="1403350"/>
            <a:ext cx="5080000" cy="5018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36833" y="1403350"/>
            <a:ext cx="5080000" cy="5018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43095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2405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1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03996-BDE5-A04A-A5F3-86404EC9D8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F3FF51-24C8-0648-B5B2-4B4DA0D2F6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AEBCE-F713-3042-B8FD-7EFFEB5F357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B83C3AF-4C3D-0141-912C-6909EB9426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16E408-2CCE-D140-B8E1-E294FF2A00C2}"/>
              </a:ext>
            </a:extLst>
          </p:cNvPr>
          <p:cNvSpPr>
            <a:spLocks noGrp="1"/>
          </p:cNvSpPr>
          <p:nvPr>
            <p:ph type="sldNum" sz="quarter" idx="12"/>
          </p:nvPr>
        </p:nvSpPr>
        <p:spPr/>
        <p:txBody>
          <a:bodyPr/>
          <a:lstStyle/>
          <a:p>
            <a:fld id="{292DE349-C6B6-FB4B-B5A6-1DB20F7D8260}" type="slidenum">
              <a:rPr lang="en-US" smtClean="0"/>
              <a:t>‹#›</a:t>
            </a:fld>
            <a:endParaRPr lang="en-US" dirty="0"/>
          </a:p>
        </p:txBody>
      </p:sp>
    </p:spTree>
    <p:extLst>
      <p:ext uri="{BB962C8B-B14F-4D97-AF65-F5344CB8AC3E}">
        <p14:creationId xmlns:p14="http://schemas.microsoft.com/office/powerpoint/2010/main" val="1863083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7843-7057-CC49-8D9A-E5508FF6E4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2EB3A8-F257-364D-922D-EF2536C0A9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B2DF3-4577-6841-9D29-3F8E9C587C8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4112976-B8F4-0846-9540-E940C899D0B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D2E659-13D9-9642-B525-C759893BF3CB}"/>
              </a:ext>
            </a:extLst>
          </p:cNvPr>
          <p:cNvSpPr>
            <a:spLocks noGrp="1"/>
          </p:cNvSpPr>
          <p:nvPr>
            <p:ph type="sldNum" sz="quarter" idx="12"/>
          </p:nvPr>
        </p:nvSpPr>
        <p:spPr/>
        <p:txBody>
          <a:bodyPr/>
          <a:lstStyle/>
          <a:p>
            <a:fld id="{292DE349-C6B6-FB4B-B5A6-1DB20F7D8260}" type="slidenum">
              <a:rPr lang="en-US" smtClean="0"/>
              <a:t>‹#›</a:t>
            </a:fld>
            <a:endParaRPr lang="en-US" dirty="0"/>
          </a:p>
        </p:txBody>
      </p:sp>
    </p:spTree>
    <p:extLst>
      <p:ext uri="{BB962C8B-B14F-4D97-AF65-F5344CB8AC3E}">
        <p14:creationId xmlns:p14="http://schemas.microsoft.com/office/powerpoint/2010/main" val="1927589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BE98E-7326-AD44-AD76-FF34CF16A5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0DDD72-E984-9945-A101-1C891171F4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63C25D-B188-FB43-9944-8C09E152276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86D60D1-F48E-8B4F-B452-44E65511F0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A16A092-FA8A-D445-8F9D-885DF1C9EE9E}"/>
              </a:ext>
            </a:extLst>
          </p:cNvPr>
          <p:cNvSpPr>
            <a:spLocks noGrp="1"/>
          </p:cNvSpPr>
          <p:nvPr>
            <p:ph type="sldNum" sz="quarter" idx="12"/>
          </p:nvPr>
        </p:nvSpPr>
        <p:spPr/>
        <p:txBody>
          <a:bodyPr/>
          <a:lstStyle/>
          <a:p>
            <a:fld id="{292DE349-C6B6-FB4B-B5A6-1DB20F7D8260}" type="slidenum">
              <a:rPr lang="en-US" smtClean="0"/>
              <a:t>‹#›</a:t>
            </a:fld>
            <a:endParaRPr lang="en-US" dirty="0"/>
          </a:p>
        </p:txBody>
      </p:sp>
    </p:spTree>
    <p:extLst>
      <p:ext uri="{BB962C8B-B14F-4D97-AF65-F5344CB8AC3E}">
        <p14:creationId xmlns:p14="http://schemas.microsoft.com/office/powerpoint/2010/main" val="3666074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A0838-C790-534D-8ADE-DAF2E33366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896F05-7224-3D42-A7A5-756AC1EC3C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D8E450-88CA-9541-A347-C25EAEF99A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4EC918-7B32-E749-BB1E-CBC29D621B42}"/>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62E8998-DF5F-C041-97A6-3B897B5EB74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5E5A68-5B6B-4146-986C-31DF46E67821}"/>
              </a:ext>
            </a:extLst>
          </p:cNvPr>
          <p:cNvSpPr>
            <a:spLocks noGrp="1"/>
          </p:cNvSpPr>
          <p:nvPr>
            <p:ph type="sldNum" sz="quarter" idx="12"/>
          </p:nvPr>
        </p:nvSpPr>
        <p:spPr/>
        <p:txBody>
          <a:bodyPr/>
          <a:lstStyle/>
          <a:p>
            <a:fld id="{292DE349-C6B6-FB4B-B5A6-1DB20F7D8260}" type="slidenum">
              <a:rPr lang="en-US" smtClean="0"/>
              <a:t>‹#›</a:t>
            </a:fld>
            <a:endParaRPr lang="en-US" dirty="0"/>
          </a:p>
        </p:txBody>
      </p:sp>
    </p:spTree>
    <p:extLst>
      <p:ext uri="{BB962C8B-B14F-4D97-AF65-F5344CB8AC3E}">
        <p14:creationId xmlns:p14="http://schemas.microsoft.com/office/powerpoint/2010/main" val="3921952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49782-5743-2A42-B1D8-D99E4A144C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2B8EC5-427C-004A-A930-21A1EB7519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754CEF-B6F1-C14E-90BF-E90DBD9D0E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EAAE6C-59AD-E74D-B83C-9121685E09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85E57-B317-3E42-925C-3009E260C2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3A1518-6CD1-8C4C-92FA-5D84EF1FB91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5785FAB5-4F3D-8B42-AA5D-F21C8A4CA39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17C22F5-2826-CA46-9439-0E92163AB84A}"/>
              </a:ext>
            </a:extLst>
          </p:cNvPr>
          <p:cNvSpPr>
            <a:spLocks noGrp="1"/>
          </p:cNvSpPr>
          <p:nvPr>
            <p:ph type="sldNum" sz="quarter" idx="12"/>
          </p:nvPr>
        </p:nvSpPr>
        <p:spPr/>
        <p:txBody>
          <a:bodyPr/>
          <a:lstStyle/>
          <a:p>
            <a:fld id="{292DE349-C6B6-FB4B-B5A6-1DB20F7D8260}" type="slidenum">
              <a:rPr lang="en-US" smtClean="0"/>
              <a:t>‹#›</a:t>
            </a:fld>
            <a:endParaRPr lang="en-US" dirty="0"/>
          </a:p>
        </p:txBody>
      </p:sp>
    </p:spTree>
    <p:extLst>
      <p:ext uri="{BB962C8B-B14F-4D97-AF65-F5344CB8AC3E}">
        <p14:creationId xmlns:p14="http://schemas.microsoft.com/office/powerpoint/2010/main" val="1458921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NS 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032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FE6F1-1EA1-2A41-9688-0E2F2947E7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4A15FC-CF62-EC4C-A4D7-89BA1F50D5A8}"/>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B3285FB1-F03A-0440-84A3-6552BC05869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B589674-4912-A446-A882-E4B14694B0DE}"/>
              </a:ext>
            </a:extLst>
          </p:cNvPr>
          <p:cNvSpPr>
            <a:spLocks noGrp="1"/>
          </p:cNvSpPr>
          <p:nvPr>
            <p:ph type="sldNum" sz="quarter" idx="12"/>
          </p:nvPr>
        </p:nvSpPr>
        <p:spPr/>
        <p:txBody>
          <a:bodyPr/>
          <a:lstStyle/>
          <a:p>
            <a:fld id="{292DE349-C6B6-FB4B-B5A6-1DB20F7D8260}" type="slidenum">
              <a:rPr lang="en-US" smtClean="0"/>
              <a:t>‹#›</a:t>
            </a:fld>
            <a:endParaRPr lang="en-US" dirty="0"/>
          </a:p>
        </p:txBody>
      </p:sp>
    </p:spTree>
    <p:extLst>
      <p:ext uri="{BB962C8B-B14F-4D97-AF65-F5344CB8AC3E}">
        <p14:creationId xmlns:p14="http://schemas.microsoft.com/office/powerpoint/2010/main" val="3862940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DDFFEB-994A-A541-ABDC-5760929FA05C}"/>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228CDFD9-2691-9344-9BFA-492BB98CBB3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CA1DC3D-E27B-4143-9B5F-D0D695D0D1B8}"/>
              </a:ext>
            </a:extLst>
          </p:cNvPr>
          <p:cNvSpPr>
            <a:spLocks noGrp="1"/>
          </p:cNvSpPr>
          <p:nvPr>
            <p:ph type="sldNum" sz="quarter" idx="12"/>
          </p:nvPr>
        </p:nvSpPr>
        <p:spPr/>
        <p:txBody>
          <a:bodyPr/>
          <a:lstStyle/>
          <a:p>
            <a:fld id="{292DE349-C6B6-FB4B-B5A6-1DB20F7D8260}" type="slidenum">
              <a:rPr lang="en-US" smtClean="0"/>
              <a:t>‹#›</a:t>
            </a:fld>
            <a:endParaRPr lang="en-US" dirty="0"/>
          </a:p>
        </p:txBody>
      </p:sp>
    </p:spTree>
    <p:extLst>
      <p:ext uri="{BB962C8B-B14F-4D97-AF65-F5344CB8AC3E}">
        <p14:creationId xmlns:p14="http://schemas.microsoft.com/office/powerpoint/2010/main" val="2704097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E9011-0CFA-994B-9AF2-E93FA927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465801-FB39-EE40-8F3C-7C07C7DBE5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E786C3-89B2-1940-AD2A-EE21886FD0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8652C6-3B58-4D40-89F0-8A7DE8FDBF4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3AE6EFA-5169-4B4C-A677-141DA31516A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BD831A-8B26-1A44-8E93-A8A1858E9965}"/>
              </a:ext>
            </a:extLst>
          </p:cNvPr>
          <p:cNvSpPr>
            <a:spLocks noGrp="1"/>
          </p:cNvSpPr>
          <p:nvPr>
            <p:ph type="sldNum" sz="quarter" idx="12"/>
          </p:nvPr>
        </p:nvSpPr>
        <p:spPr/>
        <p:txBody>
          <a:bodyPr/>
          <a:lstStyle/>
          <a:p>
            <a:fld id="{292DE349-C6B6-FB4B-B5A6-1DB20F7D8260}" type="slidenum">
              <a:rPr lang="en-US" smtClean="0"/>
              <a:t>‹#›</a:t>
            </a:fld>
            <a:endParaRPr lang="en-US" dirty="0"/>
          </a:p>
        </p:txBody>
      </p:sp>
    </p:spTree>
    <p:extLst>
      <p:ext uri="{BB962C8B-B14F-4D97-AF65-F5344CB8AC3E}">
        <p14:creationId xmlns:p14="http://schemas.microsoft.com/office/powerpoint/2010/main" val="1210721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F3238-6356-C94B-9E99-C9D518DA52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72786-B1A9-984F-80A0-AEB664E243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A36611F-560B-B344-AF0E-67F91C070E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4848E4-EED9-114E-9941-13054F07BB23}"/>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8AD1F15-DED1-9C47-8697-BBAFD90F213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849DBC-79B3-E547-B863-18D792FA9416}"/>
              </a:ext>
            </a:extLst>
          </p:cNvPr>
          <p:cNvSpPr>
            <a:spLocks noGrp="1"/>
          </p:cNvSpPr>
          <p:nvPr>
            <p:ph type="sldNum" sz="quarter" idx="12"/>
          </p:nvPr>
        </p:nvSpPr>
        <p:spPr/>
        <p:txBody>
          <a:bodyPr/>
          <a:lstStyle/>
          <a:p>
            <a:fld id="{292DE349-C6B6-FB4B-B5A6-1DB20F7D8260}" type="slidenum">
              <a:rPr lang="en-US" smtClean="0"/>
              <a:t>‹#›</a:t>
            </a:fld>
            <a:endParaRPr lang="en-US" dirty="0"/>
          </a:p>
        </p:txBody>
      </p:sp>
    </p:spTree>
    <p:extLst>
      <p:ext uri="{BB962C8B-B14F-4D97-AF65-F5344CB8AC3E}">
        <p14:creationId xmlns:p14="http://schemas.microsoft.com/office/powerpoint/2010/main" val="2011301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5DAF6-DB88-3048-9C7F-F11BFEAF42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962789-81D3-B14F-BC60-EC15637CC7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B156DF-FE23-8C4E-962E-6CF0F0ABBA4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CD0BBE2-806B-4E48-A0AF-DD5F8CE198B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693B009-BB6A-8242-A9A6-A90BA38A0527}"/>
              </a:ext>
            </a:extLst>
          </p:cNvPr>
          <p:cNvSpPr>
            <a:spLocks noGrp="1"/>
          </p:cNvSpPr>
          <p:nvPr>
            <p:ph type="sldNum" sz="quarter" idx="12"/>
          </p:nvPr>
        </p:nvSpPr>
        <p:spPr/>
        <p:txBody>
          <a:bodyPr/>
          <a:lstStyle/>
          <a:p>
            <a:fld id="{292DE349-C6B6-FB4B-B5A6-1DB20F7D8260}" type="slidenum">
              <a:rPr lang="en-US" smtClean="0"/>
              <a:t>‹#›</a:t>
            </a:fld>
            <a:endParaRPr lang="en-US" dirty="0"/>
          </a:p>
        </p:txBody>
      </p:sp>
    </p:spTree>
    <p:extLst>
      <p:ext uri="{BB962C8B-B14F-4D97-AF65-F5344CB8AC3E}">
        <p14:creationId xmlns:p14="http://schemas.microsoft.com/office/powerpoint/2010/main" val="1509033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9B8EDE-8193-9749-9422-F2C423B90C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9DDA7C-C2C3-CE40-B827-18CD40AF17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9F6F4E-D28F-5743-8ED8-60A20770FAF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2576CF7-D17F-5D48-9FEC-C6E2EC6265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43D094-98B1-0842-8E11-A694CDA30E43}"/>
              </a:ext>
            </a:extLst>
          </p:cNvPr>
          <p:cNvSpPr>
            <a:spLocks noGrp="1"/>
          </p:cNvSpPr>
          <p:nvPr>
            <p:ph type="sldNum" sz="quarter" idx="12"/>
          </p:nvPr>
        </p:nvSpPr>
        <p:spPr/>
        <p:txBody>
          <a:bodyPr/>
          <a:lstStyle/>
          <a:p>
            <a:fld id="{292DE349-C6B6-FB4B-B5A6-1DB20F7D8260}" type="slidenum">
              <a:rPr lang="en-US" smtClean="0"/>
              <a:t>‹#›</a:t>
            </a:fld>
            <a:endParaRPr lang="en-US" dirty="0"/>
          </a:p>
        </p:txBody>
      </p:sp>
    </p:spTree>
    <p:extLst>
      <p:ext uri="{BB962C8B-B14F-4D97-AF65-F5344CB8AC3E}">
        <p14:creationId xmlns:p14="http://schemas.microsoft.com/office/powerpoint/2010/main" val="3788575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1" y="2130426"/>
            <a:ext cx="10667999" cy="1470025"/>
          </a:xfrm>
          <a:prstGeom prst="rect">
            <a:avLst/>
          </a:prstGeo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09599" y="3886200"/>
            <a:ext cx="10668000" cy="1752600"/>
          </a:xfrm>
        </p:spPr>
        <p:txBody>
          <a:bodyPr/>
          <a:lstStyle>
            <a:lvl1pPr marL="0" indent="0" algn="l">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14A43-F6F7-684A-A15B-3AABBD13E880}" type="slidenum">
              <a:rPr lang="en-US" smtClean="0"/>
              <a:pPr/>
              <a:t>‹#›</a:t>
            </a:fld>
            <a:endParaRPr lang="en-US" dirty="0"/>
          </a:p>
        </p:txBody>
      </p:sp>
    </p:spTree>
    <p:extLst>
      <p:ext uri="{BB962C8B-B14F-4D97-AF65-F5344CB8AC3E}">
        <p14:creationId xmlns:p14="http://schemas.microsoft.com/office/powerpoint/2010/main" val="4089793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784" y="1763991"/>
            <a:ext cx="10682816" cy="4362173"/>
          </a:xfrm>
        </p:spPr>
        <p:txBody>
          <a:body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endParaRPr lang="en-US" dirty="0"/>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C1F14A43-F6F7-684A-A15B-3AABBD13E880}" type="slidenum">
              <a:rPr lang="en-US" smtClean="0"/>
              <a:pPr/>
              <a:t>‹#›</a:t>
            </a:fld>
            <a:endParaRPr lang="en-US" dirty="0"/>
          </a:p>
        </p:txBody>
      </p:sp>
    </p:spTree>
    <p:extLst>
      <p:ext uri="{BB962C8B-B14F-4D97-AF65-F5344CB8AC3E}">
        <p14:creationId xmlns:p14="http://schemas.microsoft.com/office/powerpoint/2010/main" val="3119485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716951"/>
            <a:ext cx="5384800" cy="4409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4" name="Content Placeholder 3"/>
          <p:cNvSpPr>
            <a:spLocks noGrp="1"/>
          </p:cNvSpPr>
          <p:nvPr>
            <p:ph sz="half" idx="2"/>
          </p:nvPr>
        </p:nvSpPr>
        <p:spPr>
          <a:xfrm>
            <a:off x="6197600" y="1716951"/>
            <a:ext cx="5384800" cy="4409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14A43-F6F7-684A-A15B-3AABBD13E880}" type="slidenum">
              <a:rPr lang="en-US" smtClean="0"/>
              <a:pPr/>
              <a:t>‹#›</a:t>
            </a:fld>
            <a:endParaRPr lang="en-US" dirty="0"/>
          </a:p>
        </p:txBody>
      </p:sp>
    </p:spTree>
    <p:extLst>
      <p:ext uri="{BB962C8B-B14F-4D97-AF65-F5344CB8AC3E}">
        <p14:creationId xmlns:p14="http://schemas.microsoft.com/office/powerpoint/2010/main" val="1376938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atin typeface="Georgia"/>
              </a:defRPr>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sp>
        <p:nvSpPr>
          <p:cNvPr id="7" name="Date Placeholder 6"/>
          <p:cNvSpPr>
            <a:spLocks noGrp="1"/>
          </p:cNvSpPr>
          <p:nvPr>
            <p:ph type="dt" sz="half" idx="10"/>
          </p:nvPr>
        </p:nvSpPr>
        <p:spPr/>
        <p:txBody>
          <a:bodyPr/>
          <a:lstStyle>
            <a:lvl1pPr>
              <a:defRPr>
                <a:solidFill>
                  <a:srgbClr val="000000"/>
                </a:solidFill>
              </a:defRPr>
            </a:lvl1pPr>
          </a:lstStyle>
          <a:p>
            <a:endParaRPr lang="en-US" dirty="0"/>
          </a:p>
        </p:txBody>
      </p:sp>
      <p:sp>
        <p:nvSpPr>
          <p:cNvPr id="8" name="Footer Placeholder 7"/>
          <p:cNvSpPr>
            <a:spLocks noGrp="1"/>
          </p:cNvSpPr>
          <p:nvPr>
            <p:ph type="ftr" sz="quarter" idx="11"/>
          </p:nvPr>
        </p:nvSpPr>
        <p:spPr/>
        <p:txBody>
          <a:bodyPr/>
          <a:lstStyle>
            <a:lvl1pPr>
              <a:defRPr>
                <a:solidFill>
                  <a:srgbClr val="000000"/>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C1F14A43-F6F7-684A-A15B-3AABBD13E880}" type="slidenum">
              <a:rPr lang="en-US" smtClean="0"/>
              <a:pPr/>
              <a:t>‹#›</a:t>
            </a:fld>
            <a:endParaRPr lang="en-US" dirty="0"/>
          </a:p>
        </p:txBody>
      </p:sp>
    </p:spTree>
    <p:extLst>
      <p:ext uri="{BB962C8B-B14F-4D97-AF65-F5344CB8AC3E}">
        <p14:creationId xmlns:p14="http://schemas.microsoft.com/office/powerpoint/2010/main" val="3589792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709110"/>
            <a:ext cx="4011084" cy="737344"/>
          </a:xfrm>
          <a:prstGeom prst="rect">
            <a:avLst/>
          </a:prstGeo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71051" y="1709111"/>
            <a:ext cx="6428533" cy="4417053"/>
          </a:xfrm>
        </p:spPr>
        <p:txBody>
          <a:bodyPr/>
          <a:lstStyle>
            <a:lvl1pPr>
              <a:defRPr sz="3200"/>
            </a:lvl1pPr>
            <a:lvl2pPr>
              <a:defRPr sz="2800">
                <a:solidFill>
                  <a:schemeClr val="bg1">
                    <a:lumMod val="50000"/>
                  </a:schemeClr>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p:txBody>
      </p:sp>
      <p:sp>
        <p:nvSpPr>
          <p:cNvPr id="4" name="Text Placeholder 3"/>
          <p:cNvSpPr>
            <a:spLocks noGrp="1"/>
          </p:cNvSpPr>
          <p:nvPr>
            <p:ph type="body" sz="half" idx="2"/>
          </p:nvPr>
        </p:nvSpPr>
        <p:spPr>
          <a:xfrm>
            <a:off x="609601" y="2563666"/>
            <a:ext cx="4011084" cy="356249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tx1"/>
                </a:solidFill>
              </a:defRPr>
            </a:lvl1pPr>
          </a:lstStyle>
          <a:p>
            <a:endParaRPr lang="en-US" dirty="0"/>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C1F14A43-F6F7-684A-A15B-3AABBD13E880}" type="slidenum">
              <a:rPr lang="en-US" smtClean="0"/>
              <a:pPr/>
              <a:t>‹#›</a:t>
            </a:fld>
            <a:endParaRPr lang="en-US" dirty="0"/>
          </a:p>
        </p:txBody>
      </p:sp>
    </p:spTree>
    <p:extLst>
      <p:ext uri="{BB962C8B-B14F-4D97-AF65-F5344CB8AC3E}">
        <p14:creationId xmlns:p14="http://schemas.microsoft.com/office/powerpoint/2010/main" val="2188721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38753DE-A595-C849-AA5C-D525407AF15F}" type="slidenum">
              <a:rPr lang="en-US" smtClean="0"/>
              <a:t>‹#›</a:t>
            </a:fld>
            <a:endParaRPr lang="en-US" dirty="0"/>
          </a:p>
        </p:txBody>
      </p:sp>
    </p:spTree>
    <p:extLst>
      <p:ext uri="{BB962C8B-B14F-4D97-AF65-F5344CB8AC3E}">
        <p14:creationId xmlns:p14="http://schemas.microsoft.com/office/powerpoint/2010/main" val="2626607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1F14A43-F6F7-684A-A15B-3AABBD13E880}" type="slidenum">
              <a:rPr lang="en-US" smtClean="0"/>
              <a:t>‹#›</a:t>
            </a:fld>
            <a:endParaRPr lang="en-US" dirty="0"/>
          </a:p>
        </p:txBody>
      </p:sp>
      <p:sp>
        <p:nvSpPr>
          <p:cNvPr id="7" name="Text Placeholder 2"/>
          <p:cNvSpPr>
            <a:spLocks noGrp="1"/>
          </p:cNvSpPr>
          <p:nvPr>
            <p:ph idx="1"/>
          </p:nvPr>
        </p:nvSpPr>
        <p:spPr>
          <a:xfrm>
            <a:off x="609600" y="1763991"/>
            <a:ext cx="10668000" cy="4362173"/>
          </a:xfrm>
          <a:prstGeom prst="rect">
            <a:avLst/>
          </a:prstGeom>
        </p:spPr>
        <p:txBody>
          <a:bodyPr vert="horz" lIns="91440" tIns="45720" rIns="91440" bIns="45720" rtlCol="0">
            <a:normAutofit/>
          </a:bodyPr>
          <a:lstStyle>
            <a:lvl1pPr algn="l">
              <a:defRPr sz="3600">
                <a:solidFill>
                  <a:schemeClr val="bg1"/>
                </a:solidFill>
              </a:defRPr>
            </a:lvl1pPr>
          </a:lstStyle>
          <a:p>
            <a:pPr lvl="0"/>
            <a:r>
              <a:rPr lang="en-US"/>
              <a:t>Edit Master text styles</a:t>
            </a:r>
          </a:p>
        </p:txBody>
      </p:sp>
    </p:spTree>
    <p:extLst>
      <p:ext uri="{BB962C8B-B14F-4D97-AF65-F5344CB8AC3E}">
        <p14:creationId xmlns:p14="http://schemas.microsoft.com/office/powerpoint/2010/main" val="41188490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3.emf"/><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4.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2.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theme" Target="../theme/theme5.xml"/><Relationship Id="rId1" Type="http://schemas.openxmlformats.org/officeDocument/2006/relationships/slideLayout" Target="../slideLayouts/slideLayout14.xml"/><Relationship Id="rId4" Type="http://schemas.openxmlformats.org/officeDocument/2006/relationships/image" Target="../media/image2.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GB bkgd.eps">
            <a:extLst>
              <a:ext uri="{FF2B5EF4-FFF2-40B4-BE49-F238E27FC236}">
                <a16:creationId xmlns:a16="http://schemas.microsoft.com/office/drawing/2014/main" id="{38A12A63-FBA8-904F-BC74-A48202FAB0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01600"/>
            <a:ext cx="12207996" cy="6978904"/>
          </a:xfrm>
          <a:prstGeom prst="rect">
            <a:avLst/>
          </a:prstGeom>
        </p:spPr>
      </p:pic>
      <p:sp>
        <p:nvSpPr>
          <p:cNvPr id="2" name="Title Placeholder 1">
            <a:extLst>
              <a:ext uri="{FF2B5EF4-FFF2-40B4-BE49-F238E27FC236}">
                <a16:creationId xmlns:a16="http://schemas.microsoft.com/office/drawing/2014/main" id="{74543525-9B1F-674A-ABAC-4B0C0F62A002}"/>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6" name="Picture 5" descr="ANS_Graphic Element-lite Grey.eps">
            <a:extLst>
              <a:ext uri="{FF2B5EF4-FFF2-40B4-BE49-F238E27FC236}">
                <a16:creationId xmlns:a16="http://schemas.microsoft.com/office/drawing/2014/main" id="{1856AF3D-CBCF-EE45-B704-BAA5D7D10CE4}"/>
              </a:ext>
            </a:extLst>
          </p:cNvPr>
          <p:cNvPicPr>
            <a:picLocks noChangeAspect="1"/>
          </p:cNvPicPr>
          <p:nvPr userDrawn="1"/>
        </p:nvPicPr>
        <p:blipFill rotWithShape="1">
          <a:blip r:embed="rId4" cstate="screen">
            <a:clrChange>
              <a:clrFrom>
                <a:srgbClr val="1C2654"/>
              </a:clrFrom>
              <a:clrTo>
                <a:srgbClr val="1C2654">
                  <a:alpha val="0"/>
                </a:srgbClr>
              </a:clrTo>
            </a:clrChange>
            <a:alphaModFix amt="82000"/>
            <a:extLst>
              <a:ext uri="{28A0092B-C50C-407E-A947-70E740481C1C}">
                <a14:useLocalDpi xmlns:a14="http://schemas.microsoft.com/office/drawing/2010/main"/>
              </a:ext>
            </a:extLst>
          </a:blip>
          <a:srcRect l="18592" b="18075"/>
          <a:stretch/>
        </p:blipFill>
        <p:spPr>
          <a:xfrm>
            <a:off x="-123" y="1895148"/>
            <a:ext cx="4950827" cy="4982308"/>
          </a:xfrm>
          <a:prstGeom prst="rect">
            <a:avLst/>
          </a:prstGeom>
        </p:spPr>
      </p:pic>
      <p:sp>
        <p:nvSpPr>
          <p:cNvPr id="10" name="Subtitle 4">
            <a:extLst>
              <a:ext uri="{FF2B5EF4-FFF2-40B4-BE49-F238E27FC236}">
                <a16:creationId xmlns:a16="http://schemas.microsoft.com/office/drawing/2014/main" id="{352A9761-828B-5448-BC0A-8A4D32FF2998}"/>
              </a:ext>
            </a:extLst>
          </p:cNvPr>
          <p:cNvSpPr txBox="1">
            <a:spLocks/>
          </p:cNvSpPr>
          <p:nvPr userDrawn="1"/>
        </p:nvSpPr>
        <p:spPr>
          <a:xfrm>
            <a:off x="6241416" y="4139065"/>
            <a:ext cx="5190717" cy="5078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200" b="1" i="0" dirty="0">
                <a:solidFill>
                  <a:schemeClr val="bg1"/>
                </a:solidFill>
                <a:latin typeface="Arial"/>
                <a:cs typeface="Arial"/>
              </a:rPr>
              <a:t>American Nuclear Society  </a:t>
            </a:r>
          </a:p>
        </p:txBody>
      </p:sp>
    </p:spTree>
    <p:extLst>
      <p:ext uri="{BB962C8B-B14F-4D97-AF65-F5344CB8AC3E}">
        <p14:creationId xmlns:p14="http://schemas.microsoft.com/office/powerpoint/2010/main" val="2469734961"/>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GB bkgd.eps">
            <a:extLst>
              <a:ext uri="{FF2B5EF4-FFF2-40B4-BE49-F238E27FC236}">
                <a16:creationId xmlns:a16="http://schemas.microsoft.com/office/drawing/2014/main" id="{38A12A63-FBA8-904F-BC74-A48202FAB00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 y="-101600"/>
            <a:ext cx="12207996" cy="6978904"/>
          </a:xfrm>
          <a:prstGeom prst="rect">
            <a:avLst/>
          </a:prstGeom>
        </p:spPr>
      </p:pic>
      <p:sp>
        <p:nvSpPr>
          <p:cNvPr id="9" name="Subtitle 4">
            <a:extLst>
              <a:ext uri="{FF2B5EF4-FFF2-40B4-BE49-F238E27FC236}">
                <a16:creationId xmlns:a16="http://schemas.microsoft.com/office/drawing/2014/main" id="{66CAC3C5-F3B9-1745-94C3-8EDBFABFF48F}"/>
              </a:ext>
            </a:extLst>
          </p:cNvPr>
          <p:cNvSpPr txBox="1">
            <a:spLocks/>
          </p:cNvSpPr>
          <p:nvPr/>
        </p:nvSpPr>
        <p:spPr>
          <a:xfrm>
            <a:off x="6241416" y="4139065"/>
            <a:ext cx="5190717" cy="5078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200" b="1" i="0" dirty="0">
                <a:solidFill>
                  <a:schemeClr val="bg1"/>
                </a:solidFill>
                <a:latin typeface="Arial"/>
                <a:cs typeface="Arial"/>
              </a:rPr>
              <a:t>American Nuclear Society  </a:t>
            </a:r>
          </a:p>
        </p:txBody>
      </p:sp>
      <p:pic>
        <p:nvPicPr>
          <p:cNvPr id="6" name="Picture 5" descr="ANS_Graphic Element-lite Grey.eps">
            <a:extLst>
              <a:ext uri="{FF2B5EF4-FFF2-40B4-BE49-F238E27FC236}">
                <a16:creationId xmlns:a16="http://schemas.microsoft.com/office/drawing/2014/main" id="{1856AF3D-CBCF-EE45-B704-BAA5D7D10CE4}"/>
              </a:ext>
            </a:extLst>
          </p:cNvPr>
          <p:cNvPicPr>
            <a:picLocks noChangeAspect="1"/>
          </p:cNvPicPr>
          <p:nvPr userDrawn="1"/>
        </p:nvPicPr>
        <p:blipFill rotWithShape="1">
          <a:blip r:embed="rId4" cstate="screen">
            <a:clrChange>
              <a:clrFrom>
                <a:srgbClr val="1C2654"/>
              </a:clrFrom>
              <a:clrTo>
                <a:srgbClr val="1C2654">
                  <a:alpha val="0"/>
                </a:srgbClr>
              </a:clrTo>
            </a:clrChange>
            <a:alphaModFix amt="82000"/>
            <a:extLst>
              <a:ext uri="{28A0092B-C50C-407E-A947-70E740481C1C}">
                <a14:useLocalDpi xmlns:a14="http://schemas.microsoft.com/office/drawing/2010/main"/>
              </a:ext>
            </a:extLst>
          </a:blip>
          <a:srcRect l="18592" b="18075"/>
          <a:stretch/>
        </p:blipFill>
        <p:spPr>
          <a:xfrm>
            <a:off x="-123" y="1895148"/>
            <a:ext cx="4950827" cy="4982308"/>
          </a:xfrm>
          <a:prstGeom prst="rect">
            <a:avLst/>
          </a:prstGeom>
        </p:spPr>
      </p:pic>
      <p:sp>
        <p:nvSpPr>
          <p:cNvPr id="8" name="TextBox 7">
            <a:extLst>
              <a:ext uri="{FF2B5EF4-FFF2-40B4-BE49-F238E27FC236}">
                <a16:creationId xmlns:a16="http://schemas.microsoft.com/office/drawing/2014/main" id="{920D0A75-899C-2F4B-9293-36383E57F798}"/>
              </a:ext>
            </a:extLst>
          </p:cNvPr>
          <p:cNvSpPr txBox="1"/>
          <p:nvPr userDrawn="1"/>
        </p:nvSpPr>
        <p:spPr>
          <a:xfrm>
            <a:off x="8230679" y="4746645"/>
            <a:ext cx="1212191" cy="461665"/>
          </a:xfrm>
          <a:prstGeom prst="rect">
            <a:avLst/>
          </a:prstGeom>
          <a:noFill/>
        </p:spPr>
        <p:txBody>
          <a:bodyPr wrap="none" rtlCol="0">
            <a:spAutoFit/>
          </a:bodyPr>
          <a:lstStyle/>
          <a:p>
            <a:pPr algn="ctr"/>
            <a:r>
              <a:rPr lang="en-US" sz="2400" i="0" dirty="0">
                <a:solidFill>
                  <a:schemeClr val="bg1"/>
                </a:solidFill>
                <a:latin typeface="Arial"/>
                <a:cs typeface="Arial"/>
              </a:rPr>
              <a:t>ans.org</a:t>
            </a:r>
          </a:p>
        </p:txBody>
      </p:sp>
    </p:spTree>
    <p:extLst>
      <p:ext uri="{BB962C8B-B14F-4D97-AF65-F5344CB8AC3E}">
        <p14:creationId xmlns:p14="http://schemas.microsoft.com/office/powerpoint/2010/main" val="3392115199"/>
      </p:ext>
    </p:extLst>
  </p:cSld>
  <p:clrMap bg1="lt1" tx1="dk1" bg2="lt2" tx2="dk2" accent1="accent1" accent2="accent2" accent3="accent3" accent4="accent4" accent5="accent5" accent6="accent6" hlink="hlink" folHlink="folHlink"/>
  <p:sldLayoutIdLst>
    <p:sldLayoutId id="2147483678" r:id="rId1"/>
  </p:sldLayoutIdLst>
  <p:hf hdr="0" ft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763991"/>
            <a:ext cx="10668000" cy="4362173"/>
          </a:xfrm>
          <a:prstGeom prst="rect">
            <a:avLst/>
          </a:prstGeom>
        </p:spPr>
        <p:txBody>
          <a:bodyPr vert="horz" lIns="91440" tIns="45720" rIns="91440" bIns="45720" rtlCol="0">
            <a:normAutofit/>
          </a:bodyPr>
          <a:lstStyle/>
          <a:p>
            <a:pPr lvl="0"/>
            <a:r>
              <a:rPr lang="en-US" dirty="0"/>
              <a:t>Click to edit Master text styles</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000000"/>
                </a:solidFill>
              </a:defRPr>
            </a:lvl1pPr>
          </a:lstStyle>
          <a:p>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000000"/>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000000"/>
                </a:solidFill>
              </a:defRPr>
            </a:lvl1pPr>
          </a:lstStyle>
          <a:p>
            <a:fld id="{C1F14A43-F6F7-684A-A15B-3AABBD13E880}" type="slidenum">
              <a:rPr lang="en-US" smtClean="0"/>
              <a:pPr/>
              <a:t>‹#›</a:t>
            </a:fld>
            <a:endParaRPr lang="en-US" dirty="0"/>
          </a:p>
        </p:txBody>
      </p:sp>
      <p:sp>
        <p:nvSpPr>
          <p:cNvPr id="11" name="Title Placeholder 1"/>
          <p:cNvSpPr>
            <a:spLocks noGrp="1"/>
          </p:cNvSpPr>
          <p:nvPr>
            <p:ph type="title"/>
          </p:nvPr>
        </p:nvSpPr>
        <p:spPr>
          <a:xfrm>
            <a:off x="609600" y="734008"/>
            <a:ext cx="9144000" cy="704248"/>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7" name="Picture 6">
            <a:extLst>
              <a:ext uri="{FF2B5EF4-FFF2-40B4-BE49-F238E27FC236}">
                <a16:creationId xmlns:a16="http://schemas.microsoft.com/office/drawing/2014/main" id="{46F7BE7C-4801-D541-BC16-3202653A567D}"/>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466962" y="386981"/>
            <a:ext cx="1144529" cy="422444"/>
          </a:xfrm>
          <a:prstGeom prst="rect">
            <a:avLst/>
          </a:prstGeom>
        </p:spPr>
      </p:pic>
    </p:spTree>
    <p:extLst>
      <p:ext uri="{BB962C8B-B14F-4D97-AF65-F5344CB8AC3E}">
        <p14:creationId xmlns:p14="http://schemas.microsoft.com/office/powerpoint/2010/main" val="198514723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701" r:id="rId9"/>
    <p:sldLayoutId id="2147483702" r:id="rId10"/>
  </p:sldLayoutIdLst>
  <p:hf hdr="0" ftr="0" dt="0"/>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lumMod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RGB bkgd.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01600"/>
            <a:ext cx="12207996" cy="6978904"/>
          </a:xfrm>
          <a:prstGeom prst="rect">
            <a:avLst/>
          </a:prstGeom>
        </p:spPr>
      </p:pic>
      <p:pic>
        <p:nvPicPr>
          <p:cNvPr id="7" name="Picture 6" descr="ANS_Graphic Element-lite Grey.eps">
            <a:extLst>
              <a:ext uri="{FF2B5EF4-FFF2-40B4-BE49-F238E27FC236}">
                <a16:creationId xmlns:a16="http://schemas.microsoft.com/office/drawing/2014/main" id="{A9428183-DD2B-A847-B8B6-222BC6DE0515}"/>
              </a:ext>
            </a:extLst>
          </p:cNvPr>
          <p:cNvPicPr>
            <a:picLocks noChangeAspect="1"/>
          </p:cNvPicPr>
          <p:nvPr userDrawn="1"/>
        </p:nvPicPr>
        <p:blipFill rotWithShape="1">
          <a:blip r:embed="rId4" cstate="screen">
            <a:clrChange>
              <a:clrFrom>
                <a:srgbClr val="1C2654"/>
              </a:clrFrom>
              <a:clrTo>
                <a:srgbClr val="1C2654">
                  <a:alpha val="0"/>
                </a:srgbClr>
              </a:clrTo>
            </a:clrChange>
            <a:alphaModFix amt="82000"/>
            <a:extLst>
              <a:ext uri="{28A0092B-C50C-407E-A947-70E740481C1C}">
                <a14:useLocalDpi xmlns:a14="http://schemas.microsoft.com/office/drawing/2010/main"/>
              </a:ext>
            </a:extLst>
          </a:blip>
          <a:srcRect l="18592" b="18075"/>
          <a:stretch/>
        </p:blipFill>
        <p:spPr>
          <a:xfrm>
            <a:off x="-123" y="1895148"/>
            <a:ext cx="4950827" cy="4982308"/>
          </a:xfrm>
          <a:prstGeom prst="rect">
            <a:avLst/>
          </a:prstGeom>
        </p:spPr>
      </p:pic>
      <p:pic>
        <p:nvPicPr>
          <p:cNvPr id="8" name="Picture 7" descr="CNS Logo_white_Tag.png">
            <a:extLst>
              <a:ext uri="{FF2B5EF4-FFF2-40B4-BE49-F238E27FC236}">
                <a16:creationId xmlns:a16="http://schemas.microsoft.com/office/drawing/2014/main" id="{03DD2A5A-5831-8C4A-B216-73AD83D909D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383110" y="3900412"/>
            <a:ext cx="2819863" cy="1346008"/>
          </a:xfrm>
          <a:prstGeom prst="rect">
            <a:avLst/>
          </a:prstGeom>
        </p:spPr>
      </p:pic>
      <p:sp>
        <p:nvSpPr>
          <p:cNvPr id="9" name="TextBox 8">
            <a:extLst>
              <a:ext uri="{FF2B5EF4-FFF2-40B4-BE49-F238E27FC236}">
                <a16:creationId xmlns:a16="http://schemas.microsoft.com/office/drawing/2014/main" id="{49283CF8-0339-C642-8354-D3EEA0C59391}"/>
              </a:ext>
            </a:extLst>
          </p:cNvPr>
          <p:cNvSpPr txBox="1"/>
          <p:nvPr userDrawn="1"/>
        </p:nvSpPr>
        <p:spPr>
          <a:xfrm>
            <a:off x="7383110" y="5608387"/>
            <a:ext cx="2819863" cy="369332"/>
          </a:xfrm>
          <a:prstGeom prst="rect">
            <a:avLst/>
          </a:prstGeom>
          <a:noFill/>
        </p:spPr>
        <p:txBody>
          <a:bodyPr wrap="square" rtlCol="0">
            <a:spAutoFit/>
          </a:bodyPr>
          <a:lstStyle/>
          <a:p>
            <a:pPr algn="ctr"/>
            <a:r>
              <a:rPr lang="en-US" sz="1800" i="0" dirty="0">
                <a:solidFill>
                  <a:schemeClr val="bg1"/>
                </a:solidFill>
                <a:latin typeface="Arial" panose="020B0604020202020204" pitchFamily="34" charset="0"/>
                <a:cs typeface="Arial" panose="020B0604020202020204" pitchFamily="34" charset="0"/>
              </a:rPr>
              <a:t>NuclearConnect.org</a:t>
            </a:r>
          </a:p>
        </p:txBody>
      </p:sp>
    </p:spTree>
    <p:extLst>
      <p:ext uri="{BB962C8B-B14F-4D97-AF65-F5344CB8AC3E}">
        <p14:creationId xmlns:p14="http://schemas.microsoft.com/office/powerpoint/2010/main" val="2883462225"/>
      </p:ext>
    </p:extLst>
  </p:cSld>
  <p:clrMap bg1="lt1" tx1="dk1" bg2="lt2" tx2="dk2" accent1="accent1" accent2="accent2" accent3="accent3" accent4="accent4" accent5="accent5" accent6="accent6" hlink="hlink" folHlink="folHlink"/>
  <p:sldLayoutIdLst>
    <p:sldLayoutId id="2147483676"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GB bkg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237124"/>
            <a:ext cx="12273508" cy="7118788"/>
          </a:xfrm>
          <a:prstGeom prst="rect">
            <a:avLst/>
          </a:prstGeom>
        </p:spPr>
      </p:pic>
      <p:pic>
        <p:nvPicPr>
          <p:cNvPr id="8" name="Picture 7" descr="ANS_Graphic Element-lite Grey.eps"/>
          <p:cNvPicPr>
            <a:picLocks noChangeAspect="1"/>
          </p:cNvPicPr>
          <p:nvPr userDrawn="1"/>
        </p:nvPicPr>
        <p:blipFill rotWithShape="1">
          <a:blip r:embed="rId4">
            <a:clrChange>
              <a:clrFrom>
                <a:srgbClr val="1C2654"/>
              </a:clrFrom>
              <a:clrTo>
                <a:srgbClr val="1C2654">
                  <a:alpha val="0"/>
                </a:srgbClr>
              </a:clrTo>
            </a:clrChange>
            <a:alphaModFix amt="82000"/>
            <a:extLst>
              <a:ext uri="{28A0092B-C50C-407E-A947-70E740481C1C}">
                <a14:useLocalDpi xmlns:a14="http://schemas.microsoft.com/office/drawing/2010/main" val="0"/>
              </a:ext>
            </a:extLst>
          </a:blip>
          <a:srcRect l="18592" b="18075"/>
          <a:stretch/>
        </p:blipFill>
        <p:spPr>
          <a:xfrm>
            <a:off x="-164" y="1875692"/>
            <a:ext cx="6601103" cy="4982308"/>
          </a:xfrm>
          <a:prstGeom prst="rect">
            <a:avLst/>
          </a:prstGeom>
        </p:spPr>
      </p:pic>
      <p:sp>
        <p:nvSpPr>
          <p:cNvPr id="9" name="Subtitle 4"/>
          <p:cNvSpPr txBox="1">
            <a:spLocks/>
          </p:cNvSpPr>
          <p:nvPr userDrawn="1"/>
        </p:nvSpPr>
        <p:spPr>
          <a:xfrm>
            <a:off x="6914516" y="4024765"/>
            <a:ext cx="5190717" cy="5078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b="1" i="0" dirty="0">
                <a:solidFill>
                  <a:schemeClr val="bg1"/>
                </a:solidFill>
                <a:latin typeface="Arial"/>
                <a:cs typeface="Arial"/>
              </a:rPr>
              <a:t>American Nuclear Society  </a:t>
            </a:r>
          </a:p>
        </p:txBody>
      </p:sp>
      <p:sp>
        <p:nvSpPr>
          <p:cNvPr id="10" name="TextBox 9"/>
          <p:cNvSpPr txBox="1"/>
          <p:nvPr userDrawn="1"/>
        </p:nvSpPr>
        <p:spPr>
          <a:xfrm>
            <a:off x="8378089" y="4657746"/>
            <a:ext cx="1212191" cy="461665"/>
          </a:xfrm>
          <a:prstGeom prst="rect">
            <a:avLst/>
          </a:prstGeom>
          <a:noFill/>
        </p:spPr>
        <p:txBody>
          <a:bodyPr wrap="none" rtlCol="0">
            <a:spAutoFit/>
          </a:bodyPr>
          <a:lstStyle/>
          <a:p>
            <a:r>
              <a:rPr lang="en-US" sz="2400" i="1" dirty="0">
                <a:solidFill>
                  <a:schemeClr val="bg1"/>
                </a:solidFill>
                <a:latin typeface="Arial"/>
                <a:cs typeface="Arial"/>
              </a:rPr>
              <a:t>ans.org</a:t>
            </a:r>
          </a:p>
        </p:txBody>
      </p:sp>
    </p:spTree>
    <p:extLst>
      <p:ext uri="{BB962C8B-B14F-4D97-AF65-F5344CB8AC3E}">
        <p14:creationId xmlns:p14="http://schemas.microsoft.com/office/powerpoint/2010/main" val="2561862220"/>
      </p:ext>
    </p:extLst>
  </p:cSld>
  <p:clrMap bg1="lt1" tx1="dk1" bg2="lt2" tx2="dk2" accent1="accent1" accent2="accent2" accent3="accent3" accent4="accent4" accent5="accent5" accent6="accent6" hlink="hlink" folHlink="folHlink"/>
  <p:sldLayoutIdLst>
    <p:sldLayoutId id="2147483684"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4C17F-1698-744B-BB96-F8996CD253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10AC69-BA47-6B49-8DE4-5A963BC767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38031-4C44-D542-BA1E-96CA0A6B93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8B3F2A22-1F31-244A-8A47-88E541649C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24B621F-7EF0-F545-AC33-765901B6E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2DE349-C6B6-FB4B-B5A6-1DB20F7D8260}" type="slidenum">
              <a:rPr lang="en-US" smtClean="0"/>
              <a:t>‹#›</a:t>
            </a:fld>
            <a:endParaRPr lang="en-US" dirty="0"/>
          </a:p>
        </p:txBody>
      </p:sp>
    </p:spTree>
    <p:extLst>
      <p:ext uri="{BB962C8B-B14F-4D97-AF65-F5344CB8AC3E}">
        <p14:creationId xmlns:p14="http://schemas.microsoft.com/office/powerpoint/2010/main" val="324190718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2.jpeg"/><Relationship Id="rId11" Type="http://schemas.openxmlformats.org/officeDocument/2006/relationships/image" Target="../media/image16.jpeg"/><Relationship Id="rId5" Type="http://schemas.openxmlformats.org/officeDocument/2006/relationships/image" Target="../media/image11.jpeg"/><Relationship Id="rId10" Type="http://schemas.openxmlformats.org/officeDocument/2006/relationships/image" Target="../media/image15.png"/><Relationship Id="rId4" Type="http://schemas.openxmlformats.org/officeDocument/2006/relationships/image" Target="../media/image10.jpe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hyperlink" Target="https://www.nytimes.com/2022/08/23/us/california-nuclear-power-diablo.html" TargetMode="External"/><Relationship Id="rId1" Type="http://schemas.openxmlformats.org/officeDocument/2006/relationships/slideLayout" Target="../slideLayouts/slideLayout11.xml"/><Relationship Id="rId6" Type="http://schemas.openxmlformats.org/officeDocument/2006/relationships/hyperlink" Target="https://www.washingtonpost.com/world/2022/08/06/iaea-nuclear-disaster-ukraine-zaporizhzhia/" TargetMode="External"/><Relationship Id="rId5" Type="http://schemas.openxmlformats.org/officeDocument/2006/relationships/image" Target="../media/image18.PNG"/><Relationship Id="rId4" Type="http://schemas.openxmlformats.org/officeDocument/2006/relationships/hyperlink" Target="https://www.spglobal.com/commodityinsights/en/market-insights/latest-news/electric-power/080322-senate-approves-caputo-crowell-for-us-nuclear-regulatory-commissio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jpg"/><Relationship Id="rId2" Type="http://schemas.openxmlformats.org/officeDocument/2006/relationships/hyperlink" Target="https://www.youtube.com/watch?v=x8jo1BAp96c" TargetMode="External"/><Relationship Id="rId1" Type="http://schemas.openxmlformats.org/officeDocument/2006/relationships/slideLayout" Target="../slideLayouts/slideLayout11.xml"/><Relationship Id="rId6" Type="http://schemas.openxmlformats.org/officeDocument/2006/relationships/hyperlink" Target="https://www.washingtonpost.com/world/2022/08/06/iaea-nuclear-disaster-ukraine-zaporizhzhia/" TargetMode="External"/><Relationship Id="rId5" Type="http://schemas.openxmlformats.org/officeDocument/2006/relationships/image" Target="../media/image21.PNG"/><Relationship Id="rId4" Type="http://schemas.openxmlformats.org/officeDocument/2006/relationships/hyperlink" Target="https://www.telegraph.co.uk/world-news/2022/08/25/another-chernobyl-zaporizhzhia-stand-off-raises-nuclear-safety/"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hyperlink" Target="https://abcnews.go.com/International/wireStory/explainer-ukraines-nuclear-power-plant-shutdown-cuts-risks-89734829" TargetMode="External"/><Relationship Id="rId1" Type="http://schemas.openxmlformats.org/officeDocument/2006/relationships/slideLayout" Target="../slideLayouts/slideLayout11.xml"/><Relationship Id="rId6" Type="http://schemas.openxmlformats.org/officeDocument/2006/relationships/hyperlink" Target="https://www.newsweek.com/ukraine-faces-extra-tough-winter-putin-sabotages-energy-options-1749943" TargetMode="External"/><Relationship Id="rId5" Type="http://schemas.openxmlformats.org/officeDocument/2006/relationships/image" Target="../media/image24.PNG"/><Relationship Id="rId4" Type="http://schemas.openxmlformats.org/officeDocument/2006/relationships/hyperlink" Target="https://www.kosu.org/science/science/2022-09-09/heres-why-the-risk-of-a-nuclear-accident-in-ukraine-has-significantly-increased"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41.png"/><Relationship Id="rId3" Type="http://schemas.openxmlformats.org/officeDocument/2006/relationships/image" Target="../media/image26.jpeg"/><Relationship Id="rId21" Type="http://schemas.openxmlformats.org/officeDocument/2006/relationships/image" Target="../media/image44.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notesSlide" Target="../notesSlides/notesSlide7.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16.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19" Type="http://schemas.openxmlformats.org/officeDocument/2006/relationships/image" Target="../media/image42.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hyperlink" Target="https://netzeroneedsnuclear.com/" TargetMode="External"/><Relationship Id="rId7" Type="http://schemas.openxmlformats.org/officeDocument/2006/relationships/image" Target="../media/image49.PNG"/><Relationship Id="rId2" Type="http://schemas.openxmlformats.org/officeDocument/2006/relationships/hyperlink" Target="https://www.euronuclear.org/nuclear-for-climate/" TargetMode="External"/><Relationship Id="rId1" Type="http://schemas.openxmlformats.org/officeDocument/2006/relationships/slideLayout" Target="../slideLayouts/slideLayout1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www.euronuclear.org/wp-content/uploads/2022/09/COP27-Position-Paper.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PNG"/><Relationship Id="rId1" Type="http://schemas.openxmlformats.org/officeDocument/2006/relationships/slideLayout" Target="../slideLayouts/slideLayout10.xml"/><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52.png"/><Relationship Id="rId7" Type="http://schemas.openxmlformats.org/officeDocument/2006/relationships/customXml" Target="../ink/ink3.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customXml" Target="../ink/ink2.xm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customXml" Target="../ink/ink5.xml"/><Relationship Id="rId4" Type="http://schemas.openxmlformats.org/officeDocument/2006/relationships/customXml" Target="../ink/ink1.xml"/><Relationship Id="rId9" Type="http://schemas.openxmlformats.org/officeDocument/2006/relationships/customXml" Target="../ink/ink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6F539-F893-8D4B-A435-A5DA13DAFFF9}"/>
              </a:ext>
            </a:extLst>
          </p:cNvPr>
          <p:cNvSpPr>
            <a:spLocks noGrp="1"/>
          </p:cNvSpPr>
          <p:nvPr>
            <p:ph type="title"/>
          </p:nvPr>
        </p:nvSpPr>
        <p:spPr>
          <a:xfrm>
            <a:off x="479971" y="368723"/>
            <a:ext cx="11405813" cy="1325563"/>
          </a:xfrm>
        </p:spPr>
        <p:txBody>
          <a:bodyPr>
            <a:noAutofit/>
          </a:bodyPr>
          <a:lstStyle/>
          <a:p>
            <a:pPr algn="ctr">
              <a:spcAft>
                <a:spcPts val="1200"/>
              </a:spcAft>
            </a:pPr>
            <a:r>
              <a:rPr lang="en-US" sz="4000" dirty="0"/>
              <a:t>Presentation to the San Diego</a:t>
            </a:r>
            <a:br>
              <a:rPr lang="en-US" sz="4000" dirty="0"/>
            </a:br>
            <a:r>
              <a:rPr lang="en-US" sz="4000" dirty="0"/>
              <a:t> Local Section </a:t>
            </a:r>
          </a:p>
        </p:txBody>
      </p:sp>
    </p:spTree>
    <p:extLst>
      <p:ext uri="{BB962C8B-B14F-4D97-AF65-F5344CB8AC3E}">
        <p14:creationId xmlns:p14="http://schemas.microsoft.com/office/powerpoint/2010/main" val="1904759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264AC-F025-9261-0027-89DE4B250AD1}"/>
              </a:ext>
            </a:extLst>
          </p:cNvPr>
          <p:cNvSpPr>
            <a:spLocks noGrp="1"/>
          </p:cNvSpPr>
          <p:nvPr>
            <p:ph type="title"/>
          </p:nvPr>
        </p:nvSpPr>
        <p:spPr>
          <a:xfrm>
            <a:off x="841248" y="365124"/>
            <a:ext cx="4929556" cy="2057400"/>
          </a:xfrm>
        </p:spPr>
        <p:txBody>
          <a:bodyPr vert="horz" lIns="91440" tIns="45720" rIns="91440" bIns="45720" rtlCol="0" anchor="b">
            <a:normAutofit/>
          </a:bodyPr>
          <a:lstStyle/>
          <a:p>
            <a:pPr>
              <a:lnSpc>
                <a:spcPct val="90000"/>
              </a:lnSpc>
            </a:pPr>
            <a:r>
              <a:rPr lang="en-US" sz="4000" kern="1200" dirty="0">
                <a:solidFill>
                  <a:schemeClr val="tx1"/>
                </a:solidFill>
                <a:latin typeface="+mj-lt"/>
                <a:ea typeface="+mj-ea"/>
                <a:cs typeface="+mj-cs"/>
              </a:rPr>
              <a:t>Introduction to the F1000 platform</a:t>
            </a:r>
          </a:p>
        </p:txBody>
      </p:sp>
      <p:sp>
        <p:nvSpPr>
          <p:cNvPr id="4" name="Text Placeholder 3">
            <a:extLst>
              <a:ext uri="{FF2B5EF4-FFF2-40B4-BE49-F238E27FC236}">
                <a16:creationId xmlns:a16="http://schemas.microsoft.com/office/drawing/2014/main" id="{56373FEE-07D7-30F7-E60F-E97DC50E378D}"/>
              </a:ext>
            </a:extLst>
          </p:cNvPr>
          <p:cNvSpPr>
            <a:spLocks noGrp="1"/>
          </p:cNvSpPr>
          <p:nvPr>
            <p:ph type="body" sz="half" idx="2"/>
          </p:nvPr>
        </p:nvSpPr>
        <p:spPr>
          <a:xfrm>
            <a:off x="841248" y="2624962"/>
            <a:ext cx="4929556" cy="3538094"/>
          </a:xfrm>
        </p:spPr>
        <p:txBody>
          <a:bodyPr vert="horz" lIns="91440" tIns="45720" rIns="91440" bIns="45720" rtlCol="0">
            <a:normAutofit/>
          </a:bodyPr>
          <a:lstStyle/>
          <a:p>
            <a:pPr indent="-228600">
              <a:buFont typeface="Arial" panose="020B0604020202020204" pitchFamily="34" charset="0"/>
              <a:buChar char="•"/>
            </a:pPr>
            <a:r>
              <a:rPr lang="en-US" sz="2000" dirty="0">
                <a:solidFill>
                  <a:schemeClr val="tx1"/>
                </a:solidFill>
              </a:rPr>
              <a:t>Launched in 2013 initially only covering life sciences, but now expanding to cover all disciplines</a:t>
            </a:r>
          </a:p>
          <a:p>
            <a:pPr indent="-228600">
              <a:buFont typeface="Arial" panose="020B0604020202020204" pitchFamily="34" charset="0"/>
              <a:buChar char="•"/>
            </a:pPr>
            <a:r>
              <a:rPr lang="en-US" sz="2000" dirty="0">
                <a:solidFill>
                  <a:schemeClr val="tx1"/>
                </a:solidFill>
              </a:rPr>
              <a:t>Rapid dissemination of research, improved transparency and reproducibility, and removing editorial barriers to publishing</a:t>
            </a:r>
          </a:p>
          <a:p>
            <a:pPr indent="-228600">
              <a:buFont typeface="Arial" panose="020B0604020202020204" pitchFamily="34" charset="0"/>
              <a:buChar char="•"/>
            </a:pPr>
            <a:r>
              <a:rPr lang="en-US" sz="2000" dirty="0">
                <a:solidFill>
                  <a:schemeClr val="tx1"/>
                </a:solidFill>
              </a:rPr>
              <a:t>All types of research can be published rapidly e.g. traditional articles, data sets, null results, protocols, policy briefs</a:t>
            </a:r>
          </a:p>
        </p:txBody>
      </p:sp>
      <p:pic>
        <p:nvPicPr>
          <p:cNvPr id="5" name="Picture 3" descr="Graphical user interface, website&#10;&#10;Description automatically generated">
            <a:extLst>
              <a:ext uri="{FF2B5EF4-FFF2-40B4-BE49-F238E27FC236}">
                <a16:creationId xmlns:a16="http://schemas.microsoft.com/office/drawing/2014/main" id="{2E1062EC-CF7B-8218-C6AE-0C1A233E23C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3636" b="-2"/>
          <a:stretch/>
        </p:blipFill>
        <p:spPr bwMode="auto">
          <a:xfrm>
            <a:off x="6818278" y="343454"/>
            <a:ext cx="4853685" cy="293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con&#10;&#10;Description automatically generated">
            <a:extLst>
              <a:ext uri="{FF2B5EF4-FFF2-40B4-BE49-F238E27FC236}">
                <a16:creationId xmlns:a16="http://schemas.microsoft.com/office/drawing/2014/main" id="{74A8723E-3776-80D6-34CB-194F3349C1D2}"/>
              </a:ext>
            </a:extLst>
          </p:cNvPr>
          <p:cNvPicPr>
            <a:picLocks noChangeAspect="1"/>
          </p:cNvPicPr>
          <p:nvPr/>
        </p:nvPicPr>
        <p:blipFill rotWithShape="1">
          <a:blip r:embed="rId3"/>
          <a:srcRect l="404" r="6628"/>
          <a:stretch/>
        </p:blipFill>
        <p:spPr>
          <a:xfrm>
            <a:off x="6818278" y="3597883"/>
            <a:ext cx="4853685" cy="2936699"/>
          </a:xfrm>
          <a:prstGeom prst="rect">
            <a:avLst/>
          </a:prstGeom>
        </p:spPr>
      </p:pic>
      <p:sp>
        <p:nvSpPr>
          <p:cNvPr id="3" name="Slide Number Placeholder 2">
            <a:extLst>
              <a:ext uri="{FF2B5EF4-FFF2-40B4-BE49-F238E27FC236}">
                <a16:creationId xmlns:a16="http://schemas.microsoft.com/office/drawing/2014/main" id="{17839F01-504C-DF44-C918-C2D5989CFE67}"/>
              </a:ext>
            </a:extLst>
          </p:cNvPr>
          <p:cNvSpPr>
            <a:spLocks noGrp="1"/>
          </p:cNvSpPr>
          <p:nvPr>
            <p:ph type="sldNum" sz="quarter" idx="12"/>
          </p:nvPr>
        </p:nvSpPr>
        <p:spPr/>
        <p:txBody>
          <a:bodyPr/>
          <a:lstStyle/>
          <a:p>
            <a:fld id="{C1F14A43-F6F7-684A-A15B-3AABBD13E880}" type="slidenum">
              <a:rPr lang="en-US" smtClean="0"/>
              <a:pPr/>
              <a:t>10</a:t>
            </a:fld>
            <a:endParaRPr lang="en-US" dirty="0"/>
          </a:p>
        </p:txBody>
      </p:sp>
    </p:spTree>
    <p:extLst>
      <p:ext uri="{BB962C8B-B14F-4D97-AF65-F5344CB8AC3E}">
        <p14:creationId xmlns:p14="http://schemas.microsoft.com/office/powerpoint/2010/main" val="279964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31BCB5-1742-199F-C592-AC34ADBB5DC1}"/>
              </a:ext>
            </a:extLst>
          </p:cNvPr>
          <p:cNvSpPr>
            <a:spLocks noGrp="1"/>
          </p:cNvSpPr>
          <p:nvPr>
            <p:ph type="title"/>
          </p:nvPr>
        </p:nvSpPr>
        <p:spPr/>
        <p:txBody>
          <a:bodyPr/>
          <a:lstStyle/>
          <a:p>
            <a:r>
              <a:rPr lang="en-GB" dirty="0">
                <a:latin typeface="Roboto" panose="02000000000000000000" pitchFamily="2" charset="0"/>
                <a:ea typeface="Roboto" panose="02000000000000000000" pitchFamily="2" charset="0"/>
                <a:cs typeface="Roboto" panose="02000000000000000000" pitchFamily="2" charset="0"/>
              </a:rPr>
              <a:t>Launching the Platform</a:t>
            </a:r>
            <a:endParaRPr lang="en-US" dirty="0"/>
          </a:p>
        </p:txBody>
      </p:sp>
      <p:sp>
        <p:nvSpPr>
          <p:cNvPr id="2" name="Content Placeholder 1">
            <a:extLst>
              <a:ext uri="{FF2B5EF4-FFF2-40B4-BE49-F238E27FC236}">
                <a16:creationId xmlns:a16="http://schemas.microsoft.com/office/drawing/2014/main" id="{85D81E65-F60A-C94A-6CE1-F98112673A7E}"/>
              </a:ext>
            </a:extLst>
          </p:cNvPr>
          <p:cNvSpPr>
            <a:spLocks noGrp="1"/>
          </p:cNvSpPr>
          <p:nvPr>
            <p:ph idx="1"/>
          </p:nvPr>
        </p:nvSpPr>
        <p:spPr/>
        <p:txBody>
          <a:bodyPr>
            <a:normAutofit fontScale="92500" lnSpcReduction="20000"/>
          </a:bodyPr>
          <a:lstStyle/>
          <a:p>
            <a:pPr marL="1800" lvl="1" indent="0">
              <a:spcAft>
                <a:spcPts val="1200"/>
              </a:spcAft>
              <a:buNone/>
            </a:pPr>
            <a:r>
              <a:rPr lang="en-GB" b="1" dirty="0">
                <a:solidFill>
                  <a:schemeClr val="tx1"/>
                </a:solidFill>
                <a:latin typeface="Roboto" panose="02000000000000000000" pitchFamily="2" charset="0"/>
                <a:ea typeface="Roboto" panose="02000000000000000000" pitchFamily="2" charset="0"/>
                <a:cs typeface="Roboto" panose="02000000000000000000" pitchFamily="2" charset="0"/>
              </a:rPr>
              <a:t>Next Steps (Q1 2023)</a:t>
            </a:r>
          </a:p>
          <a:p>
            <a:pPr lvl="1">
              <a:spcAft>
                <a:spcPts val="1200"/>
              </a:spcAft>
            </a:pPr>
            <a:r>
              <a:rPr lang="en-GB" dirty="0">
                <a:solidFill>
                  <a:schemeClr val="tx1"/>
                </a:solidFill>
                <a:latin typeface="Roboto" panose="02000000000000000000" pitchFamily="2" charset="0"/>
                <a:ea typeface="Roboto" panose="02000000000000000000" pitchFamily="2" charset="0"/>
                <a:cs typeface="Roboto" panose="02000000000000000000" pitchFamily="2" charset="0"/>
              </a:rPr>
              <a:t>Establish an expert advisory board of leading and emerging researchers</a:t>
            </a:r>
          </a:p>
          <a:p>
            <a:pPr lvl="1">
              <a:spcAft>
                <a:spcPts val="1200"/>
              </a:spcAft>
            </a:pPr>
            <a:r>
              <a:rPr lang="en-GB" dirty="0">
                <a:solidFill>
                  <a:schemeClr val="tx1"/>
                </a:solidFill>
                <a:latin typeface="Roboto" panose="02000000000000000000" pitchFamily="2" charset="0"/>
                <a:ea typeface="Roboto" panose="02000000000000000000" pitchFamily="2" charset="0"/>
                <a:cs typeface="Roboto" panose="02000000000000000000" pitchFamily="2" charset="0"/>
              </a:rPr>
              <a:t>Advisors to provide input on initial strategy and help to promote the Platform launch</a:t>
            </a:r>
          </a:p>
          <a:p>
            <a:pPr lvl="1">
              <a:spcAft>
                <a:spcPts val="1200"/>
              </a:spcAft>
            </a:pPr>
            <a:r>
              <a:rPr lang="en-GB" dirty="0">
                <a:solidFill>
                  <a:schemeClr val="tx1"/>
                </a:solidFill>
                <a:latin typeface="Roboto" panose="02000000000000000000" pitchFamily="2" charset="0"/>
                <a:ea typeface="Roboto" panose="02000000000000000000" pitchFamily="2" charset="0"/>
                <a:cs typeface="Roboto" panose="02000000000000000000" pitchFamily="2" charset="0"/>
              </a:rPr>
              <a:t>Launch and nurture thematic Collections which align with the scope of the Platform</a:t>
            </a:r>
          </a:p>
          <a:p>
            <a:pPr lvl="1">
              <a:spcAft>
                <a:spcPts val="1200"/>
              </a:spcAft>
            </a:pPr>
            <a:r>
              <a:rPr lang="en-GB" dirty="0">
                <a:solidFill>
                  <a:schemeClr val="tx1"/>
                </a:solidFill>
                <a:latin typeface="Roboto" panose="02000000000000000000" pitchFamily="2" charset="0"/>
                <a:ea typeface="Roboto" panose="02000000000000000000" pitchFamily="2" charset="0"/>
                <a:cs typeface="Roboto" panose="02000000000000000000" pitchFamily="2" charset="0"/>
              </a:rPr>
              <a:t>Encourage advisors and colleagues to publish content with us during the launch phase</a:t>
            </a:r>
          </a:p>
          <a:p>
            <a:endParaRPr lang="en-US" dirty="0"/>
          </a:p>
        </p:txBody>
      </p:sp>
      <p:sp>
        <p:nvSpPr>
          <p:cNvPr id="4" name="Slide Number Placeholder 3">
            <a:extLst>
              <a:ext uri="{FF2B5EF4-FFF2-40B4-BE49-F238E27FC236}">
                <a16:creationId xmlns:a16="http://schemas.microsoft.com/office/drawing/2014/main" id="{AD6E34B4-40EA-60CD-9DBF-F0B490EF67AF}"/>
              </a:ext>
            </a:extLst>
          </p:cNvPr>
          <p:cNvSpPr>
            <a:spLocks noGrp="1"/>
          </p:cNvSpPr>
          <p:nvPr>
            <p:ph type="sldNum" sz="quarter" idx="12"/>
          </p:nvPr>
        </p:nvSpPr>
        <p:spPr/>
        <p:txBody>
          <a:bodyPr/>
          <a:lstStyle/>
          <a:p>
            <a:fld id="{C1F14A43-F6F7-684A-A15B-3AABBD13E880}" type="slidenum">
              <a:rPr lang="en-US" smtClean="0"/>
              <a:pPr/>
              <a:t>11</a:t>
            </a:fld>
            <a:endParaRPr lang="en-US" dirty="0"/>
          </a:p>
        </p:txBody>
      </p:sp>
    </p:spTree>
    <p:extLst>
      <p:ext uri="{BB962C8B-B14F-4D97-AF65-F5344CB8AC3E}">
        <p14:creationId xmlns:p14="http://schemas.microsoft.com/office/powerpoint/2010/main" val="1284096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A78AD-1D40-A448-AB97-F4EA7C665AAD}"/>
              </a:ext>
            </a:extLst>
          </p:cNvPr>
          <p:cNvSpPr>
            <a:spLocks noGrp="1"/>
          </p:cNvSpPr>
          <p:nvPr>
            <p:ph type="title"/>
          </p:nvPr>
        </p:nvSpPr>
        <p:spPr>
          <a:xfrm>
            <a:off x="457200" y="390804"/>
            <a:ext cx="9895668" cy="1143000"/>
          </a:xfrm>
        </p:spPr>
        <p:txBody>
          <a:bodyPr>
            <a:noAutofit/>
          </a:bodyPr>
          <a:lstStyle/>
          <a:p>
            <a:pPr algn="ctr"/>
            <a:r>
              <a:rPr lang="en-US" sz="4000" b="1" dirty="0"/>
              <a:t>Representing members to non-nuclear communities</a:t>
            </a:r>
          </a:p>
        </p:txBody>
      </p:sp>
      <p:sp>
        <p:nvSpPr>
          <p:cNvPr id="3" name="Content Placeholder 2">
            <a:extLst>
              <a:ext uri="{FF2B5EF4-FFF2-40B4-BE49-F238E27FC236}">
                <a16:creationId xmlns:a16="http://schemas.microsoft.com/office/drawing/2014/main" id="{4DEE6234-108E-3248-883D-764FD530B959}"/>
              </a:ext>
            </a:extLst>
          </p:cNvPr>
          <p:cNvSpPr>
            <a:spLocks noGrp="1"/>
          </p:cNvSpPr>
          <p:nvPr>
            <p:ph idx="1"/>
          </p:nvPr>
        </p:nvSpPr>
        <p:spPr>
          <a:xfrm>
            <a:off x="609600" y="1895726"/>
            <a:ext cx="10668000" cy="4362173"/>
          </a:xfrm>
        </p:spPr>
        <p:txBody>
          <a:bodyPr>
            <a:normAutofit/>
          </a:bodyPr>
          <a:lstStyle/>
          <a:p>
            <a:pPr marL="457200" indent="-457200">
              <a:buFont typeface="Arial" panose="020B0604020202020204" pitchFamily="34" charset="0"/>
              <a:buChar char="•"/>
            </a:pPr>
            <a:r>
              <a:rPr lang="fr-FR" dirty="0"/>
              <a:t>Crisis communications/Rapid </a:t>
            </a:r>
            <a:r>
              <a:rPr lang="en-US" dirty="0"/>
              <a:t>Response</a:t>
            </a:r>
            <a:r>
              <a:rPr lang="fr-FR" dirty="0"/>
              <a:t> </a:t>
            </a:r>
            <a:r>
              <a:rPr lang="en-US" dirty="0"/>
              <a:t>capability</a:t>
            </a:r>
          </a:p>
          <a:p>
            <a:pPr marL="457200" indent="-457200">
              <a:buFont typeface="Arial" panose="020B0604020202020204" pitchFamily="34" charset="0"/>
              <a:buChar char="•"/>
            </a:pPr>
            <a:r>
              <a:rPr lang="en-US" dirty="0"/>
              <a:t>ANS Special Committee on Generic Standards for the Disposal of High-Level Radioactive Waste</a:t>
            </a:r>
          </a:p>
          <a:p>
            <a:pPr marL="457200" indent="-457200">
              <a:buFont typeface="Arial" panose="020B0604020202020204" pitchFamily="34" charset="0"/>
              <a:buChar char="•"/>
            </a:pPr>
            <a:r>
              <a:rPr lang="en-US" dirty="0"/>
              <a:t>Engagement with new Congress and Presidential administration in 2023</a:t>
            </a:r>
          </a:p>
          <a:p>
            <a:pPr marL="457200" indent="-457200">
              <a:buFont typeface="Arial" panose="020B0604020202020204" pitchFamily="34" charset="0"/>
              <a:buChar char="•"/>
            </a:pPr>
            <a:r>
              <a:rPr lang="en-US" dirty="0"/>
              <a:t>Nuclear in Every Classroom campaign </a:t>
            </a:r>
          </a:p>
        </p:txBody>
      </p:sp>
      <p:sp>
        <p:nvSpPr>
          <p:cNvPr id="4" name="Slide Number Placeholder 3">
            <a:extLst>
              <a:ext uri="{FF2B5EF4-FFF2-40B4-BE49-F238E27FC236}">
                <a16:creationId xmlns:a16="http://schemas.microsoft.com/office/drawing/2014/main" id="{B6494B30-F6A0-8E45-B6AF-0BE62BBE22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F14A43-F6F7-684A-A15B-3AABBD13E880}"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83227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oup of people holding microphones&#10;&#10;Description automatically generated with medium confidence">
            <a:extLst>
              <a:ext uri="{FF2B5EF4-FFF2-40B4-BE49-F238E27FC236}">
                <a16:creationId xmlns:a16="http://schemas.microsoft.com/office/drawing/2014/main" id="{70D63081-B786-C0C3-5BEE-7E9D32D5DF51}"/>
              </a:ext>
            </a:extLst>
          </p:cNvPr>
          <p:cNvPicPr>
            <a:picLocks noChangeAspect="1"/>
          </p:cNvPicPr>
          <p:nvPr/>
        </p:nvPicPr>
        <p:blipFill rotWithShape="1">
          <a:blip r:embed="rId3"/>
          <a:srcRect l="58" t="-213" r="-327" b="46"/>
          <a:stretch/>
        </p:blipFill>
        <p:spPr>
          <a:xfrm>
            <a:off x="-97133" y="-100013"/>
            <a:ext cx="4973933" cy="6958014"/>
          </a:xfrm>
          <a:prstGeom prst="rect">
            <a:avLst/>
          </a:prstGeom>
        </p:spPr>
      </p:pic>
      <p:sp>
        <p:nvSpPr>
          <p:cNvPr id="6" name="Freeform 5">
            <a:extLst>
              <a:ext uri="{FF2B5EF4-FFF2-40B4-BE49-F238E27FC236}">
                <a16:creationId xmlns:a16="http://schemas.microsoft.com/office/drawing/2014/main" id="{9DAE188E-8885-8E4C-A8BD-542E7BD31F64}"/>
              </a:ext>
            </a:extLst>
          </p:cNvPr>
          <p:cNvSpPr/>
          <p:nvPr/>
        </p:nvSpPr>
        <p:spPr>
          <a:xfrm>
            <a:off x="-16933" y="948267"/>
            <a:ext cx="1058333" cy="601133"/>
          </a:xfrm>
          <a:custGeom>
            <a:avLst/>
            <a:gdLst>
              <a:gd name="connsiteX0" fmla="*/ 16933 w 1058333"/>
              <a:gd name="connsiteY0" fmla="*/ 592666 h 601133"/>
              <a:gd name="connsiteX1" fmla="*/ 956733 w 1058333"/>
              <a:gd name="connsiteY1" fmla="*/ 601133 h 601133"/>
              <a:gd name="connsiteX2" fmla="*/ 1058333 w 1058333"/>
              <a:gd name="connsiteY2" fmla="*/ 270933 h 601133"/>
              <a:gd name="connsiteX3" fmla="*/ 753533 w 1058333"/>
              <a:gd name="connsiteY3" fmla="*/ 220133 h 601133"/>
              <a:gd name="connsiteX4" fmla="*/ 728133 w 1058333"/>
              <a:gd name="connsiteY4" fmla="*/ 25400 h 601133"/>
              <a:gd name="connsiteX5" fmla="*/ 0 w 1058333"/>
              <a:gd name="connsiteY5" fmla="*/ 0 h 601133"/>
              <a:gd name="connsiteX6" fmla="*/ 16933 w 1058333"/>
              <a:gd name="connsiteY6" fmla="*/ 592666 h 6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333" h="601133">
                <a:moveTo>
                  <a:pt x="16933" y="592666"/>
                </a:moveTo>
                <a:lnTo>
                  <a:pt x="956733" y="601133"/>
                </a:lnTo>
                <a:lnTo>
                  <a:pt x="1058333" y="270933"/>
                </a:lnTo>
                <a:lnTo>
                  <a:pt x="753533" y="220133"/>
                </a:lnTo>
                <a:lnTo>
                  <a:pt x="728133" y="25400"/>
                </a:lnTo>
                <a:lnTo>
                  <a:pt x="0" y="0"/>
                </a:lnTo>
                <a:lnTo>
                  <a:pt x="16933" y="592666"/>
                </a:lnTo>
                <a:close/>
              </a:path>
            </a:pathLst>
          </a:custGeom>
          <a:solidFill>
            <a:schemeClr val="tx1">
              <a:lumMod val="85000"/>
              <a:lumOff val="15000"/>
            </a:schemeClr>
          </a:solidFill>
          <a:ln/>
          <a:effectLst>
            <a:outerShdw blurRad="40000" dist="23000" dir="5400000" rotWithShape="0">
              <a:srgbClr val="000000">
                <a:alpha val="35000"/>
              </a:srgbClr>
            </a:outerShdw>
            <a:softEdge rad="635000"/>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7" name="Title 4">
            <a:extLst>
              <a:ext uri="{FF2B5EF4-FFF2-40B4-BE49-F238E27FC236}">
                <a16:creationId xmlns:a16="http://schemas.microsoft.com/office/drawing/2014/main" id="{85A62676-5C1F-BF45-92A1-53E91502884C}"/>
              </a:ext>
            </a:extLst>
          </p:cNvPr>
          <p:cNvSpPr txBox="1">
            <a:spLocks/>
          </p:cNvSpPr>
          <p:nvPr/>
        </p:nvSpPr>
        <p:spPr>
          <a:xfrm>
            <a:off x="5717433" y="691118"/>
            <a:ext cx="5653306" cy="3081552"/>
          </a:xfrm>
          <a:prstGeom prst="rect">
            <a:avLst/>
          </a:prstGeom>
        </p:spPr>
        <p:txBody>
          <a:bodyPr vert="horz" lIns="91440" tIns="45720" rIns="91440" bIns="45720" rtlCol="0" anchor="t">
            <a:normAutofit/>
          </a:bodyPr>
          <a:lstStyle>
            <a:lvl1pPr algn="l" defTabSz="411460" rtl="0" eaLnBrk="1" latinLnBrk="0" hangingPunct="1">
              <a:spcBef>
                <a:spcPct val="0"/>
              </a:spcBef>
              <a:buNone/>
              <a:defRPr sz="3240" kern="1200">
                <a:solidFill>
                  <a:schemeClr val="tx1"/>
                </a:solidFill>
                <a:latin typeface="+mj-lt"/>
                <a:ea typeface="+mj-ea"/>
                <a:cs typeface="+mj-cs"/>
              </a:defRPr>
            </a:lvl1pPr>
          </a:lstStyle>
          <a:p>
            <a:r>
              <a:rPr lang="en-US" sz="4000" b="1" dirty="0">
                <a:solidFill>
                  <a:srgbClr val="0099DC"/>
                </a:solidFill>
                <a:latin typeface="Trade Gothic LT Std Bold" pitchFamily="2" charset="0"/>
              </a:rPr>
              <a:t>Rapid Response Taskforce</a:t>
            </a:r>
            <a:endParaRPr lang="en-US" sz="4000" b="1" dirty="0">
              <a:latin typeface="Trade Gothic LT Std Bold" pitchFamily="2" charset="0"/>
            </a:endParaRPr>
          </a:p>
          <a:p>
            <a:endParaRPr lang="en-US" sz="500" dirty="0">
              <a:latin typeface="Trade Gothic LT Std" pitchFamily="2" charset="0"/>
            </a:endParaRPr>
          </a:p>
          <a:p>
            <a:r>
              <a:rPr lang="en-US" sz="1800" dirty="0">
                <a:solidFill>
                  <a:schemeClr val="bg2">
                    <a:lumMod val="50000"/>
                  </a:schemeClr>
                </a:solidFill>
                <a:latin typeface="Trade Gothic LT Std" pitchFamily="2" charset="0"/>
              </a:rPr>
              <a:t>Shaping the narrative; combatting misinformation.</a:t>
            </a:r>
          </a:p>
          <a:p>
            <a:endParaRPr lang="en-US" sz="1600" dirty="0">
              <a:latin typeface="Trade Gothic LT Std" pitchFamily="2" charset="0"/>
            </a:endParaRPr>
          </a:p>
          <a:p>
            <a:pPr marL="285750" indent="-285750">
              <a:buFont typeface="Arial" panose="020B0604020202020204" pitchFamily="34" charset="0"/>
              <a:buChar char="•"/>
            </a:pPr>
            <a:r>
              <a:rPr lang="en-US" sz="1600" dirty="0">
                <a:latin typeface="Trade Gothic LT Std" pitchFamily="2" charset="0"/>
              </a:rPr>
              <a:t>Prepared for a wide spectrum of nuclear or radiation-related events or emergencies</a:t>
            </a:r>
          </a:p>
          <a:p>
            <a:pPr marL="285750" indent="-285750">
              <a:buFont typeface="Arial" panose="020B0604020202020204" pitchFamily="34" charset="0"/>
              <a:buChar char="•"/>
            </a:pPr>
            <a:endParaRPr lang="en-US" sz="1200" dirty="0">
              <a:latin typeface="Trade Gothic LT Std" pitchFamily="2" charset="0"/>
            </a:endParaRPr>
          </a:p>
          <a:p>
            <a:pPr marL="285750" indent="-285750">
              <a:buFont typeface="Arial" panose="020B0604020202020204" pitchFamily="34" charset="0"/>
              <a:buChar char="•"/>
            </a:pPr>
            <a:r>
              <a:rPr lang="en-US" sz="1600" i="1" dirty="0">
                <a:latin typeface="Trade Gothic LT Std" pitchFamily="2" charset="0"/>
              </a:rPr>
              <a:t>30+ </a:t>
            </a:r>
            <a:r>
              <a:rPr lang="en-US" sz="1600" dirty="0">
                <a:latin typeface="Trade Gothic LT Std" pitchFamily="2" charset="0"/>
              </a:rPr>
              <a:t>independent technical professionals in diverse nuclear fields</a:t>
            </a:r>
          </a:p>
          <a:p>
            <a:pPr marL="285750" indent="-285750">
              <a:buFont typeface="Arial" panose="020B0604020202020204" pitchFamily="34" charset="0"/>
              <a:buChar char="•"/>
            </a:pPr>
            <a:endParaRPr lang="en-US" sz="1200" dirty="0">
              <a:latin typeface="Trade Gothic LT Std" pitchFamily="2" charset="0"/>
            </a:endParaRPr>
          </a:p>
          <a:p>
            <a:pPr marL="285750" indent="-285750">
              <a:buFont typeface="Arial" panose="020B0604020202020204" pitchFamily="34" charset="0"/>
              <a:buChar char="•"/>
            </a:pPr>
            <a:r>
              <a:rPr lang="en-US" sz="1600" dirty="0">
                <a:latin typeface="Trade Gothic LT Std" pitchFamily="2" charset="0"/>
              </a:rPr>
              <a:t>Online media help center for journalists</a:t>
            </a:r>
            <a:endParaRPr lang="en-US" sz="1600" dirty="0">
              <a:highlight>
                <a:srgbClr val="FFFF00"/>
              </a:highlight>
              <a:latin typeface="Trade Gothic LT Std" pitchFamily="2" charset="0"/>
            </a:endParaRPr>
          </a:p>
          <a:p>
            <a:pPr marL="285750" indent="-285750">
              <a:buFont typeface="Arial" panose="020B0604020202020204" pitchFamily="34" charset="0"/>
              <a:buChar char="•"/>
            </a:pPr>
            <a:endParaRPr lang="en-US" sz="1050" dirty="0">
              <a:latin typeface="Trade Gothic LT Std" pitchFamily="2" charset="0"/>
            </a:endParaRPr>
          </a:p>
          <a:p>
            <a:endParaRPr lang="en-US" sz="1800" dirty="0">
              <a:solidFill>
                <a:schemeClr val="bg1"/>
              </a:solidFill>
              <a:latin typeface="Trade Gothic LT Std" pitchFamily="2" charset="0"/>
            </a:endParaRPr>
          </a:p>
          <a:p>
            <a:pPr marL="285750" indent="-285750">
              <a:buFont typeface="Arial" panose="020B0604020202020204" pitchFamily="34" charset="0"/>
              <a:buChar char="•"/>
            </a:pPr>
            <a:endParaRPr lang="en-US" sz="1800" dirty="0">
              <a:solidFill>
                <a:schemeClr val="bg1"/>
              </a:solidFill>
              <a:latin typeface="Trade Gothic LT Std" pitchFamily="2" charset="0"/>
            </a:endParaRPr>
          </a:p>
        </p:txBody>
      </p:sp>
      <p:pic>
        <p:nvPicPr>
          <p:cNvPr id="1026" name="Picture 2">
            <a:extLst>
              <a:ext uri="{FF2B5EF4-FFF2-40B4-BE49-F238E27FC236}">
                <a16:creationId xmlns:a16="http://schemas.microsoft.com/office/drawing/2014/main" id="{D0EC2545-39F8-DA44-6780-E28C171A36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7896" y="3725121"/>
            <a:ext cx="1828487" cy="102636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27FD5E01-90DE-69E2-22DF-6F344DD2A8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6787" y="4608159"/>
            <a:ext cx="950623" cy="6359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8969D41-E26B-9276-6041-8B9D85860F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7833" y="3605271"/>
            <a:ext cx="1002888" cy="100288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CFA6503E-EE45-6D3A-5D9C-2899D46AC4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5680" y="5513875"/>
            <a:ext cx="873812" cy="7005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C1B6952-B813-181E-166F-7528C01AC87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080555" y="4935043"/>
            <a:ext cx="971446" cy="61819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0744112C-3DAC-8ACB-22F4-57564EB274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67399" y="3921649"/>
            <a:ext cx="1002888" cy="71543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308C3170-04F1-636F-1A46-58CC570C8C4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55155" y="4992942"/>
            <a:ext cx="1828487" cy="122148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324385C-638E-4CBC-8A9C-5EFC927BBC2F}"/>
              </a:ext>
            </a:extLst>
          </p:cNvPr>
          <p:cNvSpPr>
            <a:spLocks noGrp="1"/>
          </p:cNvSpPr>
          <p:nvPr>
            <p:ph type="sldNum" sz="quarter" idx="12"/>
          </p:nvPr>
        </p:nvSpPr>
        <p:spPr/>
        <p:txBody>
          <a:bodyPr/>
          <a:lstStyle/>
          <a:p>
            <a:fld id="{C1F14A43-F6F7-684A-A15B-3AABBD13E880}" type="slidenum">
              <a:rPr lang="en-US" smtClean="0"/>
              <a:pPr/>
              <a:t>13</a:t>
            </a:fld>
            <a:endParaRPr lang="en-US" dirty="0"/>
          </a:p>
        </p:txBody>
      </p:sp>
    </p:spTree>
    <p:extLst>
      <p:ext uri="{BB962C8B-B14F-4D97-AF65-F5344CB8AC3E}">
        <p14:creationId xmlns:p14="http://schemas.microsoft.com/office/powerpoint/2010/main" val="2061496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hlinkClick r:id="rId2"/>
            <a:extLst>
              <a:ext uri="{FF2B5EF4-FFF2-40B4-BE49-F238E27FC236}">
                <a16:creationId xmlns:a16="http://schemas.microsoft.com/office/drawing/2014/main" id="{3F078BEE-05EE-483A-A3C2-2A92177F976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88" r="188" b="22790"/>
          <a:stretch/>
        </p:blipFill>
        <p:spPr>
          <a:xfrm>
            <a:off x="2130058" y="1959076"/>
            <a:ext cx="2554472" cy="1618808"/>
          </a:xfrm>
        </p:spPr>
      </p:pic>
      <p:pic>
        <p:nvPicPr>
          <p:cNvPr id="10" name="Picture Placeholder 9">
            <a:hlinkClick r:id="rId4"/>
            <a:extLst>
              <a:ext uri="{FF2B5EF4-FFF2-40B4-BE49-F238E27FC236}">
                <a16:creationId xmlns:a16="http://schemas.microsoft.com/office/drawing/2014/main" id="{BD83F512-2D8E-4A20-81C6-DB97C0E8D01C}"/>
              </a:ext>
            </a:extLst>
          </p:cNvPr>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l="-225" t="-380" r="9121" b="380"/>
          <a:stretch/>
        </p:blipFill>
        <p:spPr>
          <a:xfrm>
            <a:off x="4818766" y="1959076"/>
            <a:ext cx="2554472" cy="1618808"/>
          </a:xfrm>
        </p:spPr>
      </p:pic>
      <p:pic>
        <p:nvPicPr>
          <p:cNvPr id="21" name="Picture Placeholder 20">
            <a:hlinkClick r:id="rId6"/>
            <a:extLst>
              <a:ext uri="{FF2B5EF4-FFF2-40B4-BE49-F238E27FC236}">
                <a16:creationId xmlns:a16="http://schemas.microsoft.com/office/drawing/2014/main" id="{54993CAC-763C-4B37-9830-D2C55A1AE169}"/>
              </a:ext>
            </a:extLst>
          </p:cNvPr>
          <p:cNvPicPr>
            <a:picLocks noGrp="1" noChangeAspect="1"/>
          </p:cNvPicPr>
          <p:nvPr>
            <p:ph type="pic" sz="quarter" idx="12"/>
          </p:nvPr>
        </p:nvPicPr>
        <p:blipFill rotWithShape="1">
          <a:blip r:embed="rId7">
            <a:extLst>
              <a:ext uri="{28A0092B-C50C-407E-A947-70E740481C1C}">
                <a14:useLocalDpi xmlns:a14="http://schemas.microsoft.com/office/drawing/2010/main" val="0"/>
              </a:ext>
            </a:extLst>
          </a:blip>
          <a:srcRect t="-89" b="31481"/>
          <a:stretch/>
        </p:blipFill>
        <p:spPr>
          <a:xfrm>
            <a:off x="7507470" y="1972777"/>
            <a:ext cx="2554472" cy="1618808"/>
          </a:xfrm>
        </p:spPr>
      </p:pic>
      <p:sp>
        <p:nvSpPr>
          <p:cNvPr id="7" name="Title 6">
            <a:extLst>
              <a:ext uri="{FF2B5EF4-FFF2-40B4-BE49-F238E27FC236}">
                <a16:creationId xmlns:a16="http://schemas.microsoft.com/office/drawing/2014/main" id="{0ED96E77-7841-4E47-A2E2-7A84F87B9560}"/>
              </a:ext>
            </a:extLst>
          </p:cNvPr>
          <p:cNvSpPr>
            <a:spLocks noGrp="1"/>
          </p:cNvSpPr>
          <p:nvPr>
            <p:ph type="title"/>
          </p:nvPr>
        </p:nvSpPr>
        <p:spPr>
          <a:xfrm>
            <a:off x="3721320" y="761552"/>
            <a:ext cx="4749362" cy="669959"/>
          </a:xfrm>
        </p:spPr>
        <p:txBody>
          <a:bodyPr/>
          <a:lstStyle/>
          <a:p>
            <a:r>
              <a:rPr lang="en-US" dirty="0"/>
              <a:t>News Coverage</a:t>
            </a:r>
          </a:p>
        </p:txBody>
      </p:sp>
      <p:sp>
        <p:nvSpPr>
          <p:cNvPr id="11" name="TextBox 10">
            <a:extLst>
              <a:ext uri="{FF2B5EF4-FFF2-40B4-BE49-F238E27FC236}">
                <a16:creationId xmlns:a16="http://schemas.microsoft.com/office/drawing/2014/main" id="{106B6DF4-4368-496E-B006-F13F162AD926}"/>
              </a:ext>
            </a:extLst>
          </p:cNvPr>
          <p:cNvSpPr txBox="1"/>
          <p:nvPr/>
        </p:nvSpPr>
        <p:spPr>
          <a:xfrm>
            <a:off x="2130058" y="4236186"/>
            <a:ext cx="2722925" cy="307777"/>
          </a:xfrm>
          <a:prstGeom prst="rect">
            <a:avLst/>
          </a:prstGeom>
          <a:noFill/>
        </p:spPr>
        <p:txBody>
          <a:bodyPr wrap="none" rtlCol="0">
            <a:spAutoFit/>
          </a:bodyPr>
          <a:lstStyle/>
          <a:p>
            <a:r>
              <a:rPr lang="en-US" sz="1400" b="1" dirty="0">
                <a:latin typeface="+mj-lt"/>
              </a:rPr>
              <a:t>The New York Times </a:t>
            </a:r>
            <a:r>
              <a:rPr lang="en-US" sz="1400" dirty="0">
                <a:latin typeface="+mj-lt"/>
              </a:rPr>
              <a:t>– Aug. 23</a:t>
            </a:r>
          </a:p>
        </p:txBody>
      </p:sp>
      <p:sp>
        <p:nvSpPr>
          <p:cNvPr id="12" name="TextBox 11">
            <a:extLst>
              <a:ext uri="{FF2B5EF4-FFF2-40B4-BE49-F238E27FC236}">
                <a16:creationId xmlns:a16="http://schemas.microsoft.com/office/drawing/2014/main" id="{AEA9597F-CBCC-4135-A539-07794D3196F2}"/>
              </a:ext>
            </a:extLst>
          </p:cNvPr>
          <p:cNvSpPr txBox="1"/>
          <p:nvPr/>
        </p:nvSpPr>
        <p:spPr>
          <a:xfrm>
            <a:off x="2130058" y="4659648"/>
            <a:ext cx="2440171" cy="1443152"/>
          </a:xfrm>
          <a:prstGeom prst="rect">
            <a:avLst/>
          </a:prstGeom>
          <a:noFill/>
        </p:spPr>
        <p:txBody>
          <a:bodyPr wrap="square" rtlCol="0">
            <a:spAutoFit/>
          </a:bodyPr>
          <a:lstStyle/>
          <a:p>
            <a:pPr algn="just">
              <a:lnSpc>
                <a:spcPct val="150000"/>
              </a:lnSpc>
            </a:pPr>
            <a:r>
              <a:rPr lang="en-US" sz="1200" i="1" dirty="0"/>
              <a:t>“The American Nuclear Society’s convention, held for four days in the shadow of Mickey Mouse, couldn’t have picked a better venue to uplift spirits.”</a:t>
            </a:r>
          </a:p>
        </p:txBody>
      </p:sp>
      <p:sp>
        <p:nvSpPr>
          <p:cNvPr id="13" name="TextBox 12">
            <a:extLst>
              <a:ext uri="{FF2B5EF4-FFF2-40B4-BE49-F238E27FC236}">
                <a16:creationId xmlns:a16="http://schemas.microsoft.com/office/drawing/2014/main" id="{3AEEE37B-458A-45D5-94BB-25EF444BA8B5}"/>
              </a:ext>
            </a:extLst>
          </p:cNvPr>
          <p:cNvSpPr txBox="1"/>
          <p:nvPr/>
        </p:nvSpPr>
        <p:spPr>
          <a:xfrm>
            <a:off x="4818766" y="4236186"/>
            <a:ext cx="1864293" cy="307777"/>
          </a:xfrm>
          <a:prstGeom prst="rect">
            <a:avLst/>
          </a:prstGeom>
          <a:noFill/>
        </p:spPr>
        <p:txBody>
          <a:bodyPr wrap="none" rtlCol="0">
            <a:spAutoFit/>
          </a:bodyPr>
          <a:lstStyle/>
          <a:p>
            <a:r>
              <a:rPr lang="en-US" sz="1400" b="1" dirty="0">
                <a:latin typeface="+mj-lt"/>
              </a:rPr>
              <a:t>S&amp;P Global </a:t>
            </a:r>
            <a:r>
              <a:rPr lang="en-US" sz="1400" dirty="0">
                <a:latin typeface="+mj-lt"/>
              </a:rPr>
              <a:t>– Aug. 3</a:t>
            </a:r>
          </a:p>
        </p:txBody>
      </p:sp>
      <p:sp>
        <p:nvSpPr>
          <p:cNvPr id="14" name="TextBox 13">
            <a:extLst>
              <a:ext uri="{FF2B5EF4-FFF2-40B4-BE49-F238E27FC236}">
                <a16:creationId xmlns:a16="http://schemas.microsoft.com/office/drawing/2014/main" id="{E597C974-B629-4503-82AD-479A5FDFFE6B}"/>
              </a:ext>
            </a:extLst>
          </p:cNvPr>
          <p:cNvSpPr txBox="1"/>
          <p:nvPr/>
        </p:nvSpPr>
        <p:spPr>
          <a:xfrm>
            <a:off x="4781184" y="4659648"/>
            <a:ext cx="2440171" cy="1997150"/>
          </a:xfrm>
          <a:prstGeom prst="rect">
            <a:avLst/>
          </a:prstGeom>
          <a:noFill/>
        </p:spPr>
        <p:txBody>
          <a:bodyPr wrap="square" rtlCol="0">
            <a:spAutoFit/>
          </a:bodyPr>
          <a:lstStyle/>
          <a:p>
            <a:pPr algn="just">
              <a:lnSpc>
                <a:spcPct val="150000"/>
              </a:lnSpc>
            </a:pPr>
            <a:r>
              <a:rPr lang="en-US" sz="1200" i="1" dirty="0"/>
              <a:t>“[A] full five-member commission is essential to the effectiveness of the NRC in protecting public health and safety while enabling the deployment and applications of new nuclear technologies.“ </a:t>
            </a:r>
            <a:r>
              <a:rPr lang="en-US" sz="1200" dirty="0"/>
              <a:t>– Steven Arndt &amp; Craig Piercy</a:t>
            </a:r>
          </a:p>
        </p:txBody>
      </p:sp>
      <p:sp>
        <p:nvSpPr>
          <p:cNvPr id="15" name="TextBox 14">
            <a:extLst>
              <a:ext uri="{FF2B5EF4-FFF2-40B4-BE49-F238E27FC236}">
                <a16:creationId xmlns:a16="http://schemas.microsoft.com/office/drawing/2014/main" id="{3203A157-B6A4-4A77-AB77-9D04A8024945}"/>
              </a:ext>
            </a:extLst>
          </p:cNvPr>
          <p:cNvSpPr txBox="1"/>
          <p:nvPr/>
        </p:nvSpPr>
        <p:spPr>
          <a:xfrm>
            <a:off x="7507474" y="4236186"/>
            <a:ext cx="2712089" cy="307777"/>
          </a:xfrm>
          <a:prstGeom prst="rect">
            <a:avLst/>
          </a:prstGeom>
          <a:noFill/>
        </p:spPr>
        <p:txBody>
          <a:bodyPr wrap="none" rtlCol="0">
            <a:spAutoFit/>
          </a:bodyPr>
          <a:lstStyle/>
          <a:p>
            <a:r>
              <a:rPr lang="en-US" sz="1400" b="1" dirty="0">
                <a:latin typeface="+mj-lt"/>
              </a:rPr>
              <a:t>The Washington Post </a:t>
            </a:r>
            <a:r>
              <a:rPr lang="en-US" sz="1400" dirty="0">
                <a:latin typeface="+mj-lt"/>
              </a:rPr>
              <a:t>– Aug. 6</a:t>
            </a:r>
          </a:p>
        </p:txBody>
      </p:sp>
      <p:sp>
        <p:nvSpPr>
          <p:cNvPr id="16" name="TextBox 15">
            <a:extLst>
              <a:ext uri="{FF2B5EF4-FFF2-40B4-BE49-F238E27FC236}">
                <a16:creationId xmlns:a16="http://schemas.microsoft.com/office/drawing/2014/main" id="{AD77992A-8DCB-4AC1-9C5A-CAE05A44D4AC}"/>
              </a:ext>
            </a:extLst>
          </p:cNvPr>
          <p:cNvSpPr txBox="1"/>
          <p:nvPr/>
        </p:nvSpPr>
        <p:spPr>
          <a:xfrm>
            <a:off x="7507474" y="4672751"/>
            <a:ext cx="2440171" cy="1443152"/>
          </a:xfrm>
          <a:prstGeom prst="rect">
            <a:avLst/>
          </a:prstGeom>
          <a:noFill/>
        </p:spPr>
        <p:txBody>
          <a:bodyPr wrap="square" rtlCol="0">
            <a:spAutoFit/>
          </a:bodyPr>
          <a:lstStyle/>
          <a:p>
            <a:pPr algn="just">
              <a:lnSpc>
                <a:spcPct val="150000"/>
              </a:lnSpc>
            </a:pPr>
            <a:r>
              <a:rPr lang="en-US" sz="1200" i="1" dirty="0"/>
              <a:t>“It is unjustifiable for a civil nuclear facility to be used as a military base or be targeted in a military operation.” </a:t>
            </a:r>
          </a:p>
          <a:p>
            <a:pPr algn="just">
              <a:lnSpc>
                <a:spcPct val="150000"/>
              </a:lnSpc>
            </a:pPr>
            <a:r>
              <a:rPr lang="en-US" sz="1200" dirty="0"/>
              <a:t>– Steven Arndt &amp; Craig Piercy</a:t>
            </a:r>
          </a:p>
        </p:txBody>
      </p:sp>
      <p:sp>
        <p:nvSpPr>
          <p:cNvPr id="5" name="TextBox 4">
            <a:extLst>
              <a:ext uri="{FF2B5EF4-FFF2-40B4-BE49-F238E27FC236}">
                <a16:creationId xmlns:a16="http://schemas.microsoft.com/office/drawing/2014/main" id="{37C6A726-CC6F-4744-A1E9-03375CA12261}"/>
              </a:ext>
            </a:extLst>
          </p:cNvPr>
          <p:cNvSpPr txBox="1"/>
          <p:nvPr/>
        </p:nvSpPr>
        <p:spPr>
          <a:xfrm>
            <a:off x="4925954" y="3720374"/>
            <a:ext cx="966932" cy="230832"/>
          </a:xfrm>
          <a:prstGeom prst="rect">
            <a:avLst/>
          </a:prstGeom>
          <a:solidFill>
            <a:srgbClr val="0070C0"/>
          </a:solidFill>
          <a:ln>
            <a:solidFill>
              <a:srgbClr val="0070C0"/>
            </a:solidFill>
          </a:ln>
        </p:spPr>
        <p:txBody>
          <a:bodyPr wrap="none" rtlCol="0">
            <a:spAutoFit/>
          </a:bodyPr>
          <a:lstStyle/>
          <a:p>
            <a:pPr algn="ctr"/>
            <a:r>
              <a:rPr lang="en-US" sz="900" b="1" dirty="0">
                <a:solidFill>
                  <a:schemeClr val="bg2"/>
                </a:solidFill>
                <a:latin typeface="+mj-lt"/>
              </a:rPr>
              <a:t>Federal Policy</a:t>
            </a:r>
          </a:p>
        </p:txBody>
      </p:sp>
      <p:sp>
        <p:nvSpPr>
          <p:cNvPr id="27" name="TextBox 26">
            <a:extLst>
              <a:ext uri="{FF2B5EF4-FFF2-40B4-BE49-F238E27FC236}">
                <a16:creationId xmlns:a16="http://schemas.microsoft.com/office/drawing/2014/main" id="{A71573D9-AB72-4A0A-81A3-9BBB804CD6BF}"/>
              </a:ext>
            </a:extLst>
          </p:cNvPr>
          <p:cNvSpPr txBox="1"/>
          <p:nvPr/>
        </p:nvSpPr>
        <p:spPr>
          <a:xfrm>
            <a:off x="2225524" y="3720374"/>
            <a:ext cx="992580" cy="230832"/>
          </a:xfrm>
          <a:prstGeom prst="rect">
            <a:avLst/>
          </a:prstGeom>
          <a:solidFill>
            <a:srgbClr val="0070C0"/>
          </a:solidFill>
          <a:ln>
            <a:solidFill>
              <a:srgbClr val="0070C0"/>
            </a:solidFill>
          </a:ln>
        </p:spPr>
        <p:txBody>
          <a:bodyPr wrap="none" rtlCol="0">
            <a:spAutoFit/>
          </a:bodyPr>
          <a:lstStyle/>
          <a:p>
            <a:pPr algn="ctr"/>
            <a:r>
              <a:rPr lang="en-US" sz="900" b="1" dirty="0">
                <a:solidFill>
                  <a:schemeClr val="bg2"/>
                </a:solidFill>
                <a:latin typeface="+mj-lt"/>
              </a:rPr>
              <a:t>Diablo Canyon</a:t>
            </a:r>
          </a:p>
        </p:txBody>
      </p:sp>
      <p:sp>
        <p:nvSpPr>
          <p:cNvPr id="34" name="Rectangle 33">
            <a:extLst>
              <a:ext uri="{FF2B5EF4-FFF2-40B4-BE49-F238E27FC236}">
                <a16:creationId xmlns:a16="http://schemas.microsoft.com/office/drawing/2014/main" id="{4117AA6C-84FD-425B-A911-C47D5705E1B8}"/>
              </a:ext>
            </a:extLst>
          </p:cNvPr>
          <p:cNvSpPr/>
          <p:nvPr/>
        </p:nvSpPr>
        <p:spPr>
          <a:xfrm>
            <a:off x="7629517" y="3697433"/>
            <a:ext cx="937226" cy="25363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p>
        </p:txBody>
      </p:sp>
      <p:sp>
        <p:nvSpPr>
          <p:cNvPr id="35" name="TextBox 34">
            <a:extLst>
              <a:ext uri="{FF2B5EF4-FFF2-40B4-BE49-F238E27FC236}">
                <a16:creationId xmlns:a16="http://schemas.microsoft.com/office/drawing/2014/main" id="{80B83380-B213-445E-BE90-6F264EFAF380}"/>
              </a:ext>
            </a:extLst>
          </p:cNvPr>
          <p:cNvSpPr txBox="1"/>
          <p:nvPr/>
        </p:nvSpPr>
        <p:spPr>
          <a:xfrm>
            <a:off x="7653137" y="3720373"/>
            <a:ext cx="889988" cy="230832"/>
          </a:xfrm>
          <a:prstGeom prst="rect">
            <a:avLst/>
          </a:prstGeom>
          <a:noFill/>
        </p:spPr>
        <p:txBody>
          <a:bodyPr wrap="none" rtlCol="0">
            <a:spAutoFit/>
          </a:bodyPr>
          <a:lstStyle/>
          <a:p>
            <a:pPr algn="ctr"/>
            <a:r>
              <a:rPr lang="en-US" sz="900" b="1" dirty="0">
                <a:solidFill>
                  <a:schemeClr val="bg2"/>
                </a:solidFill>
                <a:latin typeface="+mj-lt"/>
              </a:rPr>
              <a:t>Zaporizhzhia</a:t>
            </a:r>
          </a:p>
        </p:txBody>
      </p:sp>
    </p:spTree>
    <p:extLst>
      <p:ext uri="{BB962C8B-B14F-4D97-AF65-F5344CB8AC3E}">
        <p14:creationId xmlns:p14="http://schemas.microsoft.com/office/powerpoint/2010/main" val="263869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27" grpId="0" animBg="1"/>
      <p:bldP spid="34"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hlinkClick r:id="rId2"/>
            <a:extLst>
              <a:ext uri="{FF2B5EF4-FFF2-40B4-BE49-F238E27FC236}">
                <a16:creationId xmlns:a16="http://schemas.microsoft.com/office/drawing/2014/main" id="{3F078BEE-05EE-483A-A3C2-2A92177F9761}"/>
              </a:ext>
            </a:extLst>
          </p:cNvPr>
          <p:cNvPicPr>
            <a:picLocks noGrp="1" noChangeAspect="1"/>
          </p:cNvPicPr>
          <p:nvPr>
            <p:ph type="pic" sz="quarter" idx="10"/>
          </p:nvPr>
        </p:nvPicPr>
        <p:blipFill>
          <a:blip r:embed="rId3"/>
          <a:srcRect l="5858" r="5858"/>
          <a:stretch/>
        </p:blipFill>
        <p:spPr>
          <a:xfrm>
            <a:off x="2130055" y="1959076"/>
            <a:ext cx="2554472" cy="1618808"/>
          </a:xfrm>
        </p:spPr>
      </p:pic>
      <p:pic>
        <p:nvPicPr>
          <p:cNvPr id="10" name="Picture Placeholder 9">
            <a:hlinkClick r:id="rId4"/>
            <a:extLst>
              <a:ext uri="{FF2B5EF4-FFF2-40B4-BE49-F238E27FC236}">
                <a16:creationId xmlns:a16="http://schemas.microsoft.com/office/drawing/2014/main" id="{BD83F512-2D8E-4A20-81C6-DB97C0E8D01C}"/>
              </a:ext>
            </a:extLst>
          </p:cNvPr>
          <p:cNvPicPr>
            <a:picLocks noGrp="1" noChangeAspect="1"/>
          </p:cNvPicPr>
          <p:nvPr>
            <p:ph type="pic" sz="quarter" idx="11"/>
          </p:nvPr>
        </p:nvPicPr>
        <p:blipFill>
          <a:blip r:embed="rId5"/>
          <a:srcRect l="1301" r="1301"/>
          <a:stretch/>
        </p:blipFill>
        <p:spPr>
          <a:xfrm>
            <a:off x="4781184" y="1959076"/>
            <a:ext cx="2554472" cy="1618808"/>
          </a:xfrm>
        </p:spPr>
      </p:pic>
      <p:pic>
        <p:nvPicPr>
          <p:cNvPr id="21" name="Picture Placeholder 20">
            <a:hlinkClick r:id="rId6"/>
            <a:extLst>
              <a:ext uri="{FF2B5EF4-FFF2-40B4-BE49-F238E27FC236}">
                <a16:creationId xmlns:a16="http://schemas.microsoft.com/office/drawing/2014/main" id="{54993CAC-763C-4B37-9830-D2C55A1AE169}"/>
              </a:ext>
            </a:extLst>
          </p:cNvPr>
          <p:cNvPicPr>
            <a:picLocks noGrp="1" noChangeAspect="1"/>
          </p:cNvPicPr>
          <p:nvPr>
            <p:ph type="pic" sz="quarter" idx="12"/>
          </p:nvPr>
        </p:nvPicPr>
        <p:blipFill>
          <a:blip r:embed="rId7"/>
          <a:srcRect l="5619" r="5619"/>
          <a:stretch/>
        </p:blipFill>
        <p:spPr>
          <a:xfrm>
            <a:off x="7450323" y="1979177"/>
            <a:ext cx="2554472" cy="1618808"/>
          </a:xfrm>
        </p:spPr>
      </p:pic>
      <p:sp>
        <p:nvSpPr>
          <p:cNvPr id="7" name="Title 6">
            <a:extLst>
              <a:ext uri="{FF2B5EF4-FFF2-40B4-BE49-F238E27FC236}">
                <a16:creationId xmlns:a16="http://schemas.microsoft.com/office/drawing/2014/main" id="{0ED96E77-7841-4E47-A2E2-7A84F87B9560}"/>
              </a:ext>
            </a:extLst>
          </p:cNvPr>
          <p:cNvSpPr>
            <a:spLocks noGrp="1"/>
          </p:cNvSpPr>
          <p:nvPr>
            <p:ph type="title"/>
          </p:nvPr>
        </p:nvSpPr>
        <p:spPr>
          <a:xfrm>
            <a:off x="3721320" y="761552"/>
            <a:ext cx="4749362" cy="669959"/>
          </a:xfrm>
        </p:spPr>
        <p:txBody>
          <a:bodyPr/>
          <a:lstStyle/>
          <a:p>
            <a:r>
              <a:rPr lang="en-US" dirty="0"/>
              <a:t>News Coverage</a:t>
            </a:r>
          </a:p>
        </p:txBody>
      </p:sp>
      <p:sp>
        <p:nvSpPr>
          <p:cNvPr id="11" name="TextBox 10">
            <a:extLst>
              <a:ext uri="{FF2B5EF4-FFF2-40B4-BE49-F238E27FC236}">
                <a16:creationId xmlns:a16="http://schemas.microsoft.com/office/drawing/2014/main" id="{106B6DF4-4368-496E-B006-F13F162AD926}"/>
              </a:ext>
            </a:extLst>
          </p:cNvPr>
          <p:cNvSpPr txBox="1"/>
          <p:nvPr/>
        </p:nvSpPr>
        <p:spPr>
          <a:xfrm>
            <a:off x="2130058" y="4236186"/>
            <a:ext cx="1429943" cy="307777"/>
          </a:xfrm>
          <a:prstGeom prst="rect">
            <a:avLst/>
          </a:prstGeom>
          <a:noFill/>
        </p:spPr>
        <p:txBody>
          <a:bodyPr wrap="none" rtlCol="0">
            <a:spAutoFit/>
          </a:bodyPr>
          <a:lstStyle/>
          <a:p>
            <a:r>
              <a:rPr lang="en-US" sz="1400" b="1" dirty="0">
                <a:latin typeface="+mj-lt"/>
              </a:rPr>
              <a:t>CNN </a:t>
            </a:r>
            <a:r>
              <a:rPr lang="en-US" sz="1400" dirty="0">
                <a:latin typeface="+mj-lt"/>
              </a:rPr>
              <a:t>– Aug. 20</a:t>
            </a:r>
          </a:p>
        </p:txBody>
      </p:sp>
      <p:sp>
        <p:nvSpPr>
          <p:cNvPr id="12" name="TextBox 11">
            <a:extLst>
              <a:ext uri="{FF2B5EF4-FFF2-40B4-BE49-F238E27FC236}">
                <a16:creationId xmlns:a16="http://schemas.microsoft.com/office/drawing/2014/main" id="{AEA9597F-CBCC-4135-A539-07794D3196F2}"/>
              </a:ext>
            </a:extLst>
          </p:cNvPr>
          <p:cNvSpPr txBox="1"/>
          <p:nvPr/>
        </p:nvSpPr>
        <p:spPr>
          <a:xfrm>
            <a:off x="2130058" y="4659649"/>
            <a:ext cx="2440171" cy="612155"/>
          </a:xfrm>
          <a:prstGeom prst="rect">
            <a:avLst/>
          </a:prstGeom>
          <a:noFill/>
        </p:spPr>
        <p:txBody>
          <a:bodyPr wrap="square" rtlCol="0">
            <a:spAutoFit/>
          </a:bodyPr>
          <a:lstStyle/>
          <a:p>
            <a:pPr algn="just">
              <a:lnSpc>
                <a:spcPct val="150000"/>
              </a:lnSpc>
            </a:pPr>
            <a:r>
              <a:rPr lang="en-US" sz="1200" i="1" dirty="0"/>
              <a:t>Interview of ANS Immediate Past President Steven Nesbit</a:t>
            </a:r>
          </a:p>
        </p:txBody>
      </p:sp>
      <p:sp>
        <p:nvSpPr>
          <p:cNvPr id="13" name="TextBox 12">
            <a:extLst>
              <a:ext uri="{FF2B5EF4-FFF2-40B4-BE49-F238E27FC236}">
                <a16:creationId xmlns:a16="http://schemas.microsoft.com/office/drawing/2014/main" id="{3AEEE37B-458A-45D5-94BB-25EF444BA8B5}"/>
              </a:ext>
            </a:extLst>
          </p:cNvPr>
          <p:cNvSpPr txBox="1"/>
          <p:nvPr/>
        </p:nvSpPr>
        <p:spPr>
          <a:xfrm>
            <a:off x="4818765" y="4236186"/>
            <a:ext cx="2198872" cy="307777"/>
          </a:xfrm>
          <a:prstGeom prst="rect">
            <a:avLst/>
          </a:prstGeom>
          <a:noFill/>
        </p:spPr>
        <p:txBody>
          <a:bodyPr wrap="none" rtlCol="0">
            <a:spAutoFit/>
          </a:bodyPr>
          <a:lstStyle/>
          <a:p>
            <a:r>
              <a:rPr lang="en-US" sz="1400" b="1" dirty="0">
                <a:latin typeface="+mj-lt"/>
              </a:rPr>
              <a:t>The Telegraph </a:t>
            </a:r>
            <a:r>
              <a:rPr lang="en-US" sz="1400" dirty="0">
                <a:latin typeface="+mj-lt"/>
              </a:rPr>
              <a:t>– Aug. 25</a:t>
            </a:r>
          </a:p>
        </p:txBody>
      </p:sp>
      <p:sp>
        <p:nvSpPr>
          <p:cNvPr id="14" name="TextBox 13">
            <a:extLst>
              <a:ext uri="{FF2B5EF4-FFF2-40B4-BE49-F238E27FC236}">
                <a16:creationId xmlns:a16="http://schemas.microsoft.com/office/drawing/2014/main" id="{E597C974-B629-4503-82AD-479A5FDFFE6B}"/>
              </a:ext>
            </a:extLst>
          </p:cNvPr>
          <p:cNvSpPr txBox="1"/>
          <p:nvPr/>
        </p:nvSpPr>
        <p:spPr>
          <a:xfrm>
            <a:off x="4781184" y="4659648"/>
            <a:ext cx="2440171" cy="2092304"/>
          </a:xfrm>
          <a:prstGeom prst="rect">
            <a:avLst/>
          </a:prstGeom>
          <a:noFill/>
        </p:spPr>
        <p:txBody>
          <a:bodyPr wrap="square" rtlCol="0">
            <a:spAutoFit/>
          </a:bodyPr>
          <a:lstStyle/>
          <a:p>
            <a:pPr algn="just">
              <a:lnSpc>
                <a:spcPct val="150000"/>
              </a:lnSpc>
            </a:pPr>
            <a:r>
              <a:rPr lang="en-US" sz="1100" i="1" dirty="0"/>
              <a:t>A spokesman for the American Nuclear Society [said] that these are all very unlikely situations, and that even in the “extremely unlikely scenario of a radiological release” there is no threat to the public as the amount of radiation released would be minimal compared to Chernobyl.</a:t>
            </a:r>
          </a:p>
        </p:txBody>
      </p:sp>
      <p:sp>
        <p:nvSpPr>
          <p:cNvPr id="15" name="TextBox 14">
            <a:extLst>
              <a:ext uri="{FF2B5EF4-FFF2-40B4-BE49-F238E27FC236}">
                <a16:creationId xmlns:a16="http://schemas.microsoft.com/office/drawing/2014/main" id="{3203A157-B6A4-4A77-AB77-9D04A8024945}"/>
              </a:ext>
            </a:extLst>
          </p:cNvPr>
          <p:cNvSpPr txBox="1"/>
          <p:nvPr/>
        </p:nvSpPr>
        <p:spPr>
          <a:xfrm>
            <a:off x="7507473" y="4236186"/>
            <a:ext cx="1380250" cy="307777"/>
          </a:xfrm>
          <a:prstGeom prst="rect">
            <a:avLst/>
          </a:prstGeom>
          <a:noFill/>
        </p:spPr>
        <p:txBody>
          <a:bodyPr wrap="none" rtlCol="0">
            <a:spAutoFit/>
          </a:bodyPr>
          <a:lstStyle/>
          <a:p>
            <a:r>
              <a:rPr lang="en-US" sz="1400" b="1" dirty="0">
                <a:latin typeface="+mj-lt"/>
              </a:rPr>
              <a:t>BBC </a:t>
            </a:r>
            <a:r>
              <a:rPr lang="en-US" sz="1400" dirty="0">
                <a:latin typeface="+mj-lt"/>
              </a:rPr>
              <a:t>– Aug. 25</a:t>
            </a:r>
          </a:p>
        </p:txBody>
      </p:sp>
      <p:sp>
        <p:nvSpPr>
          <p:cNvPr id="16" name="TextBox 15">
            <a:extLst>
              <a:ext uri="{FF2B5EF4-FFF2-40B4-BE49-F238E27FC236}">
                <a16:creationId xmlns:a16="http://schemas.microsoft.com/office/drawing/2014/main" id="{AD77992A-8DCB-4AC1-9C5A-CAE05A44D4AC}"/>
              </a:ext>
            </a:extLst>
          </p:cNvPr>
          <p:cNvSpPr txBox="1"/>
          <p:nvPr/>
        </p:nvSpPr>
        <p:spPr>
          <a:xfrm>
            <a:off x="7507474" y="4672751"/>
            <a:ext cx="2440171" cy="822726"/>
          </a:xfrm>
          <a:prstGeom prst="rect">
            <a:avLst/>
          </a:prstGeom>
          <a:noFill/>
        </p:spPr>
        <p:txBody>
          <a:bodyPr wrap="square" rtlCol="0">
            <a:spAutoFit/>
          </a:bodyPr>
          <a:lstStyle/>
          <a:p>
            <a:pPr algn="just">
              <a:lnSpc>
                <a:spcPct val="150000"/>
              </a:lnSpc>
            </a:pPr>
            <a:r>
              <a:rPr lang="en-US" sz="1100" i="1" dirty="0"/>
              <a:t>Interview of ANS Rapid Response Taskforce member and Lightbridge Corp. CEO Seth Grae</a:t>
            </a:r>
            <a:endParaRPr lang="en-US" sz="1100" dirty="0"/>
          </a:p>
        </p:txBody>
      </p:sp>
      <p:sp>
        <p:nvSpPr>
          <p:cNvPr id="5" name="TextBox 4">
            <a:extLst>
              <a:ext uri="{FF2B5EF4-FFF2-40B4-BE49-F238E27FC236}">
                <a16:creationId xmlns:a16="http://schemas.microsoft.com/office/drawing/2014/main" id="{37C6A726-CC6F-4744-A1E9-03375CA12261}"/>
              </a:ext>
            </a:extLst>
          </p:cNvPr>
          <p:cNvSpPr txBox="1"/>
          <p:nvPr/>
        </p:nvSpPr>
        <p:spPr>
          <a:xfrm>
            <a:off x="4964426" y="3720374"/>
            <a:ext cx="889988" cy="230832"/>
          </a:xfrm>
          <a:prstGeom prst="rect">
            <a:avLst/>
          </a:prstGeom>
          <a:solidFill>
            <a:srgbClr val="0070C0"/>
          </a:solidFill>
          <a:ln>
            <a:solidFill>
              <a:srgbClr val="0070C0"/>
            </a:solidFill>
          </a:ln>
        </p:spPr>
        <p:txBody>
          <a:bodyPr wrap="none" rtlCol="0">
            <a:spAutoFit/>
          </a:bodyPr>
          <a:lstStyle/>
          <a:p>
            <a:pPr algn="ctr"/>
            <a:r>
              <a:rPr lang="en-US" sz="900" b="1" dirty="0">
                <a:solidFill>
                  <a:schemeClr val="bg2"/>
                </a:solidFill>
                <a:latin typeface="+mj-lt"/>
              </a:rPr>
              <a:t>Zaporizhzhia</a:t>
            </a:r>
          </a:p>
        </p:txBody>
      </p:sp>
      <p:sp>
        <p:nvSpPr>
          <p:cNvPr id="27" name="TextBox 26">
            <a:extLst>
              <a:ext uri="{FF2B5EF4-FFF2-40B4-BE49-F238E27FC236}">
                <a16:creationId xmlns:a16="http://schemas.microsoft.com/office/drawing/2014/main" id="{A71573D9-AB72-4A0A-81A3-9BBB804CD6BF}"/>
              </a:ext>
            </a:extLst>
          </p:cNvPr>
          <p:cNvSpPr txBox="1"/>
          <p:nvPr/>
        </p:nvSpPr>
        <p:spPr>
          <a:xfrm>
            <a:off x="2260790" y="3720374"/>
            <a:ext cx="922048" cy="230832"/>
          </a:xfrm>
          <a:prstGeom prst="rect">
            <a:avLst/>
          </a:prstGeom>
          <a:solidFill>
            <a:srgbClr val="0070C0"/>
          </a:solidFill>
          <a:ln>
            <a:solidFill>
              <a:srgbClr val="0070C0"/>
            </a:solidFill>
          </a:ln>
        </p:spPr>
        <p:txBody>
          <a:bodyPr wrap="none" rtlCol="0">
            <a:spAutoFit/>
          </a:bodyPr>
          <a:lstStyle/>
          <a:p>
            <a:pPr algn="ctr"/>
            <a:r>
              <a:rPr lang="en-US" sz="900" b="1" dirty="0">
                <a:solidFill>
                  <a:schemeClr val="bg2"/>
                </a:solidFill>
                <a:latin typeface="+mj-lt"/>
              </a:rPr>
              <a:t>Zaporizhzhia</a:t>
            </a:r>
          </a:p>
        </p:txBody>
      </p:sp>
      <p:sp>
        <p:nvSpPr>
          <p:cNvPr id="34" name="Rectangle 33">
            <a:extLst>
              <a:ext uri="{FF2B5EF4-FFF2-40B4-BE49-F238E27FC236}">
                <a16:creationId xmlns:a16="http://schemas.microsoft.com/office/drawing/2014/main" id="{4117AA6C-84FD-425B-A911-C47D5705E1B8}"/>
              </a:ext>
            </a:extLst>
          </p:cNvPr>
          <p:cNvSpPr/>
          <p:nvPr/>
        </p:nvSpPr>
        <p:spPr>
          <a:xfrm>
            <a:off x="7629517" y="3697433"/>
            <a:ext cx="937226" cy="25363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p>
        </p:txBody>
      </p:sp>
      <p:sp>
        <p:nvSpPr>
          <p:cNvPr id="35" name="TextBox 34">
            <a:extLst>
              <a:ext uri="{FF2B5EF4-FFF2-40B4-BE49-F238E27FC236}">
                <a16:creationId xmlns:a16="http://schemas.microsoft.com/office/drawing/2014/main" id="{80B83380-B213-445E-BE90-6F264EFAF380}"/>
              </a:ext>
            </a:extLst>
          </p:cNvPr>
          <p:cNvSpPr txBox="1"/>
          <p:nvPr/>
        </p:nvSpPr>
        <p:spPr>
          <a:xfrm>
            <a:off x="7653137" y="3720373"/>
            <a:ext cx="889988" cy="230832"/>
          </a:xfrm>
          <a:prstGeom prst="rect">
            <a:avLst/>
          </a:prstGeom>
          <a:noFill/>
        </p:spPr>
        <p:txBody>
          <a:bodyPr wrap="none" rtlCol="0">
            <a:spAutoFit/>
          </a:bodyPr>
          <a:lstStyle/>
          <a:p>
            <a:pPr algn="ctr"/>
            <a:r>
              <a:rPr lang="en-US" sz="900" b="1" dirty="0">
                <a:solidFill>
                  <a:schemeClr val="bg2"/>
                </a:solidFill>
                <a:latin typeface="+mj-lt"/>
              </a:rPr>
              <a:t>Zaporizhzhia</a:t>
            </a:r>
          </a:p>
        </p:txBody>
      </p:sp>
    </p:spTree>
    <p:extLst>
      <p:ext uri="{BB962C8B-B14F-4D97-AF65-F5344CB8AC3E}">
        <p14:creationId xmlns:p14="http://schemas.microsoft.com/office/powerpoint/2010/main" val="57736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27" grpId="0" animBg="1"/>
      <p:bldP spid="34" grpId="0" animBg="1"/>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hlinkClick r:id="rId2"/>
            <a:extLst>
              <a:ext uri="{FF2B5EF4-FFF2-40B4-BE49-F238E27FC236}">
                <a16:creationId xmlns:a16="http://schemas.microsoft.com/office/drawing/2014/main" id="{3F078BEE-05EE-483A-A3C2-2A92177F9761}"/>
              </a:ext>
            </a:extLst>
          </p:cNvPr>
          <p:cNvPicPr>
            <a:picLocks noGrp="1" noChangeAspect="1"/>
          </p:cNvPicPr>
          <p:nvPr>
            <p:ph type="pic" sz="quarter" idx="10"/>
          </p:nvPr>
        </p:nvPicPr>
        <p:blipFill rotWithShape="1">
          <a:blip r:embed="rId3"/>
          <a:srcRect l="461" r="-461" b="39158"/>
          <a:stretch/>
        </p:blipFill>
        <p:spPr>
          <a:xfrm>
            <a:off x="2130055" y="1828210"/>
            <a:ext cx="2554472" cy="1618808"/>
          </a:xfrm>
        </p:spPr>
      </p:pic>
      <p:pic>
        <p:nvPicPr>
          <p:cNvPr id="10" name="Picture Placeholder 9">
            <a:hlinkClick r:id="rId4"/>
            <a:extLst>
              <a:ext uri="{FF2B5EF4-FFF2-40B4-BE49-F238E27FC236}">
                <a16:creationId xmlns:a16="http://schemas.microsoft.com/office/drawing/2014/main" id="{BD83F512-2D8E-4A20-81C6-DB97C0E8D01C}"/>
              </a:ext>
            </a:extLst>
          </p:cNvPr>
          <p:cNvPicPr>
            <a:picLocks noGrp="1" noChangeAspect="1"/>
          </p:cNvPicPr>
          <p:nvPr>
            <p:ph type="pic" sz="quarter" idx="11"/>
          </p:nvPr>
        </p:nvPicPr>
        <p:blipFill rotWithShape="1">
          <a:blip r:embed="rId5"/>
          <a:srcRect l="-594" r="8232"/>
          <a:stretch/>
        </p:blipFill>
        <p:spPr>
          <a:xfrm>
            <a:off x="4781184" y="1828210"/>
            <a:ext cx="2554472" cy="1618808"/>
          </a:xfrm>
        </p:spPr>
      </p:pic>
      <p:pic>
        <p:nvPicPr>
          <p:cNvPr id="21" name="Picture Placeholder 20">
            <a:hlinkClick r:id="rId6"/>
            <a:extLst>
              <a:ext uri="{FF2B5EF4-FFF2-40B4-BE49-F238E27FC236}">
                <a16:creationId xmlns:a16="http://schemas.microsoft.com/office/drawing/2014/main" id="{54993CAC-763C-4B37-9830-D2C55A1AE169}"/>
              </a:ext>
            </a:extLst>
          </p:cNvPr>
          <p:cNvPicPr>
            <a:picLocks noGrp="1" noChangeAspect="1"/>
          </p:cNvPicPr>
          <p:nvPr>
            <p:ph type="pic" sz="quarter" idx="12"/>
          </p:nvPr>
        </p:nvPicPr>
        <p:blipFill>
          <a:blip r:embed="rId7"/>
          <a:srcRect l="5243" r="5243"/>
          <a:stretch/>
        </p:blipFill>
        <p:spPr>
          <a:xfrm>
            <a:off x="7507474" y="1828210"/>
            <a:ext cx="2554472" cy="1618808"/>
          </a:xfrm>
        </p:spPr>
      </p:pic>
      <p:sp>
        <p:nvSpPr>
          <p:cNvPr id="7" name="Title 6">
            <a:extLst>
              <a:ext uri="{FF2B5EF4-FFF2-40B4-BE49-F238E27FC236}">
                <a16:creationId xmlns:a16="http://schemas.microsoft.com/office/drawing/2014/main" id="{0ED96E77-7841-4E47-A2E2-7A84F87B9560}"/>
              </a:ext>
            </a:extLst>
          </p:cNvPr>
          <p:cNvSpPr>
            <a:spLocks noGrp="1"/>
          </p:cNvSpPr>
          <p:nvPr>
            <p:ph type="title"/>
          </p:nvPr>
        </p:nvSpPr>
        <p:spPr>
          <a:xfrm>
            <a:off x="3721320" y="761552"/>
            <a:ext cx="4749362" cy="669959"/>
          </a:xfrm>
        </p:spPr>
        <p:txBody>
          <a:bodyPr/>
          <a:lstStyle/>
          <a:p>
            <a:r>
              <a:rPr lang="en-US" dirty="0"/>
              <a:t>News Coverage</a:t>
            </a:r>
          </a:p>
        </p:txBody>
      </p:sp>
      <p:sp>
        <p:nvSpPr>
          <p:cNvPr id="11" name="TextBox 10">
            <a:extLst>
              <a:ext uri="{FF2B5EF4-FFF2-40B4-BE49-F238E27FC236}">
                <a16:creationId xmlns:a16="http://schemas.microsoft.com/office/drawing/2014/main" id="{106B6DF4-4368-496E-B006-F13F162AD926}"/>
              </a:ext>
            </a:extLst>
          </p:cNvPr>
          <p:cNvSpPr txBox="1"/>
          <p:nvPr/>
        </p:nvSpPr>
        <p:spPr>
          <a:xfrm>
            <a:off x="2130057" y="4236186"/>
            <a:ext cx="2542684" cy="307777"/>
          </a:xfrm>
          <a:prstGeom prst="rect">
            <a:avLst/>
          </a:prstGeom>
          <a:noFill/>
        </p:spPr>
        <p:txBody>
          <a:bodyPr wrap="none" rtlCol="0">
            <a:spAutoFit/>
          </a:bodyPr>
          <a:lstStyle/>
          <a:p>
            <a:r>
              <a:rPr lang="en-US" sz="1400" b="1" dirty="0">
                <a:latin typeface="+mj-lt"/>
              </a:rPr>
              <a:t>Associated Press </a:t>
            </a:r>
            <a:r>
              <a:rPr lang="en-US" sz="1400" dirty="0">
                <a:latin typeface="+mj-lt"/>
              </a:rPr>
              <a:t>– Sept. 12</a:t>
            </a:r>
          </a:p>
        </p:txBody>
      </p:sp>
      <p:sp>
        <p:nvSpPr>
          <p:cNvPr id="12" name="TextBox 11">
            <a:extLst>
              <a:ext uri="{FF2B5EF4-FFF2-40B4-BE49-F238E27FC236}">
                <a16:creationId xmlns:a16="http://schemas.microsoft.com/office/drawing/2014/main" id="{AEA9597F-CBCC-4135-A539-07794D3196F2}"/>
              </a:ext>
            </a:extLst>
          </p:cNvPr>
          <p:cNvSpPr txBox="1"/>
          <p:nvPr/>
        </p:nvSpPr>
        <p:spPr>
          <a:xfrm>
            <a:off x="2130058" y="4659649"/>
            <a:ext cx="2440171" cy="1720151"/>
          </a:xfrm>
          <a:prstGeom prst="rect">
            <a:avLst/>
          </a:prstGeom>
          <a:noFill/>
        </p:spPr>
        <p:txBody>
          <a:bodyPr wrap="square" rtlCol="0">
            <a:spAutoFit/>
          </a:bodyPr>
          <a:lstStyle/>
          <a:p>
            <a:pPr algn="just">
              <a:lnSpc>
                <a:spcPct val="150000"/>
              </a:lnSpc>
            </a:pPr>
            <a:r>
              <a:rPr lang="en-US" sz="1200" i="1" dirty="0"/>
              <a:t>“A cold shutdown enormously reduces the meltdown risk… Every hour that goes forward, the possibility of a meltdown of fuel becomes less and less.” – Steven Arndt</a:t>
            </a:r>
          </a:p>
        </p:txBody>
      </p:sp>
      <p:sp>
        <p:nvSpPr>
          <p:cNvPr id="13" name="TextBox 12">
            <a:extLst>
              <a:ext uri="{FF2B5EF4-FFF2-40B4-BE49-F238E27FC236}">
                <a16:creationId xmlns:a16="http://schemas.microsoft.com/office/drawing/2014/main" id="{3AEEE37B-458A-45D5-94BB-25EF444BA8B5}"/>
              </a:ext>
            </a:extLst>
          </p:cNvPr>
          <p:cNvSpPr txBox="1"/>
          <p:nvPr/>
        </p:nvSpPr>
        <p:spPr>
          <a:xfrm>
            <a:off x="4818765" y="4236186"/>
            <a:ext cx="1330814" cy="307777"/>
          </a:xfrm>
          <a:prstGeom prst="rect">
            <a:avLst/>
          </a:prstGeom>
          <a:noFill/>
        </p:spPr>
        <p:txBody>
          <a:bodyPr wrap="none" rtlCol="0">
            <a:spAutoFit/>
          </a:bodyPr>
          <a:lstStyle/>
          <a:p>
            <a:r>
              <a:rPr lang="en-US" sz="1400" b="1" dirty="0">
                <a:latin typeface="+mj-lt"/>
              </a:rPr>
              <a:t>NPR </a:t>
            </a:r>
            <a:r>
              <a:rPr lang="en-US" sz="1400" dirty="0">
                <a:latin typeface="+mj-lt"/>
              </a:rPr>
              <a:t>– Sept. 9</a:t>
            </a:r>
          </a:p>
        </p:txBody>
      </p:sp>
      <p:sp>
        <p:nvSpPr>
          <p:cNvPr id="14" name="TextBox 13">
            <a:extLst>
              <a:ext uri="{FF2B5EF4-FFF2-40B4-BE49-F238E27FC236}">
                <a16:creationId xmlns:a16="http://schemas.microsoft.com/office/drawing/2014/main" id="{E597C974-B629-4503-82AD-479A5FDFFE6B}"/>
              </a:ext>
            </a:extLst>
          </p:cNvPr>
          <p:cNvSpPr txBox="1"/>
          <p:nvPr/>
        </p:nvSpPr>
        <p:spPr>
          <a:xfrm>
            <a:off x="4781184" y="4659648"/>
            <a:ext cx="2440171" cy="2372124"/>
          </a:xfrm>
          <a:prstGeom prst="rect">
            <a:avLst/>
          </a:prstGeom>
          <a:noFill/>
        </p:spPr>
        <p:txBody>
          <a:bodyPr wrap="square" rtlCol="0">
            <a:spAutoFit/>
          </a:bodyPr>
          <a:lstStyle/>
          <a:p>
            <a:pPr algn="just">
              <a:lnSpc>
                <a:spcPct val="150000"/>
              </a:lnSpc>
            </a:pPr>
            <a:r>
              <a:rPr lang="en-US" sz="1000" i="1" dirty="0"/>
              <a:t>Even in the worst case scenario, the reactors at Zaporizhzhia are a modern design surrounded by a heavy "containment" building, Nesbit says. "It's reinforced concrete, typically about three to four feet of that; it's designed to withstand very high internal pressures.“ That could allow it to hold in any radioactive material.</a:t>
            </a:r>
            <a:endParaRPr lang="en-US" sz="1000" dirty="0"/>
          </a:p>
          <a:p>
            <a:pPr algn="just">
              <a:lnSpc>
                <a:spcPct val="150000"/>
              </a:lnSpc>
            </a:pPr>
            <a:r>
              <a:rPr lang="en-US" sz="1000" i="1" dirty="0"/>
              <a:t>.</a:t>
            </a:r>
          </a:p>
        </p:txBody>
      </p:sp>
      <p:sp>
        <p:nvSpPr>
          <p:cNvPr id="15" name="TextBox 14">
            <a:extLst>
              <a:ext uri="{FF2B5EF4-FFF2-40B4-BE49-F238E27FC236}">
                <a16:creationId xmlns:a16="http://schemas.microsoft.com/office/drawing/2014/main" id="{3203A157-B6A4-4A77-AB77-9D04A8024945}"/>
              </a:ext>
            </a:extLst>
          </p:cNvPr>
          <p:cNvSpPr txBox="1"/>
          <p:nvPr/>
        </p:nvSpPr>
        <p:spPr>
          <a:xfrm>
            <a:off x="7507473" y="4236186"/>
            <a:ext cx="1766830" cy="307777"/>
          </a:xfrm>
          <a:prstGeom prst="rect">
            <a:avLst/>
          </a:prstGeom>
          <a:noFill/>
        </p:spPr>
        <p:txBody>
          <a:bodyPr wrap="none" rtlCol="0">
            <a:spAutoFit/>
          </a:bodyPr>
          <a:lstStyle/>
          <a:p>
            <a:r>
              <a:rPr lang="en-US" sz="1400" b="1" dirty="0">
                <a:latin typeface="+mj-lt"/>
              </a:rPr>
              <a:t>Newsweek </a:t>
            </a:r>
            <a:r>
              <a:rPr lang="en-US" sz="1400" dirty="0">
                <a:latin typeface="+mj-lt"/>
              </a:rPr>
              <a:t>– Oct. 7</a:t>
            </a:r>
          </a:p>
        </p:txBody>
      </p:sp>
      <p:sp>
        <p:nvSpPr>
          <p:cNvPr id="16" name="TextBox 15">
            <a:extLst>
              <a:ext uri="{FF2B5EF4-FFF2-40B4-BE49-F238E27FC236}">
                <a16:creationId xmlns:a16="http://schemas.microsoft.com/office/drawing/2014/main" id="{AD77992A-8DCB-4AC1-9C5A-CAE05A44D4AC}"/>
              </a:ext>
            </a:extLst>
          </p:cNvPr>
          <p:cNvSpPr txBox="1"/>
          <p:nvPr/>
        </p:nvSpPr>
        <p:spPr>
          <a:xfrm>
            <a:off x="7507474" y="4672751"/>
            <a:ext cx="2440171" cy="1838388"/>
          </a:xfrm>
          <a:prstGeom prst="rect">
            <a:avLst/>
          </a:prstGeom>
          <a:noFill/>
        </p:spPr>
        <p:txBody>
          <a:bodyPr wrap="square" rtlCol="0">
            <a:spAutoFit/>
          </a:bodyPr>
          <a:lstStyle/>
          <a:p>
            <a:pPr algn="just">
              <a:lnSpc>
                <a:spcPct val="150000"/>
              </a:lnSpc>
            </a:pPr>
            <a:r>
              <a:rPr lang="en-US" sz="1100" i="1" dirty="0"/>
              <a:t>"France [and Ukraine are] well suited because of their large nuclear content," Arndt said. "I think it's going to be a long hard winter all over Europe, including Ukraine. Any lack of industrial facilities is going to be a challenge."</a:t>
            </a:r>
            <a:endParaRPr lang="en-US" sz="1100" dirty="0"/>
          </a:p>
        </p:txBody>
      </p:sp>
      <p:sp>
        <p:nvSpPr>
          <p:cNvPr id="5" name="TextBox 4">
            <a:extLst>
              <a:ext uri="{FF2B5EF4-FFF2-40B4-BE49-F238E27FC236}">
                <a16:creationId xmlns:a16="http://schemas.microsoft.com/office/drawing/2014/main" id="{37C6A726-CC6F-4744-A1E9-03375CA12261}"/>
              </a:ext>
            </a:extLst>
          </p:cNvPr>
          <p:cNvSpPr txBox="1"/>
          <p:nvPr/>
        </p:nvSpPr>
        <p:spPr>
          <a:xfrm>
            <a:off x="4964426" y="3720374"/>
            <a:ext cx="889988" cy="230832"/>
          </a:xfrm>
          <a:prstGeom prst="rect">
            <a:avLst/>
          </a:prstGeom>
          <a:solidFill>
            <a:srgbClr val="0070C0"/>
          </a:solidFill>
          <a:ln>
            <a:solidFill>
              <a:srgbClr val="0070C0"/>
            </a:solidFill>
          </a:ln>
        </p:spPr>
        <p:txBody>
          <a:bodyPr wrap="none" rtlCol="0">
            <a:spAutoFit/>
          </a:bodyPr>
          <a:lstStyle/>
          <a:p>
            <a:pPr algn="ctr"/>
            <a:r>
              <a:rPr lang="en-US" sz="900" b="1" dirty="0">
                <a:solidFill>
                  <a:schemeClr val="bg2"/>
                </a:solidFill>
                <a:latin typeface="+mj-lt"/>
              </a:rPr>
              <a:t>Zaporizhzhia</a:t>
            </a:r>
          </a:p>
        </p:txBody>
      </p:sp>
      <p:sp>
        <p:nvSpPr>
          <p:cNvPr id="27" name="TextBox 26">
            <a:extLst>
              <a:ext uri="{FF2B5EF4-FFF2-40B4-BE49-F238E27FC236}">
                <a16:creationId xmlns:a16="http://schemas.microsoft.com/office/drawing/2014/main" id="{A71573D9-AB72-4A0A-81A3-9BBB804CD6BF}"/>
              </a:ext>
            </a:extLst>
          </p:cNvPr>
          <p:cNvSpPr txBox="1"/>
          <p:nvPr/>
        </p:nvSpPr>
        <p:spPr>
          <a:xfrm>
            <a:off x="2260790" y="3720374"/>
            <a:ext cx="922048" cy="230832"/>
          </a:xfrm>
          <a:prstGeom prst="rect">
            <a:avLst/>
          </a:prstGeom>
          <a:solidFill>
            <a:srgbClr val="0070C0"/>
          </a:solidFill>
          <a:ln>
            <a:solidFill>
              <a:srgbClr val="0070C0"/>
            </a:solidFill>
          </a:ln>
        </p:spPr>
        <p:txBody>
          <a:bodyPr wrap="none" rtlCol="0">
            <a:spAutoFit/>
          </a:bodyPr>
          <a:lstStyle/>
          <a:p>
            <a:pPr algn="ctr"/>
            <a:r>
              <a:rPr lang="en-US" sz="900" b="1" dirty="0">
                <a:solidFill>
                  <a:schemeClr val="bg2"/>
                </a:solidFill>
                <a:latin typeface="+mj-lt"/>
              </a:rPr>
              <a:t>Zaporizhzhia</a:t>
            </a:r>
          </a:p>
        </p:txBody>
      </p:sp>
      <p:sp>
        <p:nvSpPr>
          <p:cNvPr id="34" name="Rectangle 33">
            <a:extLst>
              <a:ext uri="{FF2B5EF4-FFF2-40B4-BE49-F238E27FC236}">
                <a16:creationId xmlns:a16="http://schemas.microsoft.com/office/drawing/2014/main" id="{4117AA6C-84FD-425B-A911-C47D5705E1B8}"/>
              </a:ext>
            </a:extLst>
          </p:cNvPr>
          <p:cNvSpPr/>
          <p:nvPr/>
        </p:nvSpPr>
        <p:spPr>
          <a:xfrm>
            <a:off x="7629517" y="3697433"/>
            <a:ext cx="937226" cy="25363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p>
        </p:txBody>
      </p:sp>
      <p:sp>
        <p:nvSpPr>
          <p:cNvPr id="35" name="TextBox 34">
            <a:extLst>
              <a:ext uri="{FF2B5EF4-FFF2-40B4-BE49-F238E27FC236}">
                <a16:creationId xmlns:a16="http://schemas.microsoft.com/office/drawing/2014/main" id="{80B83380-B213-445E-BE90-6F264EFAF380}"/>
              </a:ext>
            </a:extLst>
          </p:cNvPr>
          <p:cNvSpPr txBox="1"/>
          <p:nvPr/>
        </p:nvSpPr>
        <p:spPr>
          <a:xfrm>
            <a:off x="7794202" y="3720373"/>
            <a:ext cx="607859" cy="230832"/>
          </a:xfrm>
          <a:prstGeom prst="rect">
            <a:avLst/>
          </a:prstGeom>
          <a:noFill/>
        </p:spPr>
        <p:txBody>
          <a:bodyPr wrap="none" rtlCol="0">
            <a:spAutoFit/>
          </a:bodyPr>
          <a:lstStyle/>
          <a:p>
            <a:pPr algn="ctr"/>
            <a:r>
              <a:rPr lang="en-US" sz="900" b="1" dirty="0">
                <a:solidFill>
                  <a:schemeClr val="bg2"/>
                </a:solidFill>
                <a:latin typeface="+mj-lt"/>
              </a:rPr>
              <a:t>Ukraine</a:t>
            </a:r>
          </a:p>
        </p:txBody>
      </p:sp>
    </p:spTree>
    <p:extLst>
      <p:ext uri="{BB962C8B-B14F-4D97-AF65-F5344CB8AC3E}">
        <p14:creationId xmlns:p14="http://schemas.microsoft.com/office/powerpoint/2010/main" val="74662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27" grpId="0" animBg="1"/>
      <p:bldP spid="34"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234C4-FE2C-4049-82A1-3E830A468B2A}"/>
              </a:ext>
            </a:extLst>
          </p:cNvPr>
          <p:cNvSpPr>
            <a:spLocks noGrp="1"/>
          </p:cNvSpPr>
          <p:nvPr>
            <p:ph type="title"/>
          </p:nvPr>
        </p:nvSpPr>
        <p:spPr>
          <a:xfrm>
            <a:off x="609600" y="884857"/>
            <a:ext cx="10208217" cy="1143000"/>
          </a:xfrm>
        </p:spPr>
        <p:txBody>
          <a:bodyPr>
            <a:noAutofit/>
          </a:bodyPr>
          <a:lstStyle/>
          <a:p>
            <a:pPr algn="ctr"/>
            <a:r>
              <a:rPr lang="en-US" sz="4000" b="1" dirty="0"/>
              <a:t>Draft Recommendations for New </a:t>
            </a:r>
            <a:br>
              <a:rPr lang="en-US" sz="4000" b="1" dirty="0"/>
            </a:br>
            <a:r>
              <a:rPr lang="en-US" sz="4000" b="1" dirty="0"/>
              <a:t>Generic Environmental Standards for </a:t>
            </a:r>
            <a:br>
              <a:rPr lang="en-US" sz="4000" b="1" dirty="0"/>
            </a:br>
            <a:r>
              <a:rPr lang="en-US" sz="4000" b="1" dirty="0"/>
              <a:t>the Disposal of High-Level Waste</a:t>
            </a:r>
            <a:br>
              <a:rPr lang="en-US" sz="3600" dirty="0"/>
            </a:br>
            <a:r>
              <a:rPr lang="en-US" sz="4000" b="1" dirty="0"/>
              <a:t> </a:t>
            </a:r>
          </a:p>
        </p:txBody>
      </p:sp>
      <p:sp>
        <p:nvSpPr>
          <p:cNvPr id="3" name="Content Placeholder 2">
            <a:extLst>
              <a:ext uri="{FF2B5EF4-FFF2-40B4-BE49-F238E27FC236}">
                <a16:creationId xmlns:a16="http://schemas.microsoft.com/office/drawing/2014/main" id="{73532ECB-415F-674E-9736-7F11F5830F42}"/>
              </a:ext>
            </a:extLst>
          </p:cNvPr>
          <p:cNvSpPr>
            <a:spLocks noGrp="1"/>
          </p:cNvSpPr>
          <p:nvPr>
            <p:ph idx="1"/>
          </p:nvPr>
        </p:nvSpPr>
        <p:spPr>
          <a:xfrm>
            <a:off x="816827" y="1813196"/>
            <a:ext cx="10558346" cy="5025031"/>
          </a:xfrm>
        </p:spPr>
        <p:txBody>
          <a:bodyPr>
            <a:normAutofit fontScale="77500" lnSpcReduction="20000"/>
          </a:bodyPr>
          <a:lstStyle/>
          <a:p>
            <a:endParaRPr lang="en-US" sz="3200" dirty="0"/>
          </a:p>
          <a:p>
            <a:endParaRPr lang="en-US" sz="3600" dirty="0"/>
          </a:p>
          <a:p>
            <a:pPr marL="571500" indent="-571500">
              <a:buFont typeface="Arial" panose="020B0604020202020204" pitchFamily="34" charset="0"/>
              <a:buChar char="•"/>
            </a:pPr>
            <a:r>
              <a:rPr lang="en-US" sz="3600" dirty="0"/>
              <a:t>Current generic disposal regulation 40 CFR part 191</a:t>
            </a:r>
          </a:p>
          <a:p>
            <a:pPr marL="1314450" lvl="1" indent="-571500"/>
            <a:r>
              <a:rPr lang="en-US" sz="3100" dirty="0"/>
              <a:t>Out-of-date</a:t>
            </a:r>
          </a:p>
          <a:p>
            <a:pPr marL="1314450" lvl="1" indent="-571500"/>
            <a:r>
              <a:rPr lang="en-US" sz="3100" dirty="0"/>
              <a:t>In many cases inconsistent with the international state-of-the-practice</a:t>
            </a:r>
          </a:p>
          <a:p>
            <a:pPr marL="571500" indent="-571500">
              <a:buFont typeface="Arial" panose="020B0604020202020204" pitchFamily="34" charset="0"/>
              <a:buChar char="•"/>
            </a:pPr>
            <a:r>
              <a:rPr lang="en-US" sz="3600" dirty="0"/>
              <a:t>Modern, transparent standards needed to support potential efforts to site and license a geologic disposal facility other than Yucca Mountain</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ANS Special Committee on Generic Standards for Disposal of High-Level Radioactive Waste established in 2021</a:t>
            </a:r>
          </a:p>
          <a:p>
            <a:pPr marL="1314450" lvl="1" indent="-571500"/>
            <a:r>
              <a:rPr lang="en-US" sz="3100" dirty="0"/>
              <a:t>Draft report issued February 17, 2023</a:t>
            </a:r>
          </a:p>
        </p:txBody>
      </p:sp>
      <p:sp>
        <p:nvSpPr>
          <p:cNvPr id="4" name="Slide Number Placeholder 3">
            <a:extLst>
              <a:ext uri="{FF2B5EF4-FFF2-40B4-BE49-F238E27FC236}">
                <a16:creationId xmlns:a16="http://schemas.microsoft.com/office/drawing/2014/main" id="{06FC4751-D56E-9847-BE3F-FABB7B2440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F14A43-F6F7-684A-A15B-3AABBD13E880}"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74880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234C4-FE2C-4049-82A1-3E830A468B2A}"/>
              </a:ext>
            </a:extLst>
          </p:cNvPr>
          <p:cNvSpPr>
            <a:spLocks noGrp="1"/>
          </p:cNvSpPr>
          <p:nvPr>
            <p:ph type="title"/>
          </p:nvPr>
        </p:nvSpPr>
        <p:spPr>
          <a:xfrm>
            <a:off x="609600" y="884857"/>
            <a:ext cx="10208217" cy="1143000"/>
          </a:xfrm>
        </p:spPr>
        <p:txBody>
          <a:bodyPr>
            <a:noAutofit/>
          </a:bodyPr>
          <a:lstStyle/>
          <a:p>
            <a:pPr algn="ctr"/>
            <a:r>
              <a:rPr lang="en-US" sz="4000" b="1" dirty="0"/>
              <a:t>ANS Special Committee on Generic Standards for the Disposal of </a:t>
            </a:r>
            <a:br>
              <a:rPr lang="en-US" sz="4000" b="1" dirty="0"/>
            </a:br>
            <a:r>
              <a:rPr lang="en-US" sz="4000" b="1" dirty="0"/>
              <a:t>High-Level Radioactive Waste</a:t>
            </a:r>
            <a:br>
              <a:rPr lang="en-US" sz="3600" dirty="0"/>
            </a:br>
            <a:r>
              <a:rPr lang="en-US" sz="4000" b="1" dirty="0"/>
              <a:t> </a:t>
            </a:r>
          </a:p>
        </p:txBody>
      </p:sp>
      <p:sp>
        <p:nvSpPr>
          <p:cNvPr id="3" name="Content Placeholder 2">
            <a:extLst>
              <a:ext uri="{FF2B5EF4-FFF2-40B4-BE49-F238E27FC236}">
                <a16:creationId xmlns:a16="http://schemas.microsoft.com/office/drawing/2014/main" id="{73532ECB-415F-674E-9736-7F11F5830F42}"/>
              </a:ext>
            </a:extLst>
          </p:cNvPr>
          <p:cNvSpPr>
            <a:spLocks noGrp="1"/>
          </p:cNvSpPr>
          <p:nvPr>
            <p:ph idx="1"/>
          </p:nvPr>
        </p:nvSpPr>
        <p:spPr>
          <a:xfrm>
            <a:off x="816827" y="1813196"/>
            <a:ext cx="10558346" cy="5025031"/>
          </a:xfrm>
        </p:spPr>
        <p:txBody>
          <a:bodyPr>
            <a:normAutofit/>
          </a:bodyPr>
          <a:lstStyle/>
          <a:p>
            <a:endParaRPr lang="en-US" sz="3600" dirty="0"/>
          </a:p>
          <a:p>
            <a:pPr marL="571500" indent="-571500">
              <a:buFont typeface="Arial" panose="020B0604020202020204" pitchFamily="34" charset="0"/>
              <a:buChar char="•"/>
            </a:pPr>
            <a:r>
              <a:rPr lang="en-US" sz="2800" dirty="0"/>
              <a:t>Purpose to develop technical bases for updated generic public health and safety standards for disposal of used fuel and high-level radioactive waste </a:t>
            </a:r>
          </a:p>
          <a:p>
            <a:pPr marL="1314450" lvl="1" indent="-571500"/>
            <a:r>
              <a:rPr lang="en-US" sz="2400" dirty="0"/>
              <a:t>Purpose consistent with recommendations from the Blue Ribbon Commission on America’s Future (BRC 2012), American Nuclear Society (ANS 2020), the National Academies of Science, Engineering and Medicine (NASEM 2022), and others</a:t>
            </a:r>
          </a:p>
          <a:p>
            <a:pPr marL="1314450" lvl="1" indent="-571500"/>
            <a:r>
              <a:rPr lang="en-US" sz="2400" dirty="0"/>
              <a:t>Final report in summer 2023 after consideration of input from stakeholders </a:t>
            </a:r>
          </a:p>
        </p:txBody>
      </p:sp>
      <p:sp>
        <p:nvSpPr>
          <p:cNvPr id="4" name="Slide Number Placeholder 3">
            <a:extLst>
              <a:ext uri="{FF2B5EF4-FFF2-40B4-BE49-F238E27FC236}">
                <a16:creationId xmlns:a16="http://schemas.microsoft.com/office/drawing/2014/main" id="{06FC4751-D56E-9847-BE3F-FABB7B2440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F14A43-F6F7-684A-A15B-3AABBD13E880}"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04194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234C4-FE2C-4049-82A1-3E830A468B2A}"/>
              </a:ext>
            </a:extLst>
          </p:cNvPr>
          <p:cNvSpPr>
            <a:spLocks noGrp="1"/>
          </p:cNvSpPr>
          <p:nvPr>
            <p:ph type="title"/>
          </p:nvPr>
        </p:nvSpPr>
        <p:spPr>
          <a:xfrm>
            <a:off x="609600" y="401638"/>
            <a:ext cx="10208217" cy="1143000"/>
          </a:xfrm>
        </p:spPr>
        <p:txBody>
          <a:bodyPr>
            <a:noAutofit/>
          </a:bodyPr>
          <a:lstStyle/>
          <a:p>
            <a:pPr algn="ctr"/>
            <a:r>
              <a:rPr lang="en-US" sz="4000" b="1" dirty="0"/>
              <a:t>Diablo Canyon Advocacy </a:t>
            </a:r>
            <a:br>
              <a:rPr lang="en-US" sz="3600" dirty="0"/>
            </a:br>
            <a:r>
              <a:rPr lang="en-US" sz="4000" b="1" dirty="0"/>
              <a:t> </a:t>
            </a:r>
          </a:p>
        </p:txBody>
      </p:sp>
      <p:sp>
        <p:nvSpPr>
          <p:cNvPr id="3" name="Content Placeholder 2">
            <a:extLst>
              <a:ext uri="{FF2B5EF4-FFF2-40B4-BE49-F238E27FC236}">
                <a16:creationId xmlns:a16="http://schemas.microsoft.com/office/drawing/2014/main" id="{73532ECB-415F-674E-9736-7F11F5830F42}"/>
              </a:ext>
            </a:extLst>
          </p:cNvPr>
          <p:cNvSpPr>
            <a:spLocks noGrp="1"/>
          </p:cNvSpPr>
          <p:nvPr>
            <p:ph idx="1"/>
          </p:nvPr>
        </p:nvSpPr>
        <p:spPr>
          <a:xfrm>
            <a:off x="816827" y="1431330"/>
            <a:ext cx="10558346" cy="5025031"/>
          </a:xfrm>
        </p:spPr>
        <p:txBody>
          <a:bodyPr>
            <a:normAutofit/>
          </a:bodyPr>
          <a:lstStyle/>
          <a:p>
            <a:pPr marL="571500" indent="-571500">
              <a:buFont typeface="Arial" panose="020B0604020202020204" pitchFamily="34" charset="0"/>
              <a:buChar char="•"/>
            </a:pPr>
            <a:r>
              <a:rPr lang="en-US" sz="3600" dirty="0"/>
              <a:t>Proactive advocacy</a:t>
            </a:r>
          </a:p>
          <a:p>
            <a:pPr marL="1314450" lvl="1" indent="-571500"/>
            <a:r>
              <a:rPr lang="en-US" sz="3200" dirty="0"/>
              <a:t>Annual meeting rally</a:t>
            </a:r>
          </a:p>
          <a:p>
            <a:pPr marL="1314450" lvl="1" indent="-571500"/>
            <a:r>
              <a:rPr lang="en-US" sz="3200" dirty="0"/>
              <a:t>Communicating with key decision makers</a:t>
            </a:r>
          </a:p>
          <a:p>
            <a:pPr marL="1314450" lvl="1" indent="-571500"/>
            <a:r>
              <a:rPr lang="en-US" sz="3200" dirty="0"/>
              <a:t>Support to local, state and national leaders</a:t>
            </a:r>
          </a:p>
          <a:p>
            <a:pPr marL="571500" indent="-571500">
              <a:buFont typeface="Arial" panose="020B0604020202020204" pitchFamily="34" charset="0"/>
              <a:buChar char="•"/>
            </a:pPr>
            <a:r>
              <a:rPr lang="en-US" sz="3600" dirty="0"/>
              <a:t>Partnering with key stakeholders</a:t>
            </a:r>
          </a:p>
          <a:p>
            <a:pPr marL="1314450" lvl="1" indent="-571500"/>
            <a:r>
              <a:rPr lang="en-US" sz="3200" dirty="0"/>
              <a:t>Original parties to the shutdown agreement</a:t>
            </a:r>
          </a:p>
          <a:p>
            <a:pPr marL="571500" indent="-571500">
              <a:buFont typeface="Arial" panose="020B0604020202020204" pitchFamily="34" charset="0"/>
              <a:buChar char="•"/>
            </a:pPr>
            <a:r>
              <a:rPr lang="en-US" sz="3600" dirty="0"/>
              <a:t>Provisional success </a:t>
            </a:r>
          </a:p>
          <a:p>
            <a:pPr marL="1314450" lvl="1" indent="-571500"/>
            <a:r>
              <a:rPr lang="en-US" sz="3200" dirty="0"/>
              <a:t>NRC approved timely renewal protection</a:t>
            </a:r>
          </a:p>
          <a:p>
            <a:pPr marL="1314450" lvl="1" indent="-571500"/>
            <a:endParaRPr lang="en-US" sz="3200" dirty="0"/>
          </a:p>
          <a:p>
            <a:pPr marL="1314450" lvl="1" indent="-571500"/>
            <a:endParaRPr lang="en-US" sz="3200" dirty="0"/>
          </a:p>
          <a:p>
            <a:endParaRPr lang="en-US" sz="3600" dirty="0"/>
          </a:p>
        </p:txBody>
      </p:sp>
      <p:sp>
        <p:nvSpPr>
          <p:cNvPr id="4" name="Slide Number Placeholder 3">
            <a:extLst>
              <a:ext uri="{FF2B5EF4-FFF2-40B4-BE49-F238E27FC236}">
                <a16:creationId xmlns:a16="http://schemas.microsoft.com/office/drawing/2014/main" id="{06FC4751-D56E-9847-BE3F-FABB7B2440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F14A43-F6F7-684A-A15B-3AABBD13E880}"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72210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5135D36-ACA3-5D4B-A64A-C72D547BDBAE}"/>
              </a:ext>
            </a:extLst>
          </p:cNvPr>
          <p:cNvSpPr txBox="1">
            <a:spLocks/>
          </p:cNvSpPr>
          <p:nvPr/>
        </p:nvSpPr>
        <p:spPr>
          <a:xfrm>
            <a:off x="450913" y="765609"/>
            <a:ext cx="10006498" cy="6567952"/>
          </a:xfrm>
          <a:prstGeom prst="rect">
            <a:avLst/>
          </a:prstGeom>
          <a:noFill/>
        </p:spPr>
        <p:txBody>
          <a:bodyPr vert="horz" wrap="square" lIns="91440" tIns="45720" rIns="91440" bIns="45720" rtlCol="0">
            <a:spAutoFit/>
          </a:bodyPr>
          <a:lstStyle>
            <a:lvl1pPr marL="0" indent="0" algn="l" defTabSz="457200" rtl="0" eaLnBrk="1" latinLnBrk="0" hangingPunct="1">
              <a:spcBef>
                <a:spcPct val="20000"/>
              </a:spcBef>
              <a:buFont typeface="Arial"/>
              <a:buNone/>
              <a:defRPr sz="3200" kern="1200">
                <a:solidFill>
                  <a:srgbClr val="000000"/>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endParaRPr lang="en-US" b="1" dirty="0"/>
          </a:p>
          <a:p>
            <a:pPr algn="ctr"/>
            <a:r>
              <a:rPr lang="en-US" sz="4000" b="1" dirty="0">
                <a:latin typeface="+mj-lt"/>
              </a:rPr>
              <a:t>How ANS is Advancing Nuclear Science </a:t>
            </a:r>
          </a:p>
          <a:p>
            <a:pPr algn="ctr"/>
            <a:r>
              <a:rPr lang="en-US" sz="4000" b="1" dirty="0">
                <a:latin typeface="+mj-lt"/>
              </a:rPr>
              <a:t>and Technology and How You Can Help</a:t>
            </a:r>
          </a:p>
          <a:p>
            <a:pPr algn="ctr"/>
            <a:endParaRPr lang="en-US" b="1" dirty="0"/>
          </a:p>
          <a:p>
            <a:pPr algn="ctr"/>
            <a:endParaRPr lang="en-US" b="1" dirty="0"/>
          </a:p>
          <a:p>
            <a:pPr algn="ctr"/>
            <a:r>
              <a:rPr lang="en-US" sz="2800" b="1" dirty="0"/>
              <a:t>Steven A. Arndt, PhD, PE</a:t>
            </a:r>
          </a:p>
          <a:p>
            <a:pPr algn="ctr"/>
            <a:endParaRPr lang="en-US" sz="2800" b="1" dirty="0"/>
          </a:p>
          <a:p>
            <a:pPr algn="ctr"/>
            <a:r>
              <a:rPr lang="en-US" sz="2800" dirty="0"/>
              <a:t>President, American Nuclear Society</a:t>
            </a:r>
          </a:p>
          <a:p>
            <a:pPr algn="ctr"/>
            <a:r>
              <a:rPr lang="en-US" sz="2800" dirty="0"/>
              <a:t>Distinguished Scientist, Oak Ridge National Laboratory </a:t>
            </a:r>
          </a:p>
          <a:p>
            <a:pPr algn="ctr"/>
            <a:r>
              <a:rPr lang="en-US" sz="2800" dirty="0"/>
              <a:t>March 15, 2023</a:t>
            </a:r>
          </a:p>
          <a:p>
            <a:endParaRPr lang="en-US" dirty="0"/>
          </a:p>
        </p:txBody>
      </p:sp>
      <p:sp>
        <p:nvSpPr>
          <p:cNvPr id="2" name="Slide Number Placeholder 1">
            <a:extLst>
              <a:ext uri="{FF2B5EF4-FFF2-40B4-BE49-F238E27FC236}">
                <a16:creationId xmlns:a16="http://schemas.microsoft.com/office/drawing/2014/main" id="{F9C173EE-83D6-9E4D-96F4-7C490A38C676}"/>
              </a:ext>
            </a:extLst>
          </p:cNvPr>
          <p:cNvSpPr>
            <a:spLocks noGrp="1"/>
          </p:cNvSpPr>
          <p:nvPr>
            <p:ph type="sldNum" sz="quarter" idx="12"/>
          </p:nvPr>
        </p:nvSpPr>
        <p:spPr/>
        <p:txBody>
          <a:bodyPr/>
          <a:lstStyle/>
          <a:p>
            <a:fld id="{C1F14A43-F6F7-684A-A15B-3AABBD13E880}" type="slidenum">
              <a:rPr lang="en-US" smtClean="0"/>
              <a:pPr/>
              <a:t>2</a:t>
            </a:fld>
            <a:endParaRPr lang="en-US" dirty="0"/>
          </a:p>
        </p:txBody>
      </p:sp>
    </p:spTree>
    <p:extLst>
      <p:ext uri="{BB962C8B-B14F-4D97-AF65-F5344CB8AC3E}">
        <p14:creationId xmlns:p14="http://schemas.microsoft.com/office/powerpoint/2010/main" val="3413182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CF05B765-ACD4-9A42-A9B8-2DC7D55E6920}"/>
              </a:ext>
            </a:extLst>
          </p:cNvPr>
          <p:cNvPicPr>
            <a:picLocks noChangeAspect="1"/>
          </p:cNvPicPr>
          <p:nvPr/>
        </p:nvPicPr>
        <p:blipFill rotWithShape="1">
          <a:blip r:embed="rId3"/>
          <a:srcRect l="35668" t="25" r="17636" b="2146"/>
          <a:stretch/>
        </p:blipFill>
        <p:spPr>
          <a:xfrm>
            <a:off x="-16932" y="0"/>
            <a:ext cx="4908898" cy="6858000"/>
          </a:xfrm>
          <a:prstGeom prst="rect">
            <a:avLst/>
          </a:prstGeom>
        </p:spPr>
      </p:pic>
      <p:sp>
        <p:nvSpPr>
          <p:cNvPr id="6" name="Freeform 5">
            <a:extLst>
              <a:ext uri="{FF2B5EF4-FFF2-40B4-BE49-F238E27FC236}">
                <a16:creationId xmlns:a16="http://schemas.microsoft.com/office/drawing/2014/main" id="{9DAE188E-8885-8E4C-A8BD-542E7BD31F64}"/>
              </a:ext>
            </a:extLst>
          </p:cNvPr>
          <p:cNvSpPr/>
          <p:nvPr/>
        </p:nvSpPr>
        <p:spPr>
          <a:xfrm>
            <a:off x="-16933" y="948267"/>
            <a:ext cx="1058333" cy="601133"/>
          </a:xfrm>
          <a:custGeom>
            <a:avLst/>
            <a:gdLst>
              <a:gd name="connsiteX0" fmla="*/ 16933 w 1058333"/>
              <a:gd name="connsiteY0" fmla="*/ 592666 h 601133"/>
              <a:gd name="connsiteX1" fmla="*/ 956733 w 1058333"/>
              <a:gd name="connsiteY1" fmla="*/ 601133 h 601133"/>
              <a:gd name="connsiteX2" fmla="*/ 1058333 w 1058333"/>
              <a:gd name="connsiteY2" fmla="*/ 270933 h 601133"/>
              <a:gd name="connsiteX3" fmla="*/ 753533 w 1058333"/>
              <a:gd name="connsiteY3" fmla="*/ 220133 h 601133"/>
              <a:gd name="connsiteX4" fmla="*/ 728133 w 1058333"/>
              <a:gd name="connsiteY4" fmla="*/ 25400 h 601133"/>
              <a:gd name="connsiteX5" fmla="*/ 0 w 1058333"/>
              <a:gd name="connsiteY5" fmla="*/ 0 h 601133"/>
              <a:gd name="connsiteX6" fmla="*/ 16933 w 1058333"/>
              <a:gd name="connsiteY6" fmla="*/ 592666 h 6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333" h="601133">
                <a:moveTo>
                  <a:pt x="16933" y="592666"/>
                </a:moveTo>
                <a:lnTo>
                  <a:pt x="956733" y="601133"/>
                </a:lnTo>
                <a:lnTo>
                  <a:pt x="1058333" y="270933"/>
                </a:lnTo>
                <a:lnTo>
                  <a:pt x="753533" y="220133"/>
                </a:lnTo>
                <a:lnTo>
                  <a:pt x="728133" y="25400"/>
                </a:lnTo>
                <a:lnTo>
                  <a:pt x="0" y="0"/>
                </a:lnTo>
                <a:lnTo>
                  <a:pt x="16933" y="592666"/>
                </a:lnTo>
                <a:close/>
              </a:path>
            </a:pathLst>
          </a:custGeom>
          <a:solidFill>
            <a:schemeClr val="tx1">
              <a:lumMod val="85000"/>
              <a:lumOff val="15000"/>
            </a:schemeClr>
          </a:solidFill>
          <a:ln/>
          <a:effectLst>
            <a:outerShdw blurRad="40000" dist="23000" dir="5400000" rotWithShape="0">
              <a:srgbClr val="000000">
                <a:alpha val="35000"/>
              </a:srgbClr>
            </a:outerShdw>
            <a:softEdge rad="635000"/>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4">
            <a:extLst>
              <a:ext uri="{FF2B5EF4-FFF2-40B4-BE49-F238E27FC236}">
                <a16:creationId xmlns:a16="http://schemas.microsoft.com/office/drawing/2014/main" id="{85A62676-5C1F-BF45-92A1-53E91502884C}"/>
              </a:ext>
            </a:extLst>
          </p:cNvPr>
          <p:cNvSpPr txBox="1">
            <a:spLocks/>
          </p:cNvSpPr>
          <p:nvPr/>
        </p:nvSpPr>
        <p:spPr>
          <a:xfrm>
            <a:off x="5610235" y="197017"/>
            <a:ext cx="5653306" cy="2333223"/>
          </a:xfrm>
          <a:prstGeom prst="rect">
            <a:avLst/>
          </a:prstGeom>
        </p:spPr>
        <p:txBody>
          <a:bodyPr vert="horz" lIns="91440" tIns="45720" rIns="91440" bIns="45720" rtlCol="0" anchor="t">
            <a:normAutofit fontScale="92500" lnSpcReduction="20000"/>
          </a:bodyPr>
          <a:lstStyle>
            <a:lvl1pPr algn="l" defTabSz="411460" rtl="0" eaLnBrk="1" latinLnBrk="0" hangingPunct="1">
              <a:spcBef>
                <a:spcPct val="0"/>
              </a:spcBef>
              <a:buNone/>
              <a:defRPr sz="3240" kern="1200">
                <a:solidFill>
                  <a:schemeClr val="tx1"/>
                </a:solidFill>
                <a:latin typeface="+mj-lt"/>
                <a:ea typeface="+mj-ea"/>
                <a:cs typeface="+mj-cs"/>
              </a:defRPr>
            </a:lvl1pPr>
          </a:lstStyle>
          <a:p>
            <a:pPr marL="0" marR="0" lvl="0" indent="0" algn="l" defTabSz="41146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srgbClr val="0099DC"/>
                </a:solidFill>
                <a:effectLst/>
                <a:uLnTx/>
                <a:uFillTx/>
                <a:latin typeface="Trade Gothic LT Std Bold" pitchFamily="2" charset="0"/>
                <a:ea typeface="+mj-ea"/>
                <a:cs typeface="+mj-cs"/>
              </a:rPr>
              <a:t>K-12 STEM Academy</a:t>
            </a:r>
            <a:endParaRPr kumimoji="0" lang="en-US" sz="5200" b="1" i="0" u="none" strike="noStrike" kern="1200" cap="none" spc="0" normalizeH="0" baseline="0" noProof="0" dirty="0">
              <a:ln>
                <a:noFill/>
              </a:ln>
              <a:solidFill>
                <a:prstClr val="black"/>
              </a:solidFill>
              <a:effectLst/>
              <a:uLnTx/>
              <a:uFillTx/>
              <a:latin typeface="Trade Gothic LT Std Bold" pitchFamily="2" charset="0"/>
              <a:ea typeface="+mj-ea"/>
              <a:cs typeface="+mj-cs"/>
            </a:endParaRPr>
          </a:p>
          <a:p>
            <a:pPr marL="0" marR="0" lvl="0" indent="0" algn="l" defTabSz="411460" rtl="0" eaLnBrk="1" fontAlgn="auto" latinLnBrk="0" hangingPunct="1">
              <a:lnSpc>
                <a:spcPct val="100000"/>
              </a:lnSpc>
              <a:spcBef>
                <a:spcPct val="0"/>
              </a:spcBef>
              <a:spcAft>
                <a:spcPts val="0"/>
              </a:spcAft>
              <a:buClrTx/>
              <a:buSzTx/>
              <a:buFontTx/>
              <a:buNone/>
              <a:tabLst/>
              <a:defRPr/>
            </a:pPr>
            <a:br>
              <a:rPr kumimoji="0" lang="en-US" sz="1000" b="0"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en-US" sz="2000" b="1" i="0" u="none" strike="noStrike" kern="1200" cap="none" spc="0" normalizeH="0" baseline="0" noProof="0" dirty="0">
                <a:ln>
                  <a:noFill/>
                </a:ln>
                <a:solidFill>
                  <a:srgbClr val="E7E6E6">
                    <a:lumMod val="50000"/>
                  </a:srgbClr>
                </a:solidFill>
                <a:effectLst/>
                <a:uLnTx/>
                <a:uFillTx/>
                <a:latin typeface="Trade Gothic LT Std Bold" pitchFamily="2" charset="0"/>
                <a:ea typeface="+mj-ea"/>
                <a:cs typeface="+mj-cs"/>
              </a:rPr>
              <a:t>Our vision</a:t>
            </a:r>
            <a:r>
              <a:rPr kumimoji="0" lang="en-US" sz="2000" b="0" i="0" u="none" strike="noStrike" kern="1200" cap="none" spc="0" normalizeH="0" baseline="0" noProof="0" dirty="0">
                <a:ln>
                  <a:noFill/>
                </a:ln>
                <a:solidFill>
                  <a:srgbClr val="E7E6E6">
                    <a:lumMod val="50000"/>
                  </a:srgbClr>
                </a:solidFill>
                <a:effectLst/>
                <a:uLnTx/>
                <a:uFillTx/>
                <a:latin typeface="Trade Gothic LT Std" pitchFamily="2" charset="0"/>
                <a:ea typeface="+mj-ea"/>
                <a:cs typeface="+mj-cs"/>
              </a:rPr>
              <a:t> </a:t>
            </a:r>
          </a:p>
          <a:p>
            <a:pPr marL="0" marR="0" lvl="0" indent="0" algn="l" defTabSz="411460" rtl="0" eaLnBrk="1" fontAlgn="auto" latinLnBrk="0" hangingPunct="1">
              <a:lnSpc>
                <a:spcPct val="100000"/>
              </a:lnSpc>
              <a:spcBef>
                <a:spcPct val="0"/>
              </a:spcBef>
              <a:spcAft>
                <a:spcPts val="0"/>
              </a:spcAft>
              <a:buClrTx/>
              <a:buSzTx/>
              <a:buFontTx/>
              <a:buNone/>
              <a:tabLst/>
              <a:defRPr/>
            </a:pPr>
            <a:endParaRPr kumimoji="0" lang="en-US" sz="700" b="0" i="0" u="none" strike="noStrike" kern="1200" cap="none" spc="0" normalizeH="0" baseline="0" noProof="0" dirty="0">
              <a:ln>
                <a:noFill/>
              </a:ln>
              <a:solidFill>
                <a:prstClr val="black"/>
              </a:solidFill>
              <a:effectLst/>
              <a:uLnTx/>
              <a:uFillTx/>
              <a:latin typeface="Trade Gothic LT Std" pitchFamily="2" charset="0"/>
              <a:ea typeface="+mj-ea"/>
              <a:cs typeface="+mj-cs"/>
            </a:endParaRPr>
          </a:p>
          <a:p>
            <a:pPr marL="0" marR="0" lvl="0" indent="0" algn="l" defTabSz="41146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ade Gothic LT Std" pitchFamily="2" charset="0"/>
                <a:ea typeface="+mj-ea"/>
                <a:cs typeface="+mj-cs"/>
              </a:rPr>
              <a:t>Nuclear science &amp; technology is taught in every classroom in the nation – with a focus on students from under-served communities.</a:t>
            </a:r>
          </a:p>
          <a:p>
            <a:pPr marL="0" marR="0" lvl="0" indent="0" algn="l" defTabSz="41146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rade Gothic LT Std" pitchFamily="2" charset="0"/>
              <a:ea typeface="+mj-ea"/>
              <a:cs typeface="+mj-cs"/>
            </a:endParaRPr>
          </a:p>
          <a:p>
            <a:pPr marL="0" marR="0" lvl="0" indent="0" algn="l" defTabSz="41146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E7E6E6">
                    <a:lumMod val="50000"/>
                  </a:srgbClr>
                </a:solidFill>
                <a:effectLst/>
                <a:uLnTx/>
                <a:uFillTx/>
                <a:latin typeface="Trade Gothic LT Std Bold" pitchFamily="2" charset="0"/>
                <a:ea typeface="+mj-ea"/>
                <a:cs typeface="+mj-cs"/>
              </a:rPr>
              <a:t>Our programs</a:t>
            </a:r>
            <a:endParaRPr kumimoji="0" lang="en-US" sz="2000" b="0" i="0" u="none" strike="noStrike" kern="1200" cap="none" spc="0" normalizeH="0" baseline="0" noProof="0" dirty="0">
              <a:ln>
                <a:noFill/>
              </a:ln>
              <a:solidFill>
                <a:srgbClr val="E7E6E6">
                  <a:lumMod val="50000"/>
                </a:srgbClr>
              </a:solidFill>
              <a:effectLst/>
              <a:uLnTx/>
              <a:uFillTx/>
              <a:latin typeface="Trade Gothic LT Std" pitchFamily="2" charset="0"/>
              <a:ea typeface="+mj-ea"/>
              <a:cs typeface="+mj-cs"/>
            </a:endParaRPr>
          </a:p>
          <a:p>
            <a:pPr marL="0" marR="0" lvl="0" indent="0" algn="l" defTabSz="411460" rtl="0" eaLnBrk="1" fontAlgn="auto" latinLnBrk="0" hangingPunct="1">
              <a:lnSpc>
                <a:spcPct val="100000"/>
              </a:lnSpc>
              <a:spcBef>
                <a:spcPct val="0"/>
              </a:spcBef>
              <a:spcAft>
                <a:spcPts val="0"/>
              </a:spcAft>
              <a:buClrTx/>
              <a:buSzTx/>
              <a:buFontTx/>
              <a:buNone/>
              <a:tabLst/>
              <a:defRPr/>
            </a:pPr>
            <a:endParaRPr kumimoji="0" lang="en-US" sz="700" b="0" i="0" u="none" strike="noStrike" kern="1200" cap="none" spc="0" normalizeH="0" baseline="0" noProof="0" dirty="0">
              <a:ln>
                <a:noFill/>
              </a:ln>
              <a:solidFill>
                <a:prstClr val="black"/>
              </a:solidFill>
              <a:effectLst/>
              <a:uLnTx/>
              <a:uFillTx/>
              <a:latin typeface="Trade Gothic LT Std" pitchFamily="2" charset="0"/>
              <a:ea typeface="+mj-ea"/>
              <a:cs typeface="+mj-cs"/>
            </a:endParaRPr>
          </a:p>
          <a:p>
            <a:pPr marL="285750" marR="0" lvl="0" indent="-285750" algn="l" defTabSz="41146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Trade Gothic LT Std" pitchFamily="2" charset="0"/>
              <a:ea typeface="+mj-ea"/>
              <a:cs typeface="+mj-cs"/>
            </a:endParaRPr>
          </a:p>
          <a:p>
            <a:pPr marL="285750" marR="0" lvl="0" indent="-285750" algn="l" defTabSz="41146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Trade Gothic LT Std" pitchFamily="2" charset="0"/>
              <a:ea typeface="+mj-ea"/>
              <a:cs typeface="+mj-cs"/>
            </a:endParaRPr>
          </a:p>
        </p:txBody>
      </p:sp>
      <p:pic>
        <p:nvPicPr>
          <p:cNvPr id="8" name="Graphic 7" descr="Classroom outline">
            <a:extLst>
              <a:ext uri="{FF2B5EF4-FFF2-40B4-BE49-F238E27FC236}">
                <a16:creationId xmlns:a16="http://schemas.microsoft.com/office/drawing/2014/main" id="{42D0D5DA-CB3E-85E6-EEC1-CBAF9DBC86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1406" y="4781515"/>
            <a:ext cx="789621" cy="789621"/>
          </a:xfrm>
          <a:prstGeom prst="rect">
            <a:avLst/>
          </a:prstGeom>
        </p:spPr>
      </p:pic>
      <p:sp>
        <p:nvSpPr>
          <p:cNvPr id="10" name="TextBox 9">
            <a:extLst>
              <a:ext uri="{FF2B5EF4-FFF2-40B4-BE49-F238E27FC236}">
                <a16:creationId xmlns:a16="http://schemas.microsoft.com/office/drawing/2014/main" id="{BF0F0504-C858-077A-1546-D446619E6193}"/>
              </a:ext>
            </a:extLst>
          </p:cNvPr>
          <p:cNvSpPr txBox="1"/>
          <p:nvPr/>
        </p:nvSpPr>
        <p:spPr>
          <a:xfrm>
            <a:off x="5642134" y="5520880"/>
            <a:ext cx="1762137"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E7E6E6">
                    <a:lumMod val="50000"/>
                  </a:srgbClr>
                </a:solidFill>
                <a:effectLst/>
                <a:uLnTx/>
                <a:uFillTx/>
                <a:latin typeface="Trade Gothic LT Std" pitchFamily="2" charset="0"/>
                <a:ea typeface="+mn-ea"/>
                <a:cs typeface="+mn-cs"/>
              </a:rPr>
              <a:t>Engaged over </a:t>
            </a:r>
            <a:r>
              <a:rPr kumimoji="0" lang="en-US" sz="1050" b="1" i="0" u="none" strike="noStrike" kern="1200" cap="none" spc="0" normalizeH="0" baseline="0" noProof="0" dirty="0">
                <a:ln>
                  <a:noFill/>
                </a:ln>
                <a:solidFill>
                  <a:srgbClr val="E7E6E6">
                    <a:lumMod val="50000"/>
                  </a:srgbClr>
                </a:solidFill>
                <a:effectLst/>
                <a:uLnTx/>
                <a:uFillTx/>
                <a:latin typeface="Trade Gothic LT Std Bold" pitchFamily="2" charset="0"/>
                <a:ea typeface="+mn-ea"/>
                <a:cs typeface="+mn-cs"/>
              </a:rPr>
              <a:t>5,000 teachers</a:t>
            </a:r>
            <a:r>
              <a:rPr kumimoji="0" lang="en-US" sz="1050" b="0" i="0" u="none" strike="noStrike" kern="1200" cap="none" spc="0" normalizeH="0" baseline="0" noProof="0" dirty="0">
                <a:ln>
                  <a:noFill/>
                </a:ln>
                <a:solidFill>
                  <a:srgbClr val="E7E6E6">
                    <a:lumMod val="50000"/>
                  </a:srgbClr>
                </a:solidFill>
                <a:effectLst/>
                <a:uLnTx/>
                <a:uFillTx/>
                <a:latin typeface="Trade Gothic LT Std" pitchFamily="2" charset="0"/>
                <a:ea typeface="+mn-ea"/>
                <a:cs typeface="+mn-cs"/>
              </a:rPr>
              <a:t> served</a:t>
            </a:r>
          </a:p>
        </p:txBody>
      </p:sp>
      <p:sp>
        <p:nvSpPr>
          <p:cNvPr id="11" name="TextBox 10">
            <a:extLst>
              <a:ext uri="{FF2B5EF4-FFF2-40B4-BE49-F238E27FC236}">
                <a16:creationId xmlns:a16="http://schemas.microsoft.com/office/drawing/2014/main" id="{9319C9DB-C38F-FB65-3017-C250A87A66E8}"/>
              </a:ext>
            </a:extLst>
          </p:cNvPr>
          <p:cNvSpPr txBox="1"/>
          <p:nvPr/>
        </p:nvSpPr>
        <p:spPr>
          <a:xfrm>
            <a:off x="7403861" y="5523417"/>
            <a:ext cx="214390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E7E6E6">
                    <a:lumMod val="50000"/>
                  </a:srgbClr>
                </a:solidFill>
                <a:effectLst/>
                <a:uLnTx/>
                <a:uFillTx/>
                <a:latin typeface="Trade Gothic LT Std" pitchFamily="2" charset="0"/>
                <a:ea typeface="+mn-ea"/>
                <a:cs typeface="+mn-cs"/>
              </a:rPr>
              <a:t>Navigating Nuclear reaches     </a:t>
            </a:r>
            <a:r>
              <a:rPr kumimoji="0" lang="en-US" sz="1050" b="1" i="0" u="none" strike="noStrike" kern="1200" cap="none" spc="0" normalizeH="0" baseline="0" noProof="0" dirty="0">
                <a:ln>
                  <a:noFill/>
                </a:ln>
                <a:solidFill>
                  <a:srgbClr val="E7E6E6">
                    <a:lumMod val="50000"/>
                  </a:srgbClr>
                </a:solidFill>
                <a:effectLst/>
                <a:uLnTx/>
                <a:uFillTx/>
                <a:latin typeface="Trade Gothic LT Std Bold" pitchFamily="2" charset="0"/>
                <a:ea typeface="+mn-ea"/>
                <a:cs typeface="+mn-cs"/>
              </a:rPr>
              <a:t>1.6 million students</a:t>
            </a:r>
            <a:r>
              <a:rPr kumimoji="0" lang="en-US" sz="1050" b="0" i="0" u="none" strike="noStrike" kern="1200" cap="none" spc="0" normalizeH="0" baseline="0" noProof="0" dirty="0">
                <a:ln>
                  <a:noFill/>
                </a:ln>
                <a:solidFill>
                  <a:srgbClr val="E7E6E6">
                    <a:lumMod val="50000"/>
                  </a:srgbClr>
                </a:solidFill>
                <a:effectLst/>
                <a:uLnTx/>
                <a:uFillTx/>
                <a:latin typeface="Trade Gothic LT Std" pitchFamily="2" charset="0"/>
                <a:ea typeface="+mn-ea"/>
                <a:cs typeface="+mn-cs"/>
              </a:rPr>
              <a:t> &amp; counting</a:t>
            </a:r>
          </a:p>
        </p:txBody>
      </p:sp>
      <p:pic>
        <p:nvPicPr>
          <p:cNvPr id="12" name="Graphic 11" descr="Remote learning science outline">
            <a:extLst>
              <a:ext uri="{FF2B5EF4-FFF2-40B4-BE49-F238E27FC236}">
                <a16:creationId xmlns:a16="http://schemas.microsoft.com/office/drawing/2014/main" id="{A5BE8120-5E55-1886-E9A9-DE072ABDB5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74899" y="4769846"/>
            <a:ext cx="795460" cy="795460"/>
          </a:xfrm>
          <a:prstGeom prst="rect">
            <a:avLst/>
          </a:prstGeom>
        </p:spPr>
      </p:pic>
      <p:sp>
        <p:nvSpPr>
          <p:cNvPr id="13" name="TextBox 12">
            <a:extLst>
              <a:ext uri="{FF2B5EF4-FFF2-40B4-BE49-F238E27FC236}">
                <a16:creationId xmlns:a16="http://schemas.microsoft.com/office/drawing/2014/main" id="{B6349A44-1C9E-90F4-952D-7ABF45F313B4}"/>
              </a:ext>
            </a:extLst>
          </p:cNvPr>
          <p:cNvSpPr txBox="1"/>
          <p:nvPr/>
        </p:nvSpPr>
        <p:spPr>
          <a:xfrm>
            <a:off x="9748574" y="5534993"/>
            <a:ext cx="1532973"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E7E6E6">
                    <a:lumMod val="50000"/>
                  </a:srgbClr>
                </a:solidFill>
                <a:effectLst/>
                <a:uLnTx/>
                <a:uFillTx/>
                <a:latin typeface="Trade Gothic LT Std" pitchFamily="2" charset="0"/>
                <a:ea typeface="+mn-ea"/>
                <a:cs typeface="+mn-cs"/>
              </a:rPr>
              <a:t>Over</a:t>
            </a:r>
            <a:r>
              <a:rPr kumimoji="0" lang="en-US" sz="1050" b="1" i="0" u="none" strike="noStrike" kern="1200" cap="none" spc="0" normalizeH="0" baseline="0" noProof="0" dirty="0">
                <a:ln>
                  <a:noFill/>
                </a:ln>
                <a:solidFill>
                  <a:srgbClr val="E7E6E6">
                    <a:lumMod val="50000"/>
                  </a:srgbClr>
                </a:solidFill>
                <a:effectLst/>
                <a:uLnTx/>
                <a:uFillTx/>
                <a:latin typeface="Trade Gothic LT Std Bold" pitchFamily="2" charset="0"/>
                <a:ea typeface="+mn-ea"/>
                <a:cs typeface="+mn-cs"/>
              </a:rPr>
              <a:t> $2 million invested </a:t>
            </a:r>
            <a:r>
              <a:rPr kumimoji="0" lang="en-US" sz="1050" b="0" i="0" u="none" strike="noStrike" kern="1200" cap="none" spc="0" normalizeH="0" baseline="0" noProof="0" dirty="0">
                <a:ln>
                  <a:noFill/>
                </a:ln>
                <a:solidFill>
                  <a:srgbClr val="E7E6E6">
                    <a:lumMod val="50000"/>
                  </a:srgbClr>
                </a:solidFill>
                <a:effectLst/>
                <a:uLnTx/>
                <a:uFillTx/>
                <a:latin typeface="Trade Gothic LT Std" pitchFamily="2" charset="0"/>
                <a:ea typeface="+mn-ea"/>
                <a:cs typeface="+mn-cs"/>
              </a:rPr>
              <a:t>in K-12</a:t>
            </a:r>
          </a:p>
        </p:txBody>
      </p:sp>
      <p:grpSp>
        <p:nvGrpSpPr>
          <p:cNvPr id="14" name="Group 13">
            <a:extLst>
              <a:ext uri="{FF2B5EF4-FFF2-40B4-BE49-F238E27FC236}">
                <a16:creationId xmlns:a16="http://schemas.microsoft.com/office/drawing/2014/main" id="{FBD229FB-63CB-7E15-72DB-D2EDDE50FA80}"/>
              </a:ext>
            </a:extLst>
          </p:cNvPr>
          <p:cNvGrpSpPr/>
          <p:nvPr/>
        </p:nvGrpSpPr>
        <p:grpSpPr>
          <a:xfrm>
            <a:off x="9685994" y="4946188"/>
            <a:ext cx="1031625" cy="541943"/>
            <a:chOff x="10414067" y="2042983"/>
            <a:chExt cx="902595" cy="457431"/>
          </a:xfrm>
          <a:solidFill>
            <a:schemeClr val="bg2">
              <a:lumMod val="50000"/>
            </a:schemeClr>
          </a:solidFill>
        </p:grpSpPr>
        <p:pic>
          <p:nvPicPr>
            <p:cNvPr id="15" name="Graphic 14" descr="Dollar outline">
              <a:extLst>
                <a:ext uri="{FF2B5EF4-FFF2-40B4-BE49-F238E27FC236}">
                  <a16:creationId xmlns:a16="http://schemas.microsoft.com/office/drawing/2014/main" id="{75D4C8D0-BC1E-EBD2-4AC5-FE0A1C43E8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14067" y="2042983"/>
              <a:ext cx="450921" cy="450921"/>
            </a:xfrm>
            <a:prstGeom prst="rect">
              <a:avLst/>
            </a:prstGeom>
          </p:spPr>
        </p:pic>
        <p:pic>
          <p:nvPicPr>
            <p:cNvPr id="16" name="Graphic 15" descr="Dollar outline">
              <a:extLst>
                <a:ext uri="{FF2B5EF4-FFF2-40B4-BE49-F238E27FC236}">
                  <a16:creationId xmlns:a16="http://schemas.microsoft.com/office/drawing/2014/main" id="{5981DF93-9859-4741-47A9-6DA137B13C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40281" y="2049493"/>
              <a:ext cx="450921" cy="450921"/>
            </a:xfrm>
            <a:prstGeom prst="rect">
              <a:avLst/>
            </a:prstGeom>
          </p:spPr>
        </p:pic>
        <p:pic>
          <p:nvPicPr>
            <p:cNvPr id="17" name="Graphic 16" descr="Dollar outline">
              <a:extLst>
                <a:ext uri="{FF2B5EF4-FFF2-40B4-BE49-F238E27FC236}">
                  <a16:creationId xmlns:a16="http://schemas.microsoft.com/office/drawing/2014/main" id="{1D32274A-300E-E8B7-EDEC-B810EEC694E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65741" y="2045135"/>
              <a:ext cx="450921" cy="450921"/>
            </a:xfrm>
            <a:prstGeom prst="rect">
              <a:avLst/>
            </a:prstGeom>
          </p:spPr>
        </p:pic>
      </p:grpSp>
      <p:cxnSp>
        <p:nvCxnSpPr>
          <p:cNvPr id="18" name="Straight Connector 17">
            <a:extLst>
              <a:ext uri="{FF2B5EF4-FFF2-40B4-BE49-F238E27FC236}">
                <a16:creationId xmlns:a16="http://schemas.microsoft.com/office/drawing/2014/main" id="{2B5D0CFD-46A5-DA60-2851-F5C31482A125}"/>
              </a:ext>
            </a:extLst>
          </p:cNvPr>
          <p:cNvCxnSpPr>
            <a:cxnSpLocks/>
          </p:cNvCxnSpPr>
          <p:nvPr/>
        </p:nvCxnSpPr>
        <p:spPr>
          <a:xfrm>
            <a:off x="5743590" y="4264725"/>
            <a:ext cx="5524500" cy="0"/>
          </a:xfrm>
          <a:prstGeom prst="line">
            <a:avLst/>
          </a:prstGeom>
          <a:ln w="9525">
            <a:solidFill>
              <a:srgbClr val="0099DC"/>
            </a:solidFill>
          </a:ln>
        </p:spPr>
        <p:style>
          <a:lnRef idx="1">
            <a:schemeClr val="accent5"/>
          </a:lnRef>
          <a:fillRef idx="0">
            <a:schemeClr val="accent5"/>
          </a:fillRef>
          <a:effectRef idx="0">
            <a:schemeClr val="accent5"/>
          </a:effectRef>
          <a:fontRef idx="minor">
            <a:schemeClr val="tx1"/>
          </a:fontRef>
        </p:style>
      </p:cxnSp>
      <p:sp>
        <p:nvSpPr>
          <p:cNvPr id="9" name="Content Placeholder 5">
            <a:extLst>
              <a:ext uri="{FF2B5EF4-FFF2-40B4-BE49-F238E27FC236}">
                <a16:creationId xmlns:a16="http://schemas.microsoft.com/office/drawing/2014/main" id="{1A119F54-A7CB-9345-88F4-60688AC48E38}"/>
              </a:ext>
            </a:extLst>
          </p:cNvPr>
          <p:cNvSpPr txBox="1">
            <a:spLocks/>
          </p:cNvSpPr>
          <p:nvPr/>
        </p:nvSpPr>
        <p:spPr>
          <a:xfrm>
            <a:off x="5564972" y="6191837"/>
            <a:ext cx="3893353" cy="437398"/>
          </a:xfrm>
          <a:prstGeom prst="rect">
            <a:avLst/>
          </a:prstGeom>
        </p:spPr>
        <p:txBody>
          <a:bodyPr vert="horz" lIns="91440" tIns="45720" rIns="91440" bIns="45720" rtlCol="0">
            <a:normAutofit/>
          </a:bodyPr>
          <a:lstStyle>
            <a:lvl1pPr marL="0" indent="0" algn="l" defTabSz="411460" rtl="0" eaLnBrk="1" latinLnBrk="0" hangingPunct="1">
              <a:spcBef>
                <a:spcPct val="20000"/>
              </a:spcBef>
              <a:buFont typeface="Arial"/>
              <a:buNone/>
              <a:defRPr sz="2880" kern="1200">
                <a:solidFill>
                  <a:schemeClr val="tx1"/>
                </a:solidFill>
                <a:latin typeface="+mn-lt"/>
                <a:ea typeface="+mn-ea"/>
                <a:cs typeface="+mn-cs"/>
              </a:defRPr>
            </a:lvl1pPr>
            <a:lvl2pPr marL="668622" indent="-257164" algn="l" defTabSz="411460" rtl="0" eaLnBrk="1" latinLnBrk="0" hangingPunct="1">
              <a:spcBef>
                <a:spcPct val="20000"/>
              </a:spcBef>
              <a:buFont typeface="Arial" panose="020B0604020202020204" pitchFamily="34" charset="0"/>
              <a:buChar char="•"/>
              <a:defRPr sz="2520" kern="1200">
                <a:solidFill>
                  <a:schemeClr val="tx1"/>
                </a:solidFill>
                <a:latin typeface="+mn-lt"/>
                <a:ea typeface="+mn-ea"/>
                <a:cs typeface="+mn-cs"/>
              </a:defRPr>
            </a:lvl2pPr>
            <a:lvl3pPr marL="1028649" indent="-205730" algn="l" defTabSz="411460" rtl="0" eaLnBrk="1" latinLnBrk="0" hangingPunct="1">
              <a:spcBef>
                <a:spcPct val="20000"/>
              </a:spcBef>
              <a:buFont typeface="Arial" panose="020B0604020202020204" pitchFamily="34" charset="0"/>
              <a:buChar char="•"/>
              <a:defRPr sz="2160" kern="1200">
                <a:solidFill>
                  <a:schemeClr val="tx1"/>
                </a:solidFill>
                <a:latin typeface="Arial"/>
                <a:ea typeface="+mn-ea"/>
                <a:cs typeface="+mn-cs"/>
              </a:defRPr>
            </a:lvl3pPr>
            <a:lvl4pPr marL="1440108" indent="-205730" algn="l" defTabSz="411460" rtl="0" eaLnBrk="1" latinLnBrk="0" hangingPunct="1">
              <a:spcBef>
                <a:spcPct val="20000"/>
              </a:spcBef>
              <a:buFont typeface="Arial" panose="020B0604020202020204" pitchFamily="34" charset="0"/>
              <a:buChar char="•"/>
              <a:defRPr sz="1800" kern="1200">
                <a:solidFill>
                  <a:schemeClr val="tx1"/>
                </a:solidFill>
                <a:latin typeface="Arial"/>
                <a:ea typeface="+mn-ea"/>
                <a:cs typeface="+mn-cs"/>
              </a:defRPr>
            </a:lvl4pPr>
            <a:lvl5pPr marL="1851568" indent="-205730" algn="l" defTabSz="411460" rtl="0" eaLnBrk="1" latinLnBrk="0" hangingPunct="1">
              <a:spcBef>
                <a:spcPct val="20000"/>
              </a:spcBef>
              <a:buFont typeface="Arial" panose="020B0604020202020204" pitchFamily="34" charset="0"/>
              <a:buChar char="•"/>
              <a:defRPr sz="1800" kern="1200">
                <a:solidFill>
                  <a:schemeClr val="tx1"/>
                </a:solidFill>
                <a:latin typeface="Arial"/>
                <a:ea typeface="+mn-ea"/>
                <a:cs typeface="+mn-cs"/>
              </a:defRPr>
            </a:lvl5pPr>
            <a:lvl6pPr marL="2263027" indent="-205730" algn="l" defTabSz="411460" rtl="0" eaLnBrk="1" latinLnBrk="0" hangingPunct="1">
              <a:spcBef>
                <a:spcPct val="20000"/>
              </a:spcBef>
              <a:buFont typeface="Arial"/>
              <a:buChar char="•"/>
              <a:defRPr sz="1800" kern="1200">
                <a:solidFill>
                  <a:schemeClr val="tx1"/>
                </a:solidFill>
                <a:latin typeface="+mn-lt"/>
                <a:ea typeface="+mn-ea"/>
                <a:cs typeface="+mn-cs"/>
              </a:defRPr>
            </a:lvl6pPr>
            <a:lvl7pPr marL="2674488" indent="-205730" algn="l" defTabSz="411460" rtl="0" eaLnBrk="1" latinLnBrk="0" hangingPunct="1">
              <a:spcBef>
                <a:spcPct val="20000"/>
              </a:spcBef>
              <a:buFont typeface="Arial"/>
              <a:buChar char="•"/>
              <a:defRPr sz="1800" kern="1200">
                <a:solidFill>
                  <a:schemeClr val="tx1"/>
                </a:solidFill>
                <a:latin typeface="+mn-lt"/>
                <a:ea typeface="+mn-ea"/>
                <a:cs typeface="+mn-cs"/>
              </a:defRPr>
            </a:lvl7pPr>
            <a:lvl8pPr marL="3085946" indent="-205730" algn="l" defTabSz="411460" rtl="0" eaLnBrk="1" latinLnBrk="0" hangingPunct="1">
              <a:spcBef>
                <a:spcPct val="20000"/>
              </a:spcBef>
              <a:buFont typeface="Arial"/>
              <a:buChar char="•"/>
              <a:defRPr sz="1800" kern="1200">
                <a:solidFill>
                  <a:schemeClr val="tx1"/>
                </a:solidFill>
                <a:latin typeface="+mn-lt"/>
                <a:ea typeface="+mn-ea"/>
                <a:cs typeface="+mn-cs"/>
              </a:defRPr>
            </a:lvl8pPr>
            <a:lvl9pPr marL="3497405" indent="-205730" algn="l" defTabSz="41146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l" defTabSz="411460" rtl="0" eaLnBrk="1" fontAlgn="auto" latinLnBrk="0" hangingPunct="1">
              <a:lnSpc>
                <a:spcPct val="100000"/>
              </a:lnSpc>
              <a:spcBef>
                <a:spcPct val="20000"/>
              </a:spcBef>
              <a:spcAft>
                <a:spcPts val="0"/>
              </a:spcAft>
              <a:buClrTx/>
              <a:buSzTx/>
              <a:buFont typeface="Arial"/>
              <a:buNone/>
              <a:tabLst/>
              <a:defRPr/>
            </a:pPr>
            <a:r>
              <a:rPr kumimoji="0" lang="en-US" sz="1050" b="0" i="0" u="none" strike="noStrike" kern="1200" cap="none" spc="0" normalizeH="0" baseline="0" noProof="0" dirty="0">
                <a:ln>
                  <a:noFill/>
                </a:ln>
                <a:solidFill>
                  <a:srgbClr val="E7E6E6">
                    <a:lumMod val="50000"/>
                  </a:srgbClr>
                </a:solidFill>
                <a:effectLst/>
                <a:uLnTx/>
                <a:uFillTx/>
                <a:latin typeface="Trade Gothic LT Std" pitchFamily="2" charset="0"/>
                <a:ea typeface="+mn-ea"/>
                <a:cs typeface="+mn-cs"/>
              </a:rPr>
              <a:t>The </a:t>
            </a:r>
            <a:r>
              <a:rPr kumimoji="0" lang="en-US" sz="1050" b="1" i="0" u="none" strike="noStrike" kern="1200" cap="none" spc="0" normalizeH="0" baseline="0" noProof="0" dirty="0">
                <a:ln>
                  <a:noFill/>
                </a:ln>
                <a:solidFill>
                  <a:srgbClr val="E7E6E6">
                    <a:lumMod val="50000"/>
                  </a:srgbClr>
                </a:solidFill>
                <a:effectLst/>
                <a:uLnTx/>
                <a:uFillTx/>
                <a:latin typeface="Trade Gothic LT Std Bold" pitchFamily="2" charset="0"/>
                <a:ea typeface="+mn-ea"/>
                <a:cs typeface="+mn-cs"/>
              </a:rPr>
              <a:t>American Nuclear Society</a:t>
            </a:r>
            <a:r>
              <a:rPr kumimoji="0" lang="en-US" sz="1050" b="0" i="0" u="none" strike="noStrike" kern="1200" cap="none" spc="0" normalizeH="0" baseline="0" noProof="0" dirty="0">
                <a:ln>
                  <a:noFill/>
                </a:ln>
                <a:solidFill>
                  <a:srgbClr val="E7E6E6">
                    <a:lumMod val="50000"/>
                  </a:srgbClr>
                </a:solidFill>
                <a:effectLst/>
                <a:uLnTx/>
                <a:uFillTx/>
                <a:latin typeface="Trade Gothic LT Std" pitchFamily="2" charset="0"/>
                <a:ea typeface="+mn-ea"/>
                <a:cs typeface="+mn-cs"/>
              </a:rPr>
              <a:t> is a 501(c)3 not-for-profit. Program support is tax-deductable as allowed by law. </a:t>
            </a:r>
            <a:endParaRPr kumimoji="0" lang="en-US" sz="800" b="0" i="0" u="none" strike="noStrike" kern="1200" cap="none" spc="0" normalizeH="0" baseline="0" noProof="0" dirty="0">
              <a:ln>
                <a:noFill/>
              </a:ln>
              <a:solidFill>
                <a:srgbClr val="E7E6E6">
                  <a:lumMod val="50000"/>
                </a:srgbClr>
              </a:solidFill>
              <a:effectLst/>
              <a:uLnTx/>
              <a:uFillTx/>
              <a:latin typeface="Trade Gothic LT Std" pitchFamily="2" charset="0"/>
              <a:ea typeface="+mn-ea"/>
              <a:cs typeface="+mn-cs"/>
            </a:endParaRPr>
          </a:p>
          <a:p>
            <a:pPr marL="0" marR="0" lvl="0" indent="0" algn="l" defTabSz="41146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a:p>
            <a:pPr marL="0" marR="0" lvl="0" indent="0" algn="l" defTabSz="411460" rtl="0" eaLnBrk="1" fontAlgn="auto" latinLnBrk="0" hangingPunct="1">
              <a:lnSpc>
                <a:spcPct val="100000"/>
              </a:lnSpc>
              <a:spcBef>
                <a:spcPct val="20000"/>
              </a:spcBef>
              <a:spcAft>
                <a:spcPts val="0"/>
              </a:spcAft>
              <a:buClrTx/>
              <a:buSzTx/>
              <a:buFont typeface="Arial"/>
              <a:buNone/>
              <a:tabLst/>
              <a:defRPr/>
            </a:pPr>
            <a:endParaRPr kumimoji="0" lang="en-US" sz="288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itle 4">
            <a:extLst>
              <a:ext uri="{FF2B5EF4-FFF2-40B4-BE49-F238E27FC236}">
                <a16:creationId xmlns:a16="http://schemas.microsoft.com/office/drawing/2014/main" id="{AC97A0CE-F064-A09C-5869-2EB4BE6E31BA}"/>
              </a:ext>
            </a:extLst>
          </p:cNvPr>
          <p:cNvSpPr txBox="1">
            <a:spLocks/>
          </p:cNvSpPr>
          <p:nvPr/>
        </p:nvSpPr>
        <p:spPr>
          <a:xfrm>
            <a:off x="9271270" y="3438907"/>
            <a:ext cx="1292596" cy="827734"/>
          </a:xfrm>
          <a:prstGeom prst="rect">
            <a:avLst/>
          </a:prstGeom>
        </p:spPr>
        <p:txBody>
          <a:bodyPr vert="horz" lIns="91440" tIns="45720" rIns="91440" bIns="45720" rtlCol="0" anchor="t">
            <a:normAutofit/>
          </a:bodyPr>
          <a:lstStyle>
            <a:lvl1pPr algn="l" defTabSz="411460" rtl="0" eaLnBrk="1" latinLnBrk="0" hangingPunct="1">
              <a:spcBef>
                <a:spcPct val="0"/>
              </a:spcBef>
              <a:buNone/>
              <a:defRPr sz="3240" kern="1200">
                <a:solidFill>
                  <a:schemeClr val="tx1"/>
                </a:solidFill>
                <a:latin typeface="+mj-lt"/>
                <a:ea typeface="+mj-ea"/>
                <a:cs typeface="+mj-cs"/>
              </a:defRPr>
            </a:lvl1pPr>
          </a:lstStyle>
          <a:p>
            <a:pPr marL="0" marR="0" lvl="0" indent="0" algn="l" defTabSz="411460" rtl="0" eaLnBrk="1" fontAlgn="auto" latinLnBrk="0" hangingPunct="1">
              <a:lnSpc>
                <a:spcPct val="100000"/>
              </a:lnSpc>
              <a:spcBef>
                <a:spcPct val="0"/>
              </a:spcBef>
              <a:spcAft>
                <a:spcPts val="0"/>
              </a:spcAft>
              <a:buClrTx/>
              <a:buSzTx/>
              <a:buFontTx/>
              <a:buNone/>
              <a:tabLst/>
              <a:defRPr/>
            </a:pPr>
            <a:r>
              <a:rPr kumimoji="0" lang="en-US" sz="1100" b="0" i="0" u="none" strike="noStrike" kern="1200" cap="none" spc="0" normalizeH="0" baseline="0" noProof="0" dirty="0">
                <a:ln>
                  <a:noFill/>
                </a:ln>
                <a:solidFill>
                  <a:srgbClr val="0099DC"/>
                </a:solidFill>
                <a:effectLst/>
                <a:uLnTx/>
                <a:uFillTx/>
                <a:latin typeface="Trade Gothic LT Std" pitchFamily="2" charset="0"/>
                <a:ea typeface="+mj-ea"/>
                <a:cs typeface="+mj-cs"/>
              </a:rPr>
              <a:t>Navigating Nuclear™</a:t>
            </a:r>
          </a:p>
          <a:p>
            <a:pPr marL="285750" marR="0" lvl="0" indent="-285750" algn="l" defTabSz="41146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rade Gothic LT Std" pitchFamily="2" charset="0"/>
              <a:ea typeface="+mj-ea"/>
              <a:cs typeface="+mj-cs"/>
            </a:endParaRPr>
          </a:p>
          <a:p>
            <a:pPr marL="285750" marR="0" lvl="0" indent="-285750" algn="l" defTabSz="41146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Trade Gothic LT Std" pitchFamily="2" charset="0"/>
              <a:ea typeface="+mj-ea"/>
              <a:cs typeface="+mj-cs"/>
            </a:endParaRPr>
          </a:p>
        </p:txBody>
      </p:sp>
      <p:pic>
        <p:nvPicPr>
          <p:cNvPr id="21" name="Graphic 20" descr="Scientific Thought with solid fill">
            <a:extLst>
              <a:ext uri="{FF2B5EF4-FFF2-40B4-BE49-F238E27FC236}">
                <a16:creationId xmlns:a16="http://schemas.microsoft.com/office/drawing/2014/main" id="{79334EAB-0B01-236C-CAA8-67B64F135FB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31051" y="2669245"/>
            <a:ext cx="664340" cy="664340"/>
          </a:xfrm>
          <a:prstGeom prst="rect">
            <a:avLst/>
          </a:prstGeom>
        </p:spPr>
      </p:pic>
      <p:pic>
        <p:nvPicPr>
          <p:cNvPr id="27" name="Graphic 26" descr="Construction worker female with solid fill">
            <a:extLst>
              <a:ext uri="{FF2B5EF4-FFF2-40B4-BE49-F238E27FC236}">
                <a16:creationId xmlns:a16="http://schemas.microsoft.com/office/drawing/2014/main" id="{78FFFD62-7634-C54F-E3E1-BA24342A158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483506" y="2579038"/>
            <a:ext cx="794478" cy="794478"/>
          </a:xfrm>
          <a:prstGeom prst="rect">
            <a:avLst/>
          </a:prstGeom>
        </p:spPr>
      </p:pic>
      <p:pic>
        <p:nvPicPr>
          <p:cNvPr id="28" name="Graphic 27" descr="Call center with solid fill">
            <a:extLst>
              <a:ext uri="{FF2B5EF4-FFF2-40B4-BE49-F238E27FC236}">
                <a16:creationId xmlns:a16="http://schemas.microsoft.com/office/drawing/2014/main" id="{780981DA-311D-379A-482D-77BAC0CEC1E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712624" y="2552478"/>
            <a:ext cx="794477" cy="794477"/>
          </a:xfrm>
          <a:prstGeom prst="rect">
            <a:avLst/>
          </a:prstGeom>
        </p:spPr>
      </p:pic>
      <p:pic>
        <p:nvPicPr>
          <p:cNvPr id="3" name="Graphic 2" descr="Box with solid fill">
            <a:extLst>
              <a:ext uri="{FF2B5EF4-FFF2-40B4-BE49-F238E27FC236}">
                <a16:creationId xmlns:a16="http://schemas.microsoft.com/office/drawing/2014/main" id="{E4752B3F-1A64-B4DD-FB1A-5A4FE93D4A4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923923" y="2632624"/>
            <a:ext cx="686628" cy="686628"/>
          </a:xfrm>
          <a:prstGeom prst="rect">
            <a:avLst/>
          </a:prstGeom>
        </p:spPr>
      </p:pic>
      <p:sp>
        <p:nvSpPr>
          <p:cNvPr id="30" name="Title 4">
            <a:extLst>
              <a:ext uri="{FF2B5EF4-FFF2-40B4-BE49-F238E27FC236}">
                <a16:creationId xmlns:a16="http://schemas.microsoft.com/office/drawing/2014/main" id="{74DD5433-0F8B-CED6-26EB-5F1D3358D320}"/>
              </a:ext>
            </a:extLst>
          </p:cNvPr>
          <p:cNvSpPr txBox="1">
            <a:spLocks/>
          </p:cNvSpPr>
          <p:nvPr/>
        </p:nvSpPr>
        <p:spPr>
          <a:xfrm>
            <a:off x="7992809" y="3422045"/>
            <a:ext cx="1292595" cy="788444"/>
          </a:xfrm>
          <a:prstGeom prst="rect">
            <a:avLst/>
          </a:prstGeom>
        </p:spPr>
        <p:txBody>
          <a:bodyPr vert="horz" lIns="91440" tIns="45720" rIns="91440" bIns="45720" rtlCol="0" anchor="t">
            <a:normAutofit/>
          </a:bodyPr>
          <a:lstStyle>
            <a:lvl1pPr algn="l" defTabSz="411460" rtl="0" eaLnBrk="1" latinLnBrk="0" hangingPunct="1">
              <a:spcBef>
                <a:spcPct val="0"/>
              </a:spcBef>
              <a:buNone/>
              <a:defRPr sz="3240" kern="1200">
                <a:solidFill>
                  <a:schemeClr val="tx1"/>
                </a:solidFill>
                <a:latin typeface="+mj-lt"/>
                <a:ea typeface="+mj-ea"/>
                <a:cs typeface="+mj-cs"/>
              </a:defRPr>
            </a:lvl1pPr>
          </a:lstStyle>
          <a:p>
            <a:pPr marL="0" marR="0" lvl="0" indent="0" algn="l" defTabSz="411460" rtl="0" eaLnBrk="1" fontAlgn="auto" latinLnBrk="0" hangingPunct="1">
              <a:lnSpc>
                <a:spcPct val="100000"/>
              </a:lnSpc>
              <a:spcBef>
                <a:spcPct val="0"/>
              </a:spcBef>
              <a:spcAft>
                <a:spcPts val="0"/>
              </a:spcAft>
              <a:buClrTx/>
              <a:buSzTx/>
              <a:buFontTx/>
              <a:buNone/>
              <a:tabLst/>
              <a:defRPr/>
            </a:pPr>
            <a:r>
              <a:rPr kumimoji="0" lang="en-US" sz="1100" b="0" i="0" u="none" strike="noStrike" kern="1200" cap="none" spc="0" normalizeH="0" baseline="0" noProof="0" dirty="0">
                <a:ln>
                  <a:noFill/>
                </a:ln>
                <a:solidFill>
                  <a:srgbClr val="0099DC"/>
                </a:solidFill>
                <a:effectLst/>
                <a:uLnTx/>
                <a:uFillTx/>
                <a:latin typeface="Trade Gothic LT Std" pitchFamily="2" charset="0"/>
                <a:ea typeface="+mj-ea"/>
                <a:cs typeface="+mj-cs"/>
              </a:rPr>
              <a:t>Nuclear Ambassadors in the Classroom</a:t>
            </a:r>
          </a:p>
          <a:p>
            <a:pPr marL="285750" marR="0" lvl="0" indent="-285750" algn="l" defTabSz="41146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rade Gothic LT Std" pitchFamily="2" charset="0"/>
              <a:ea typeface="+mj-ea"/>
              <a:cs typeface="+mj-cs"/>
            </a:endParaRPr>
          </a:p>
          <a:p>
            <a:pPr marL="285750" marR="0" lvl="0" indent="-285750" algn="l" defTabSz="41146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Trade Gothic LT Std" pitchFamily="2" charset="0"/>
              <a:ea typeface="+mj-ea"/>
              <a:cs typeface="+mj-cs"/>
            </a:endParaRPr>
          </a:p>
          <a:p>
            <a:pPr marL="285750" marR="0" lvl="0" indent="-285750" algn="l" defTabSz="41146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Trade Gothic LT Std" pitchFamily="2" charset="0"/>
              <a:ea typeface="+mj-ea"/>
              <a:cs typeface="+mj-cs"/>
            </a:endParaRPr>
          </a:p>
        </p:txBody>
      </p:sp>
      <p:sp>
        <p:nvSpPr>
          <p:cNvPr id="31" name="Title 4">
            <a:extLst>
              <a:ext uri="{FF2B5EF4-FFF2-40B4-BE49-F238E27FC236}">
                <a16:creationId xmlns:a16="http://schemas.microsoft.com/office/drawing/2014/main" id="{4571F2FD-4423-3E15-F9B8-734B3E1D049F}"/>
              </a:ext>
            </a:extLst>
          </p:cNvPr>
          <p:cNvSpPr txBox="1">
            <a:spLocks/>
          </p:cNvSpPr>
          <p:nvPr/>
        </p:nvSpPr>
        <p:spPr>
          <a:xfrm>
            <a:off x="6930465" y="3432212"/>
            <a:ext cx="967114" cy="778924"/>
          </a:xfrm>
          <a:prstGeom prst="rect">
            <a:avLst/>
          </a:prstGeom>
        </p:spPr>
        <p:txBody>
          <a:bodyPr vert="horz" lIns="91440" tIns="45720" rIns="91440" bIns="45720" rtlCol="0" anchor="t">
            <a:normAutofit/>
          </a:bodyPr>
          <a:lstStyle>
            <a:lvl1pPr algn="l" defTabSz="411460" rtl="0" eaLnBrk="1" latinLnBrk="0" hangingPunct="1">
              <a:spcBef>
                <a:spcPct val="0"/>
              </a:spcBef>
              <a:buNone/>
              <a:defRPr sz="3240" kern="1200">
                <a:solidFill>
                  <a:schemeClr val="tx1"/>
                </a:solidFill>
                <a:latin typeface="+mj-lt"/>
                <a:ea typeface="+mj-ea"/>
                <a:cs typeface="+mj-cs"/>
              </a:defRPr>
            </a:lvl1pPr>
          </a:lstStyle>
          <a:p>
            <a:pPr marL="0" marR="0" lvl="0" indent="0" algn="l" defTabSz="411460" rtl="0" eaLnBrk="1" fontAlgn="auto" latinLnBrk="0" hangingPunct="1">
              <a:lnSpc>
                <a:spcPct val="100000"/>
              </a:lnSpc>
              <a:spcBef>
                <a:spcPct val="0"/>
              </a:spcBef>
              <a:spcAft>
                <a:spcPts val="0"/>
              </a:spcAft>
              <a:buClrTx/>
              <a:buSzTx/>
              <a:buFontTx/>
              <a:buNone/>
              <a:tabLst/>
              <a:defRPr/>
            </a:pPr>
            <a:r>
              <a:rPr kumimoji="0" lang="en-US" sz="1100" b="0" i="0" u="none" strike="noStrike" kern="1200" cap="none" spc="0" normalizeH="0" baseline="0" noProof="0" dirty="0">
                <a:ln>
                  <a:noFill/>
                </a:ln>
                <a:solidFill>
                  <a:srgbClr val="0099DC"/>
                </a:solidFill>
                <a:effectLst/>
                <a:uLnTx/>
                <a:uFillTx/>
                <a:latin typeface="Trade Gothic LT Std" pitchFamily="2" charset="0"/>
                <a:ea typeface="+mj-ea"/>
                <a:cs typeface="+mj-cs"/>
              </a:rPr>
              <a:t>Nuclear STEM Toolkits</a:t>
            </a:r>
          </a:p>
        </p:txBody>
      </p:sp>
      <p:sp>
        <p:nvSpPr>
          <p:cNvPr id="32" name="Title 4">
            <a:extLst>
              <a:ext uri="{FF2B5EF4-FFF2-40B4-BE49-F238E27FC236}">
                <a16:creationId xmlns:a16="http://schemas.microsoft.com/office/drawing/2014/main" id="{791605DC-DCD4-7E79-79A8-DB7C16FB10EB}"/>
              </a:ext>
            </a:extLst>
          </p:cNvPr>
          <p:cNvSpPr txBox="1">
            <a:spLocks/>
          </p:cNvSpPr>
          <p:nvPr/>
        </p:nvSpPr>
        <p:spPr>
          <a:xfrm>
            <a:off x="5721521" y="3435706"/>
            <a:ext cx="1137312" cy="698995"/>
          </a:xfrm>
          <a:prstGeom prst="rect">
            <a:avLst/>
          </a:prstGeom>
        </p:spPr>
        <p:txBody>
          <a:bodyPr vert="horz" lIns="91440" tIns="45720" rIns="91440" bIns="45720" rtlCol="0" anchor="t">
            <a:normAutofit/>
          </a:bodyPr>
          <a:lstStyle>
            <a:lvl1pPr algn="l" defTabSz="411460" rtl="0" eaLnBrk="1" latinLnBrk="0" hangingPunct="1">
              <a:spcBef>
                <a:spcPct val="0"/>
              </a:spcBef>
              <a:buNone/>
              <a:defRPr sz="3240" kern="1200">
                <a:solidFill>
                  <a:schemeClr val="tx1"/>
                </a:solidFill>
                <a:latin typeface="+mj-lt"/>
                <a:ea typeface="+mj-ea"/>
                <a:cs typeface="+mj-cs"/>
              </a:defRPr>
            </a:lvl1pPr>
          </a:lstStyle>
          <a:p>
            <a:pPr marL="0" marR="0" lvl="0" indent="0" algn="l" defTabSz="411460" rtl="0" eaLnBrk="1" fontAlgn="auto" latinLnBrk="0" hangingPunct="1">
              <a:lnSpc>
                <a:spcPct val="100000"/>
              </a:lnSpc>
              <a:spcBef>
                <a:spcPct val="0"/>
              </a:spcBef>
              <a:spcAft>
                <a:spcPts val="0"/>
              </a:spcAft>
              <a:buClrTx/>
              <a:buSzTx/>
              <a:buFontTx/>
              <a:buNone/>
              <a:tabLst/>
              <a:defRPr/>
            </a:pPr>
            <a:r>
              <a:rPr kumimoji="0" lang="en-US" sz="1100" b="0" i="0" u="none" strike="noStrike" kern="1200" cap="none" spc="0" normalizeH="0" baseline="0" noProof="0" dirty="0">
                <a:ln>
                  <a:noFill/>
                </a:ln>
                <a:solidFill>
                  <a:srgbClr val="0099DC"/>
                </a:solidFill>
                <a:effectLst/>
                <a:uLnTx/>
                <a:uFillTx/>
                <a:latin typeface="Trade Gothic LT Std" pitchFamily="2" charset="0"/>
                <a:ea typeface="+mj-ea"/>
                <a:cs typeface="+mj-cs"/>
              </a:rPr>
              <a:t>Educator Training &amp; Hotline</a:t>
            </a:r>
          </a:p>
          <a:p>
            <a:pPr marL="285750" marR="0" lvl="0" indent="-285750" algn="l" defTabSz="41146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Trade Gothic LT Std" pitchFamily="2" charset="0"/>
              <a:ea typeface="+mj-ea"/>
              <a:cs typeface="+mj-cs"/>
            </a:endParaRPr>
          </a:p>
        </p:txBody>
      </p:sp>
      <p:sp>
        <p:nvSpPr>
          <p:cNvPr id="33" name="Title 4">
            <a:extLst>
              <a:ext uri="{FF2B5EF4-FFF2-40B4-BE49-F238E27FC236}">
                <a16:creationId xmlns:a16="http://schemas.microsoft.com/office/drawing/2014/main" id="{8EB1B0CD-137D-18A4-469D-4B316064840A}"/>
              </a:ext>
            </a:extLst>
          </p:cNvPr>
          <p:cNvSpPr txBox="1">
            <a:spLocks/>
          </p:cNvSpPr>
          <p:nvPr/>
        </p:nvSpPr>
        <p:spPr>
          <a:xfrm>
            <a:off x="10492668" y="3416447"/>
            <a:ext cx="895635" cy="669678"/>
          </a:xfrm>
          <a:prstGeom prst="rect">
            <a:avLst/>
          </a:prstGeom>
        </p:spPr>
        <p:txBody>
          <a:bodyPr vert="horz" lIns="91440" tIns="45720" rIns="91440" bIns="45720" rtlCol="0" anchor="t">
            <a:normAutofit/>
          </a:bodyPr>
          <a:lstStyle>
            <a:lvl1pPr algn="l" defTabSz="411460" rtl="0" eaLnBrk="1" latinLnBrk="0" hangingPunct="1">
              <a:spcBef>
                <a:spcPct val="0"/>
              </a:spcBef>
              <a:buNone/>
              <a:defRPr sz="3240" kern="1200">
                <a:solidFill>
                  <a:schemeClr val="tx1"/>
                </a:solidFill>
                <a:latin typeface="+mj-lt"/>
                <a:ea typeface="+mj-ea"/>
                <a:cs typeface="+mj-cs"/>
              </a:defRPr>
            </a:lvl1pPr>
          </a:lstStyle>
          <a:p>
            <a:pPr marL="0" marR="0" lvl="0" indent="0" algn="l" defTabSz="411460" rtl="0" eaLnBrk="1" fontAlgn="auto" latinLnBrk="0" hangingPunct="1">
              <a:lnSpc>
                <a:spcPct val="100000"/>
              </a:lnSpc>
              <a:spcBef>
                <a:spcPct val="0"/>
              </a:spcBef>
              <a:spcAft>
                <a:spcPts val="0"/>
              </a:spcAft>
              <a:buClrTx/>
              <a:buSzTx/>
              <a:buFontTx/>
              <a:buNone/>
              <a:tabLst/>
              <a:defRPr/>
            </a:pPr>
            <a:r>
              <a:rPr kumimoji="0" lang="en-US" sz="1100" b="0" i="0" u="none" strike="noStrike" kern="1200" cap="none" spc="0" normalizeH="0" baseline="0" noProof="0" dirty="0">
                <a:ln>
                  <a:noFill/>
                </a:ln>
                <a:solidFill>
                  <a:srgbClr val="0099DC"/>
                </a:solidFill>
                <a:effectLst/>
                <a:uLnTx/>
                <a:uFillTx/>
                <a:latin typeface="Trade Gothic LT Std" pitchFamily="2" charset="0"/>
                <a:ea typeface="+mj-ea"/>
                <a:cs typeface="+mj-cs"/>
              </a:rPr>
              <a:t>Pathways to Nuclear</a:t>
            </a:r>
          </a:p>
          <a:p>
            <a:pPr marL="285750" marR="0" lvl="0" indent="-285750" algn="l" defTabSz="41146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Trade Gothic LT Std" pitchFamily="2" charset="0"/>
              <a:ea typeface="+mj-ea"/>
              <a:cs typeface="+mj-cs"/>
            </a:endParaRPr>
          </a:p>
          <a:p>
            <a:pPr marL="285750" marR="0" lvl="0" indent="-285750" algn="l" defTabSz="41146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Trade Gothic LT Std" pitchFamily="2" charset="0"/>
              <a:ea typeface="+mj-ea"/>
              <a:cs typeface="+mj-cs"/>
            </a:endParaRPr>
          </a:p>
        </p:txBody>
      </p:sp>
      <p:pic>
        <p:nvPicPr>
          <p:cNvPr id="34" name="Graphic 33" descr="Remote learning science with solid fill">
            <a:extLst>
              <a:ext uri="{FF2B5EF4-FFF2-40B4-BE49-F238E27FC236}">
                <a16:creationId xmlns:a16="http://schemas.microsoft.com/office/drawing/2014/main" id="{A32BF261-88C6-CD52-6812-5F65A83DF8B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246219" y="2587515"/>
            <a:ext cx="852174" cy="852174"/>
          </a:xfrm>
          <a:prstGeom prst="rect">
            <a:avLst/>
          </a:prstGeom>
        </p:spPr>
      </p:pic>
      <p:pic>
        <p:nvPicPr>
          <p:cNvPr id="38" name="Graphic 37" descr="Add with solid fill">
            <a:extLst>
              <a:ext uri="{FF2B5EF4-FFF2-40B4-BE49-F238E27FC236}">
                <a16:creationId xmlns:a16="http://schemas.microsoft.com/office/drawing/2014/main" id="{ADB6E8B8-1000-F3BC-8A66-A7D2A2E8877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522587" y="2832270"/>
            <a:ext cx="288013" cy="288013"/>
          </a:xfrm>
          <a:prstGeom prst="rect">
            <a:avLst/>
          </a:prstGeom>
        </p:spPr>
      </p:pic>
      <p:pic>
        <p:nvPicPr>
          <p:cNvPr id="39" name="Graphic 38" descr="Add with solid fill">
            <a:extLst>
              <a:ext uri="{FF2B5EF4-FFF2-40B4-BE49-F238E27FC236}">
                <a16:creationId xmlns:a16="http://schemas.microsoft.com/office/drawing/2014/main" id="{B32B2C4C-9DFC-253F-7DFE-54A9A941ED2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739177" y="2817805"/>
            <a:ext cx="288013" cy="288013"/>
          </a:xfrm>
          <a:prstGeom prst="rect">
            <a:avLst/>
          </a:prstGeom>
        </p:spPr>
      </p:pic>
      <p:pic>
        <p:nvPicPr>
          <p:cNvPr id="40" name="Graphic 39" descr="Add with solid fill">
            <a:extLst>
              <a:ext uri="{FF2B5EF4-FFF2-40B4-BE49-F238E27FC236}">
                <a16:creationId xmlns:a16="http://schemas.microsoft.com/office/drawing/2014/main" id="{0D92FA07-EDFE-F671-5DED-FEEE335500E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881957" y="2824833"/>
            <a:ext cx="288013" cy="288013"/>
          </a:xfrm>
          <a:prstGeom prst="rect">
            <a:avLst/>
          </a:prstGeom>
        </p:spPr>
      </p:pic>
      <p:sp>
        <p:nvSpPr>
          <p:cNvPr id="42" name="Title 4">
            <a:extLst>
              <a:ext uri="{FF2B5EF4-FFF2-40B4-BE49-F238E27FC236}">
                <a16:creationId xmlns:a16="http://schemas.microsoft.com/office/drawing/2014/main" id="{51A4487E-6F4C-3DD2-9AA8-D7EC190DE5BD}"/>
              </a:ext>
            </a:extLst>
          </p:cNvPr>
          <p:cNvSpPr txBox="1">
            <a:spLocks/>
          </p:cNvSpPr>
          <p:nvPr/>
        </p:nvSpPr>
        <p:spPr>
          <a:xfrm>
            <a:off x="5610235" y="4187058"/>
            <a:ext cx="5653306" cy="2333223"/>
          </a:xfrm>
          <a:prstGeom prst="rect">
            <a:avLst/>
          </a:prstGeom>
        </p:spPr>
        <p:txBody>
          <a:bodyPr vert="horz" lIns="91440" tIns="45720" rIns="91440" bIns="45720" rtlCol="0" anchor="t">
            <a:normAutofit/>
          </a:bodyPr>
          <a:lstStyle>
            <a:lvl1pPr algn="l" defTabSz="411460" rtl="0" eaLnBrk="1" latinLnBrk="0" hangingPunct="1">
              <a:spcBef>
                <a:spcPct val="0"/>
              </a:spcBef>
              <a:buNone/>
              <a:defRPr sz="3240" kern="1200">
                <a:solidFill>
                  <a:schemeClr val="tx1"/>
                </a:solidFill>
                <a:latin typeface="+mj-lt"/>
                <a:ea typeface="+mj-ea"/>
                <a:cs typeface="+mj-cs"/>
              </a:defRPr>
            </a:lvl1pPr>
          </a:lstStyle>
          <a:p>
            <a:pPr marL="0" marR="0" lvl="0" indent="0" algn="l" defTabSz="41146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rade Gothic LT Std" pitchFamily="2" charset="0"/>
              <a:ea typeface="+mj-ea"/>
              <a:cs typeface="+mj-cs"/>
            </a:endParaRPr>
          </a:p>
          <a:p>
            <a:pPr marL="0" marR="0" lvl="0" indent="0" algn="l" defTabSz="41146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Trade Gothic LT Std Bold" pitchFamily="2" charset="0"/>
                <a:ea typeface="+mj-ea"/>
                <a:cs typeface="+mj-cs"/>
              </a:rPr>
              <a:t>By-the-numbers</a:t>
            </a:r>
            <a:endParaRPr kumimoji="0" lang="en-US" sz="1600" b="0" i="0" u="none" strike="noStrike" kern="1200" cap="none" spc="0" normalizeH="0" baseline="0" noProof="0" dirty="0">
              <a:ln>
                <a:noFill/>
              </a:ln>
              <a:solidFill>
                <a:srgbClr val="E7E6E6">
                  <a:lumMod val="50000"/>
                </a:srgbClr>
              </a:solidFill>
              <a:effectLst/>
              <a:uLnTx/>
              <a:uFillTx/>
              <a:latin typeface="Trade Gothic LT Std" pitchFamily="2" charset="0"/>
              <a:ea typeface="+mj-ea"/>
              <a:cs typeface="+mj-cs"/>
            </a:endParaRPr>
          </a:p>
          <a:p>
            <a:pPr marL="0" marR="0" lvl="0" indent="0" algn="l" defTabSz="411460" rtl="0" eaLnBrk="1" fontAlgn="auto" latinLnBrk="0" hangingPunct="1">
              <a:lnSpc>
                <a:spcPct val="100000"/>
              </a:lnSpc>
              <a:spcBef>
                <a:spcPct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Trade Gothic LT Std" pitchFamily="2" charset="0"/>
              <a:ea typeface="+mj-ea"/>
              <a:cs typeface="+mj-cs"/>
            </a:endParaRPr>
          </a:p>
          <a:p>
            <a:pPr marL="285750" marR="0" lvl="0" indent="-285750" algn="l" defTabSz="41146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Trade Gothic LT Std" pitchFamily="2" charset="0"/>
              <a:ea typeface="+mj-ea"/>
              <a:cs typeface="+mj-cs"/>
            </a:endParaRPr>
          </a:p>
          <a:p>
            <a:pPr marL="285750" marR="0" lvl="0" indent="-285750" algn="l" defTabSz="41146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Trade Gothic LT Std" pitchFamily="2" charset="0"/>
              <a:ea typeface="+mj-ea"/>
              <a:cs typeface="+mj-cs"/>
            </a:endParaRPr>
          </a:p>
        </p:txBody>
      </p:sp>
      <p:pic>
        <p:nvPicPr>
          <p:cNvPr id="35" name="Graphic 34" descr="Add with solid fill">
            <a:extLst>
              <a:ext uri="{FF2B5EF4-FFF2-40B4-BE49-F238E27FC236}">
                <a16:creationId xmlns:a16="http://schemas.microsoft.com/office/drawing/2014/main" id="{423A39CA-B4DC-63B0-2A38-74568B46ABE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222284" y="2829178"/>
            <a:ext cx="288013" cy="288013"/>
          </a:xfrm>
          <a:prstGeom prst="rect">
            <a:avLst/>
          </a:prstGeom>
        </p:spPr>
      </p:pic>
      <p:sp>
        <p:nvSpPr>
          <p:cNvPr id="2" name="Slide Number Placeholder 1">
            <a:extLst>
              <a:ext uri="{FF2B5EF4-FFF2-40B4-BE49-F238E27FC236}">
                <a16:creationId xmlns:a16="http://schemas.microsoft.com/office/drawing/2014/main" id="{8E836B91-75CC-47C3-90B5-F69826455F63}"/>
              </a:ext>
            </a:extLst>
          </p:cNvPr>
          <p:cNvSpPr>
            <a:spLocks noGrp="1"/>
          </p:cNvSpPr>
          <p:nvPr>
            <p:ph type="sldNum" sz="quarter" idx="12"/>
          </p:nvPr>
        </p:nvSpPr>
        <p:spPr/>
        <p:txBody>
          <a:bodyPr/>
          <a:lstStyle/>
          <a:p>
            <a:fld id="{292DE349-C6B6-FB4B-B5A6-1DB20F7D8260}" type="slidenum">
              <a:rPr lang="en-US" smtClean="0"/>
              <a:t>20</a:t>
            </a:fld>
            <a:endParaRPr lang="en-US" dirty="0"/>
          </a:p>
        </p:txBody>
      </p:sp>
    </p:spTree>
    <p:extLst>
      <p:ext uri="{BB962C8B-B14F-4D97-AF65-F5344CB8AC3E}">
        <p14:creationId xmlns:p14="http://schemas.microsoft.com/office/powerpoint/2010/main" val="798743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5EB29-09DF-9049-9C0E-1D0F321AF09D}"/>
              </a:ext>
            </a:extLst>
          </p:cNvPr>
          <p:cNvSpPr>
            <a:spLocks noGrp="1"/>
          </p:cNvSpPr>
          <p:nvPr>
            <p:ph type="title"/>
          </p:nvPr>
        </p:nvSpPr>
        <p:spPr>
          <a:xfrm>
            <a:off x="609600" y="204139"/>
            <a:ext cx="9402305" cy="1143000"/>
          </a:xfrm>
        </p:spPr>
        <p:txBody>
          <a:bodyPr>
            <a:normAutofit/>
          </a:bodyPr>
          <a:lstStyle/>
          <a:p>
            <a:pPr algn="ctr"/>
            <a:r>
              <a:rPr lang="en-US" sz="4000" b="1" dirty="0"/>
              <a:t>The results?</a:t>
            </a:r>
          </a:p>
        </p:txBody>
      </p:sp>
      <p:sp>
        <p:nvSpPr>
          <p:cNvPr id="3" name="Content Placeholder 2">
            <a:extLst>
              <a:ext uri="{FF2B5EF4-FFF2-40B4-BE49-F238E27FC236}">
                <a16:creationId xmlns:a16="http://schemas.microsoft.com/office/drawing/2014/main" id="{67EE6CBD-48E7-724B-80C4-B81B096913EF}"/>
              </a:ext>
            </a:extLst>
          </p:cNvPr>
          <p:cNvSpPr>
            <a:spLocks noGrp="1"/>
          </p:cNvSpPr>
          <p:nvPr>
            <p:ph idx="1"/>
          </p:nvPr>
        </p:nvSpPr>
        <p:spPr>
          <a:xfrm>
            <a:off x="609600" y="1347139"/>
            <a:ext cx="10668000" cy="5374337"/>
          </a:xfrm>
        </p:spPr>
        <p:txBody>
          <a:bodyPr>
            <a:normAutofit fontScale="92500" lnSpcReduction="20000"/>
          </a:bodyPr>
          <a:lstStyle/>
          <a:p>
            <a:pPr marL="457200" indent="-457200">
              <a:buFont typeface="Arial" panose="020B0604020202020204" pitchFamily="34" charset="0"/>
              <a:buChar char="•"/>
            </a:pPr>
            <a:r>
              <a:rPr lang="en-US" dirty="0"/>
              <a:t>Upper primary (middle school) curriculum launched in 2018</a:t>
            </a:r>
          </a:p>
          <a:p>
            <a:pPr marL="1200150" lvl="1" indent="-457200"/>
            <a:r>
              <a:rPr lang="en-US" dirty="0"/>
              <a:t>More than 500,000 students in 2018-2019 academic year</a:t>
            </a:r>
          </a:p>
          <a:p>
            <a:pPr marL="457200" indent="-457200">
              <a:buFont typeface="Arial" panose="020B0604020202020204" pitchFamily="34" charset="0"/>
              <a:buChar char="•"/>
            </a:pPr>
            <a:r>
              <a:rPr lang="en-US" dirty="0"/>
              <a:t>Lower primary (elementary) and secondary (high school) materials now available</a:t>
            </a:r>
          </a:p>
          <a:p>
            <a:pPr marL="457200" indent="-457200">
              <a:buFont typeface="Arial" panose="020B0604020202020204" pitchFamily="34" charset="0"/>
              <a:buChar char="•"/>
            </a:pPr>
            <a:r>
              <a:rPr lang="en-US" dirty="0"/>
              <a:t>More than 1.5 million students to date</a:t>
            </a:r>
          </a:p>
          <a:p>
            <a:pPr marL="457200" indent="-457200">
              <a:buFont typeface="Arial" panose="020B0604020202020204" pitchFamily="34" charset="0"/>
              <a:buChar char="•"/>
            </a:pPr>
            <a:r>
              <a:rPr lang="en-US" dirty="0"/>
              <a:t>Virtual field trips most popular</a:t>
            </a:r>
          </a:p>
          <a:p>
            <a:pPr marL="1200150" lvl="1" indent="-457200"/>
            <a:r>
              <a:rPr lang="en-US" dirty="0"/>
              <a:t>More than 50,000 views</a:t>
            </a:r>
          </a:p>
          <a:p>
            <a:pPr marL="1200150" lvl="1" indent="-457200"/>
            <a:r>
              <a:rPr lang="en-US" dirty="0"/>
              <a:t>Viewings rose 3000% from 2019 to 2020</a:t>
            </a:r>
          </a:p>
          <a:p>
            <a:pPr marL="1200150" lvl="1" indent="-457200"/>
            <a:r>
              <a:rPr lang="en-US" dirty="0"/>
              <a:t>Idaho National Lab video 2</a:t>
            </a:r>
            <a:r>
              <a:rPr lang="en-US" baseline="30000" dirty="0"/>
              <a:t>nd</a:t>
            </a:r>
            <a:r>
              <a:rPr lang="en-US" dirty="0"/>
              <a:t> most popular of ALL Discovery Education videos</a:t>
            </a:r>
          </a:p>
          <a:p>
            <a:pPr marL="457200" indent="-457200">
              <a:buFont typeface="Arial" panose="020B0604020202020204" pitchFamily="34" charset="0"/>
              <a:buChar char="•"/>
            </a:pPr>
            <a:r>
              <a:rPr lang="en-US" dirty="0"/>
              <a:t>Top referring domain is Google classroom</a:t>
            </a:r>
          </a:p>
          <a:p>
            <a:pPr marL="1200150" lvl="1" indent="-457200"/>
            <a:r>
              <a:rPr lang="en-US" dirty="0"/>
              <a:t>Teachers are embedding materials in lessons</a:t>
            </a:r>
          </a:p>
        </p:txBody>
      </p:sp>
      <p:sp>
        <p:nvSpPr>
          <p:cNvPr id="4" name="Slide Number Placeholder 3">
            <a:extLst>
              <a:ext uri="{FF2B5EF4-FFF2-40B4-BE49-F238E27FC236}">
                <a16:creationId xmlns:a16="http://schemas.microsoft.com/office/drawing/2014/main" id="{BEDB67E6-FCD1-DB47-BF36-6BB924B50E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F14A43-F6F7-684A-A15B-3AABBD13E880}"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98690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41951C-312A-BA40-8E83-2DD9F765A65B}"/>
              </a:ext>
            </a:extLst>
          </p:cNvPr>
          <p:cNvSpPr>
            <a:spLocks noGrp="1"/>
          </p:cNvSpPr>
          <p:nvPr>
            <p:ph type="title"/>
          </p:nvPr>
        </p:nvSpPr>
        <p:spPr/>
        <p:txBody>
          <a:bodyPr>
            <a:normAutofit fontScale="90000"/>
          </a:bodyPr>
          <a:lstStyle/>
          <a:p>
            <a:r>
              <a:rPr lang="en-US" b="0" i="0" dirty="0">
                <a:solidFill>
                  <a:srgbClr val="0F1419"/>
                </a:solidFill>
                <a:effectLst/>
                <a:latin typeface="TwitterChirp"/>
              </a:rPr>
              <a:t>13th Clean Energy Ministerial and 7th Mission Innovation ministerial</a:t>
            </a:r>
            <a:endParaRPr lang="en-US" dirty="0"/>
          </a:p>
        </p:txBody>
      </p:sp>
      <p:pic>
        <p:nvPicPr>
          <p:cNvPr id="3" name="Picture 2" descr="Graphical user interface, application, website&#10;&#10;Description automatically generated">
            <a:extLst>
              <a:ext uri="{FF2B5EF4-FFF2-40B4-BE49-F238E27FC236}">
                <a16:creationId xmlns:a16="http://schemas.microsoft.com/office/drawing/2014/main" id="{21B62DD2-B711-5F37-48BE-411780E19FCC}"/>
              </a:ext>
            </a:extLst>
          </p:cNvPr>
          <p:cNvPicPr>
            <a:picLocks noChangeAspect="1"/>
          </p:cNvPicPr>
          <p:nvPr/>
        </p:nvPicPr>
        <p:blipFill>
          <a:blip r:embed="rId2"/>
          <a:stretch>
            <a:fillRect/>
          </a:stretch>
        </p:blipFill>
        <p:spPr>
          <a:xfrm>
            <a:off x="3380064" y="1519561"/>
            <a:ext cx="5431872" cy="3055428"/>
          </a:xfrm>
          <a:prstGeom prst="rect">
            <a:avLst/>
          </a:prstGeom>
        </p:spPr>
      </p:pic>
      <p:sp>
        <p:nvSpPr>
          <p:cNvPr id="4" name="Content Placeholder 2">
            <a:extLst>
              <a:ext uri="{FF2B5EF4-FFF2-40B4-BE49-F238E27FC236}">
                <a16:creationId xmlns:a16="http://schemas.microsoft.com/office/drawing/2014/main" id="{2BC28292-B749-99B5-BC43-AC58B05B72F6}"/>
              </a:ext>
            </a:extLst>
          </p:cNvPr>
          <p:cNvSpPr>
            <a:spLocks noGrp="1"/>
          </p:cNvSpPr>
          <p:nvPr>
            <p:ph idx="1"/>
          </p:nvPr>
        </p:nvSpPr>
        <p:spPr>
          <a:xfrm>
            <a:off x="2833732" y="4676914"/>
            <a:ext cx="6852756" cy="4362173"/>
          </a:xfrm>
        </p:spPr>
        <p:txBody>
          <a:bodyPr>
            <a:normAutofit/>
          </a:bodyPr>
          <a:lstStyle/>
          <a:p>
            <a:pPr marL="457200" indent="-457200">
              <a:buFont typeface="Arial" panose="020B0604020202020204" pitchFamily="34" charset="0"/>
              <a:buChar char="•"/>
            </a:pPr>
            <a:r>
              <a:rPr lang="en-US" sz="1600" dirty="0"/>
              <a:t>Side event organized by ANS members Sola Talabi and Temi Adeyeye</a:t>
            </a:r>
          </a:p>
          <a:p>
            <a:pPr marL="457200" indent="-457200">
              <a:buFont typeface="Arial" panose="020B0604020202020204" pitchFamily="34" charset="0"/>
              <a:buChar char="•"/>
            </a:pPr>
            <a:r>
              <a:rPr lang="en-US" sz="1600" dirty="0"/>
              <a:t>Promoted by ANS to public and media</a:t>
            </a:r>
          </a:p>
          <a:p>
            <a:pPr marL="457200" indent="-457200">
              <a:buFont typeface="Arial" panose="020B0604020202020204" pitchFamily="34" charset="0"/>
              <a:buChar char="•"/>
            </a:pPr>
            <a:endParaRPr lang="en-US" sz="1600" dirty="0"/>
          </a:p>
        </p:txBody>
      </p:sp>
      <p:sp>
        <p:nvSpPr>
          <p:cNvPr id="2" name="Slide Number Placeholder 1">
            <a:extLst>
              <a:ext uri="{FF2B5EF4-FFF2-40B4-BE49-F238E27FC236}">
                <a16:creationId xmlns:a16="http://schemas.microsoft.com/office/drawing/2014/main" id="{D41E7D20-94C2-C830-BCDE-974DB8735246}"/>
              </a:ext>
            </a:extLst>
          </p:cNvPr>
          <p:cNvSpPr>
            <a:spLocks noGrp="1"/>
          </p:cNvSpPr>
          <p:nvPr>
            <p:ph type="sldNum" sz="quarter" idx="12"/>
          </p:nvPr>
        </p:nvSpPr>
        <p:spPr/>
        <p:txBody>
          <a:bodyPr/>
          <a:lstStyle/>
          <a:p>
            <a:fld id="{C1F14A43-F6F7-684A-A15B-3AABBD13E880}" type="slidenum">
              <a:rPr lang="en-US" smtClean="0"/>
              <a:pPr/>
              <a:t>22</a:t>
            </a:fld>
            <a:endParaRPr lang="en-US" dirty="0"/>
          </a:p>
        </p:txBody>
      </p:sp>
    </p:spTree>
    <p:extLst>
      <p:ext uri="{BB962C8B-B14F-4D97-AF65-F5344CB8AC3E}">
        <p14:creationId xmlns:p14="http://schemas.microsoft.com/office/powerpoint/2010/main" val="3890097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41951C-312A-BA40-8E83-2DD9F765A65B}"/>
              </a:ext>
            </a:extLst>
          </p:cNvPr>
          <p:cNvSpPr>
            <a:spLocks noGrp="1"/>
          </p:cNvSpPr>
          <p:nvPr>
            <p:ph type="title"/>
          </p:nvPr>
        </p:nvSpPr>
        <p:spPr/>
        <p:txBody>
          <a:bodyPr>
            <a:normAutofit fontScale="90000"/>
          </a:bodyPr>
          <a:lstStyle/>
          <a:p>
            <a:r>
              <a:rPr lang="en-US" b="0" i="0" dirty="0">
                <a:solidFill>
                  <a:srgbClr val="0F1419"/>
                </a:solidFill>
                <a:effectLst/>
                <a:latin typeface="TwitterChirp"/>
              </a:rPr>
              <a:t>International Ministerial Conference on Nuclear Power </a:t>
            </a:r>
            <a:br>
              <a:rPr lang="en-US" b="0" i="0" dirty="0">
                <a:solidFill>
                  <a:srgbClr val="0F1419"/>
                </a:solidFill>
                <a:effectLst/>
                <a:latin typeface="TwitterChirp"/>
              </a:rPr>
            </a:br>
            <a:r>
              <a:rPr lang="en-US" b="0" i="0" dirty="0">
                <a:solidFill>
                  <a:srgbClr val="0F1419"/>
                </a:solidFill>
                <a:effectLst/>
                <a:latin typeface="TwitterChirp"/>
              </a:rPr>
              <a:t>in the 21th Century</a:t>
            </a:r>
            <a:endParaRPr lang="en-US" dirty="0"/>
          </a:p>
        </p:txBody>
      </p:sp>
      <p:sp>
        <p:nvSpPr>
          <p:cNvPr id="4" name="Content Placeholder 2">
            <a:extLst>
              <a:ext uri="{FF2B5EF4-FFF2-40B4-BE49-F238E27FC236}">
                <a16:creationId xmlns:a16="http://schemas.microsoft.com/office/drawing/2014/main" id="{2BC28292-B749-99B5-BC43-AC58B05B72F6}"/>
              </a:ext>
            </a:extLst>
          </p:cNvPr>
          <p:cNvSpPr>
            <a:spLocks noGrp="1"/>
          </p:cNvSpPr>
          <p:nvPr>
            <p:ph idx="1"/>
          </p:nvPr>
        </p:nvSpPr>
        <p:spPr>
          <a:xfrm>
            <a:off x="2833732" y="4676914"/>
            <a:ext cx="6852756" cy="4362173"/>
          </a:xfrm>
        </p:spPr>
        <p:txBody>
          <a:bodyPr>
            <a:normAutofit/>
          </a:bodyPr>
          <a:lstStyle/>
          <a:p>
            <a:pPr marL="457200" indent="-457200">
              <a:buFont typeface="Arial" panose="020B0604020202020204" pitchFamily="34" charset="0"/>
              <a:buChar char="•"/>
            </a:pPr>
            <a:r>
              <a:rPr lang="en-US" sz="1600" dirty="0"/>
              <a:t>Meeting with Nuclear Energy Agency and Canada’s nuclear waste management organization</a:t>
            </a:r>
          </a:p>
          <a:p>
            <a:pPr marL="457200" indent="-457200">
              <a:buFont typeface="Arial" panose="020B0604020202020204" pitchFamily="34" charset="0"/>
              <a:buChar char="•"/>
            </a:pPr>
            <a:r>
              <a:rPr lang="en-US" sz="1600" dirty="0"/>
              <a:t>Sessions on Fulfilling the promise, Enabling the Environment for wider development of nuclear energy, supply chain, inspiring youth, etc. </a:t>
            </a:r>
          </a:p>
        </p:txBody>
      </p:sp>
      <p:pic>
        <p:nvPicPr>
          <p:cNvPr id="2" name="Picture 1">
            <a:extLst>
              <a:ext uri="{FF2B5EF4-FFF2-40B4-BE49-F238E27FC236}">
                <a16:creationId xmlns:a16="http://schemas.microsoft.com/office/drawing/2014/main" id="{88BF6010-4F5C-4A23-4053-46560CC017B0}"/>
              </a:ext>
            </a:extLst>
          </p:cNvPr>
          <p:cNvPicPr>
            <a:picLocks noChangeAspect="1"/>
          </p:cNvPicPr>
          <p:nvPr/>
        </p:nvPicPr>
        <p:blipFill>
          <a:blip r:embed="rId2"/>
          <a:stretch>
            <a:fillRect/>
          </a:stretch>
        </p:blipFill>
        <p:spPr>
          <a:xfrm>
            <a:off x="3613400" y="1417638"/>
            <a:ext cx="4965199" cy="2791836"/>
          </a:xfrm>
          <a:prstGeom prst="rect">
            <a:avLst/>
          </a:prstGeom>
        </p:spPr>
      </p:pic>
      <p:sp>
        <p:nvSpPr>
          <p:cNvPr id="3" name="Slide Number Placeholder 2">
            <a:extLst>
              <a:ext uri="{FF2B5EF4-FFF2-40B4-BE49-F238E27FC236}">
                <a16:creationId xmlns:a16="http://schemas.microsoft.com/office/drawing/2014/main" id="{89026718-5096-AB25-F5AB-5757AD976FBE}"/>
              </a:ext>
            </a:extLst>
          </p:cNvPr>
          <p:cNvSpPr>
            <a:spLocks noGrp="1"/>
          </p:cNvSpPr>
          <p:nvPr>
            <p:ph type="sldNum" sz="quarter" idx="12"/>
          </p:nvPr>
        </p:nvSpPr>
        <p:spPr/>
        <p:txBody>
          <a:bodyPr/>
          <a:lstStyle/>
          <a:p>
            <a:fld id="{C1F14A43-F6F7-684A-A15B-3AABBD13E880}" type="slidenum">
              <a:rPr lang="en-US" smtClean="0"/>
              <a:pPr/>
              <a:t>23</a:t>
            </a:fld>
            <a:endParaRPr lang="en-US" dirty="0"/>
          </a:p>
        </p:txBody>
      </p:sp>
    </p:spTree>
    <p:extLst>
      <p:ext uri="{BB962C8B-B14F-4D97-AF65-F5344CB8AC3E}">
        <p14:creationId xmlns:p14="http://schemas.microsoft.com/office/powerpoint/2010/main" val="2730918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58EB9-EC77-274A-BF72-E3C0D5B91F2E}"/>
              </a:ext>
            </a:extLst>
          </p:cNvPr>
          <p:cNvSpPr>
            <a:spLocks noGrp="1"/>
          </p:cNvSpPr>
          <p:nvPr>
            <p:ph type="title"/>
          </p:nvPr>
        </p:nvSpPr>
        <p:spPr>
          <a:xfrm>
            <a:off x="2100722" y="168656"/>
            <a:ext cx="8229600" cy="1143000"/>
          </a:xfrm>
        </p:spPr>
        <p:txBody>
          <a:bodyPr/>
          <a:lstStyle/>
          <a:p>
            <a:r>
              <a:rPr lang="en-US" dirty="0"/>
              <a:t>ANS at COP27</a:t>
            </a:r>
          </a:p>
        </p:txBody>
      </p:sp>
      <p:sp>
        <p:nvSpPr>
          <p:cNvPr id="8" name="Content Placeholder 2">
            <a:extLst>
              <a:ext uri="{FF2B5EF4-FFF2-40B4-BE49-F238E27FC236}">
                <a16:creationId xmlns:a16="http://schemas.microsoft.com/office/drawing/2014/main" id="{64882959-FA10-D091-0B15-9A7BF1406216}"/>
              </a:ext>
            </a:extLst>
          </p:cNvPr>
          <p:cNvSpPr txBox="1">
            <a:spLocks/>
          </p:cNvSpPr>
          <p:nvPr/>
        </p:nvSpPr>
        <p:spPr>
          <a:xfrm>
            <a:off x="4460148" y="1247914"/>
            <a:ext cx="6021177" cy="4362173"/>
          </a:xfrm>
          <a:prstGeom prst="rect">
            <a:avLst/>
          </a:prstGeom>
        </p:spPr>
        <p:txBody>
          <a:bodyPr vert="horz" lIns="91440" tIns="45720" rIns="91440" bIns="45720" rtlCol="0">
            <a:normAutofit/>
          </a:bodyPr>
          <a:lstStyle>
            <a:lvl1pPr marL="0" indent="0" algn="l" defTabSz="411470" rtl="0" eaLnBrk="1" latinLnBrk="0" hangingPunct="1">
              <a:spcBef>
                <a:spcPct val="20000"/>
              </a:spcBef>
              <a:buFont typeface="Arial"/>
              <a:buNone/>
              <a:defRPr sz="2880" kern="1200">
                <a:solidFill>
                  <a:schemeClr val="tx1"/>
                </a:solidFill>
                <a:latin typeface="+mn-lt"/>
                <a:ea typeface="+mn-ea"/>
                <a:cs typeface="+mn-cs"/>
              </a:defRPr>
            </a:lvl1pPr>
            <a:lvl2pPr marL="668639" indent="-257170" algn="l" defTabSz="411470" rtl="0" eaLnBrk="1" latinLnBrk="0" hangingPunct="1">
              <a:spcBef>
                <a:spcPct val="20000"/>
              </a:spcBef>
              <a:buFont typeface="Arial" panose="020B0604020202020204" pitchFamily="34" charset="0"/>
              <a:buChar char="•"/>
              <a:defRPr sz="2520" kern="1200">
                <a:solidFill>
                  <a:schemeClr val="tx1"/>
                </a:solidFill>
                <a:latin typeface="+mn-lt"/>
                <a:ea typeface="+mn-ea"/>
                <a:cs typeface="+mn-cs"/>
              </a:defRPr>
            </a:lvl2pPr>
            <a:lvl3pPr marL="1028674" indent="-205735" algn="l" defTabSz="411470" rtl="0" eaLnBrk="1" latinLnBrk="0" hangingPunct="1">
              <a:spcBef>
                <a:spcPct val="20000"/>
              </a:spcBef>
              <a:buFont typeface="Arial" panose="020B0604020202020204" pitchFamily="34" charset="0"/>
              <a:buChar char="•"/>
              <a:defRPr sz="2160" kern="1200">
                <a:solidFill>
                  <a:schemeClr val="tx1"/>
                </a:solidFill>
                <a:latin typeface="Arial"/>
                <a:ea typeface="+mn-ea"/>
                <a:cs typeface="+mn-cs"/>
              </a:defRPr>
            </a:lvl3pPr>
            <a:lvl4pPr marL="1440144" indent="-205735" algn="l" defTabSz="411470" rtl="0" eaLnBrk="1" latinLnBrk="0" hangingPunct="1">
              <a:spcBef>
                <a:spcPct val="20000"/>
              </a:spcBef>
              <a:buFont typeface="Arial" panose="020B0604020202020204" pitchFamily="34" charset="0"/>
              <a:buChar char="•"/>
              <a:defRPr sz="1800" kern="1200">
                <a:solidFill>
                  <a:schemeClr val="tx1"/>
                </a:solidFill>
                <a:latin typeface="Arial"/>
                <a:ea typeface="+mn-ea"/>
                <a:cs typeface="+mn-cs"/>
              </a:defRPr>
            </a:lvl4pPr>
            <a:lvl5pPr marL="1851614" indent="-205735" algn="l" defTabSz="411470" rtl="0" eaLnBrk="1" latinLnBrk="0" hangingPunct="1">
              <a:spcBef>
                <a:spcPct val="20000"/>
              </a:spcBef>
              <a:buFont typeface="Arial" panose="020B0604020202020204" pitchFamily="34" charset="0"/>
              <a:buChar char="•"/>
              <a:defRPr sz="1800" kern="1200">
                <a:solidFill>
                  <a:schemeClr val="tx1"/>
                </a:solidFill>
                <a:latin typeface="Arial"/>
                <a:ea typeface="+mn-ea"/>
                <a:cs typeface="+mn-cs"/>
              </a:defRPr>
            </a:lvl5pPr>
            <a:lvl6pPr marL="2263084" indent="-205735" algn="l" defTabSz="411470" rtl="0" eaLnBrk="1" latinLnBrk="0" hangingPunct="1">
              <a:spcBef>
                <a:spcPct val="20000"/>
              </a:spcBef>
              <a:buFont typeface="Arial"/>
              <a:buChar char="•"/>
              <a:defRPr sz="1800" kern="1200">
                <a:solidFill>
                  <a:schemeClr val="tx1"/>
                </a:solidFill>
                <a:latin typeface="+mn-lt"/>
                <a:ea typeface="+mn-ea"/>
                <a:cs typeface="+mn-cs"/>
              </a:defRPr>
            </a:lvl6pPr>
            <a:lvl7pPr marL="2674554" indent="-205735" algn="l" defTabSz="411470" rtl="0" eaLnBrk="1" latinLnBrk="0" hangingPunct="1">
              <a:spcBef>
                <a:spcPct val="20000"/>
              </a:spcBef>
              <a:buFont typeface="Arial"/>
              <a:buChar char="•"/>
              <a:defRPr sz="1800" kern="1200">
                <a:solidFill>
                  <a:schemeClr val="tx1"/>
                </a:solidFill>
                <a:latin typeface="+mn-lt"/>
                <a:ea typeface="+mn-ea"/>
                <a:cs typeface="+mn-cs"/>
              </a:defRPr>
            </a:lvl7pPr>
            <a:lvl8pPr marL="3086023" indent="-205735" algn="l" defTabSz="411470" rtl="0" eaLnBrk="1" latinLnBrk="0" hangingPunct="1">
              <a:spcBef>
                <a:spcPct val="20000"/>
              </a:spcBef>
              <a:buFont typeface="Arial"/>
              <a:buChar char="•"/>
              <a:defRPr sz="1800" kern="1200">
                <a:solidFill>
                  <a:schemeClr val="tx1"/>
                </a:solidFill>
                <a:latin typeface="+mn-lt"/>
                <a:ea typeface="+mn-ea"/>
                <a:cs typeface="+mn-cs"/>
              </a:defRPr>
            </a:lvl8pPr>
            <a:lvl9pPr marL="3497492" indent="-205735" algn="l" defTabSz="411470" rtl="0" eaLnBrk="1" latinLnBrk="0" hangingPunct="1">
              <a:spcBef>
                <a:spcPct val="200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b="1" i="1" dirty="0">
                <a:hlinkClick r:id="rId2"/>
              </a:rPr>
              <a:t>Nuclear For Climate</a:t>
            </a:r>
            <a:r>
              <a:rPr lang="en-US" sz="1600" b="1" dirty="0"/>
              <a:t> </a:t>
            </a:r>
            <a:r>
              <a:rPr lang="en-US" sz="1600" dirty="0"/>
              <a:t>advocacy in blue zone</a:t>
            </a:r>
          </a:p>
          <a:p>
            <a:pPr marL="1125839" lvl="1" indent="-457200"/>
            <a:r>
              <a:rPr lang="en-US" sz="1240" dirty="0"/>
              <a:t>Grassroots initiative of nuclear professionals and scientists from over 150 associations worldwide</a:t>
            </a:r>
          </a:p>
          <a:p>
            <a:pPr marL="1125839" lvl="1" indent="-457200"/>
            <a:r>
              <a:rPr lang="en-US" sz="1240" dirty="0"/>
              <a:t>European Nuclear Society, UK Nuclear Energy Institute’s Young Generation Network, and Generation Atomic</a:t>
            </a:r>
          </a:p>
          <a:p>
            <a:pPr marL="1125839" lvl="1" indent="-457200"/>
            <a:r>
              <a:rPr lang="en-US" sz="1240" dirty="0"/>
              <a:t>Advocacy and booth in blue zone</a:t>
            </a:r>
          </a:p>
          <a:p>
            <a:pPr lvl="1" indent="0">
              <a:buNone/>
            </a:pPr>
            <a:endParaRPr lang="en-US" sz="1240" dirty="0"/>
          </a:p>
          <a:p>
            <a:pPr marL="285750" indent="-285750">
              <a:buFont typeface="Arial" panose="020B0604020202020204" pitchFamily="34" charset="0"/>
              <a:buChar char="•"/>
            </a:pPr>
            <a:r>
              <a:rPr lang="en-US" sz="1600" b="1" dirty="0">
                <a:hlinkClick r:id="rId3"/>
              </a:rPr>
              <a:t>#NetZeroNeedsNuclear</a:t>
            </a:r>
            <a:r>
              <a:rPr lang="en-US" sz="1600" b="1" dirty="0"/>
              <a:t> </a:t>
            </a:r>
            <a:r>
              <a:rPr lang="en-US" sz="1600" dirty="0"/>
              <a:t>messaging at COP27</a:t>
            </a:r>
          </a:p>
          <a:p>
            <a:endParaRPr lang="en-US" sz="1600" dirty="0"/>
          </a:p>
          <a:p>
            <a:pPr marL="285750" indent="-285750">
              <a:buFont typeface="Arial" panose="020B0604020202020204" pitchFamily="34" charset="0"/>
              <a:buChar char="•"/>
            </a:pPr>
            <a:r>
              <a:rPr lang="en-US" sz="1600" dirty="0"/>
              <a:t>Signatory to </a:t>
            </a:r>
            <a:r>
              <a:rPr lang="en-US" sz="1600" b="1" dirty="0"/>
              <a:t>Nuclear for Climate’s COP27 Position Paper</a:t>
            </a:r>
            <a:r>
              <a:rPr lang="en-US" sz="1600" dirty="0"/>
              <a:t>, </a:t>
            </a:r>
            <a:r>
              <a:rPr lang="en-US" sz="1600" dirty="0">
                <a:hlinkClick r:id="rId4"/>
              </a:rPr>
              <a:t>“The Fastest Path To Net Zero For A Sustainable &amp; Energy Secure Future For All”</a:t>
            </a:r>
            <a:endParaRPr lang="en-US" sz="1600" dirty="0"/>
          </a:p>
          <a:p>
            <a:pPr marL="285750" indent="-285750">
              <a:buFont typeface="Arial" panose="020B0604020202020204" pitchFamily="34" charset="0"/>
              <a:buChar char="•"/>
            </a:pPr>
            <a:endParaRPr lang="en-US" sz="1600" dirty="0"/>
          </a:p>
          <a:p>
            <a:endParaRPr lang="en-US" sz="1600" dirty="0"/>
          </a:p>
          <a:p>
            <a:pPr marL="285750" indent="-285750">
              <a:buFont typeface="Arial" panose="020B0604020202020204" pitchFamily="34" charset="0"/>
              <a:buChar char="•"/>
            </a:pPr>
            <a:endParaRPr lang="en-US" sz="1600" dirty="0"/>
          </a:p>
        </p:txBody>
      </p:sp>
      <p:pic>
        <p:nvPicPr>
          <p:cNvPr id="10" name="Picture 9" descr="Logo, circle&#10;&#10;Description automatically generated">
            <a:extLst>
              <a:ext uri="{FF2B5EF4-FFF2-40B4-BE49-F238E27FC236}">
                <a16:creationId xmlns:a16="http://schemas.microsoft.com/office/drawing/2014/main" id="{81E564EE-B6C4-7C66-FFFD-4D5A155E24A2}"/>
              </a:ext>
            </a:extLst>
          </p:cNvPr>
          <p:cNvPicPr>
            <a:picLocks noChangeAspect="1"/>
          </p:cNvPicPr>
          <p:nvPr/>
        </p:nvPicPr>
        <p:blipFill>
          <a:blip r:embed="rId5"/>
          <a:stretch>
            <a:fillRect/>
          </a:stretch>
        </p:blipFill>
        <p:spPr>
          <a:xfrm>
            <a:off x="1949721" y="1311657"/>
            <a:ext cx="2359425" cy="2351357"/>
          </a:xfrm>
          <a:prstGeom prst="rect">
            <a:avLst/>
          </a:prstGeom>
        </p:spPr>
      </p:pic>
      <p:pic>
        <p:nvPicPr>
          <p:cNvPr id="14" name="Picture 13" descr="Timeline&#10;&#10;Description automatically generated">
            <a:extLst>
              <a:ext uri="{FF2B5EF4-FFF2-40B4-BE49-F238E27FC236}">
                <a16:creationId xmlns:a16="http://schemas.microsoft.com/office/drawing/2014/main" id="{BCAC24F1-38E6-82F5-082F-0C1EA71E7086}"/>
              </a:ext>
            </a:extLst>
          </p:cNvPr>
          <p:cNvPicPr>
            <a:picLocks noChangeAspect="1"/>
          </p:cNvPicPr>
          <p:nvPr/>
        </p:nvPicPr>
        <p:blipFill>
          <a:blip r:embed="rId6"/>
          <a:stretch>
            <a:fillRect/>
          </a:stretch>
        </p:blipFill>
        <p:spPr>
          <a:xfrm>
            <a:off x="1524000" y="4347598"/>
            <a:ext cx="4389560" cy="2395173"/>
          </a:xfrm>
          <a:prstGeom prst="rect">
            <a:avLst/>
          </a:prstGeom>
        </p:spPr>
      </p:pic>
      <p:pic>
        <p:nvPicPr>
          <p:cNvPr id="16" name="Picture 15" descr="Graphical user interface, application, website, timeline&#10;&#10;Description automatically generated">
            <a:extLst>
              <a:ext uri="{FF2B5EF4-FFF2-40B4-BE49-F238E27FC236}">
                <a16:creationId xmlns:a16="http://schemas.microsoft.com/office/drawing/2014/main" id="{4DC9FF0B-281A-888F-E187-BB4BFE6BF48B}"/>
              </a:ext>
            </a:extLst>
          </p:cNvPr>
          <p:cNvPicPr>
            <a:picLocks noChangeAspect="1"/>
          </p:cNvPicPr>
          <p:nvPr/>
        </p:nvPicPr>
        <p:blipFill rotWithShape="1">
          <a:blip r:embed="rId7"/>
          <a:srcRect t="4271" r="1863"/>
          <a:stretch/>
        </p:blipFill>
        <p:spPr>
          <a:xfrm>
            <a:off x="5969028" y="4347598"/>
            <a:ext cx="4698973" cy="2395173"/>
          </a:xfrm>
          <a:prstGeom prst="rect">
            <a:avLst/>
          </a:prstGeom>
        </p:spPr>
      </p:pic>
      <p:sp>
        <p:nvSpPr>
          <p:cNvPr id="3" name="Slide Number Placeholder 2">
            <a:extLst>
              <a:ext uri="{FF2B5EF4-FFF2-40B4-BE49-F238E27FC236}">
                <a16:creationId xmlns:a16="http://schemas.microsoft.com/office/drawing/2014/main" id="{F95B4F11-9740-8E98-C53F-191BB6EB2CDF}"/>
              </a:ext>
            </a:extLst>
          </p:cNvPr>
          <p:cNvSpPr>
            <a:spLocks noGrp="1"/>
          </p:cNvSpPr>
          <p:nvPr>
            <p:ph type="sldNum" sz="quarter" idx="12"/>
          </p:nvPr>
        </p:nvSpPr>
        <p:spPr/>
        <p:txBody>
          <a:bodyPr/>
          <a:lstStyle/>
          <a:p>
            <a:fld id="{C1F14A43-F6F7-684A-A15B-3AABBD13E880}" type="slidenum">
              <a:rPr lang="en-US" smtClean="0"/>
              <a:pPr/>
              <a:t>24</a:t>
            </a:fld>
            <a:endParaRPr lang="en-US" dirty="0"/>
          </a:p>
        </p:txBody>
      </p:sp>
    </p:spTree>
    <p:extLst>
      <p:ext uri="{BB962C8B-B14F-4D97-AF65-F5344CB8AC3E}">
        <p14:creationId xmlns:p14="http://schemas.microsoft.com/office/powerpoint/2010/main" val="3762871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58EB9-EC77-274A-BF72-E3C0D5B91F2E}"/>
              </a:ext>
            </a:extLst>
          </p:cNvPr>
          <p:cNvSpPr>
            <a:spLocks noGrp="1"/>
          </p:cNvSpPr>
          <p:nvPr>
            <p:ph type="title"/>
          </p:nvPr>
        </p:nvSpPr>
        <p:spPr>
          <a:xfrm>
            <a:off x="3048678" y="245661"/>
            <a:ext cx="8229600" cy="1143000"/>
          </a:xfrm>
        </p:spPr>
        <p:txBody>
          <a:bodyPr/>
          <a:lstStyle/>
          <a:p>
            <a:r>
              <a:rPr lang="en-US" dirty="0"/>
              <a:t>ANS delegates at COP27</a:t>
            </a:r>
          </a:p>
        </p:txBody>
      </p:sp>
      <p:pic>
        <p:nvPicPr>
          <p:cNvPr id="5" name="Content Placeholder 4" descr="Graphical user interface, application&#10;&#10;Description automatically generated">
            <a:extLst>
              <a:ext uri="{FF2B5EF4-FFF2-40B4-BE49-F238E27FC236}">
                <a16:creationId xmlns:a16="http://schemas.microsoft.com/office/drawing/2014/main" id="{7BA463AF-E6DA-8E16-84BB-29C6C6953B11}"/>
              </a:ext>
            </a:extLst>
          </p:cNvPr>
          <p:cNvPicPr>
            <a:picLocks noGrp="1" noChangeAspect="1"/>
          </p:cNvPicPr>
          <p:nvPr>
            <p:ph idx="1"/>
          </p:nvPr>
        </p:nvPicPr>
        <p:blipFill rotWithShape="1">
          <a:blip r:embed="rId2"/>
          <a:srcRect b="11832"/>
          <a:stretch/>
        </p:blipFill>
        <p:spPr>
          <a:xfrm>
            <a:off x="2103862" y="3011676"/>
            <a:ext cx="3434269" cy="3846325"/>
          </a:xfrm>
        </p:spPr>
      </p:pic>
      <p:sp>
        <p:nvSpPr>
          <p:cNvPr id="8" name="Content Placeholder 2">
            <a:extLst>
              <a:ext uri="{FF2B5EF4-FFF2-40B4-BE49-F238E27FC236}">
                <a16:creationId xmlns:a16="http://schemas.microsoft.com/office/drawing/2014/main" id="{64882959-FA10-D091-0B15-9A7BF1406216}"/>
              </a:ext>
            </a:extLst>
          </p:cNvPr>
          <p:cNvSpPr txBox="1">
            <a:spLocks/>
          </p:cNvSpPr>
          <p:nvPr/>
        </p:nvSpPr>
        <p:spPr>
          <a:xfrm>
            <a:off x="2195120" y="1488697"/>
            <a:ext cx="4144160" cy="4362173"/>
          </a:xfrm>
          <a:prstGeom prst="rect">
            <a:avLst/>
          </a:prstGeom>
        </p:spPr>
        <p:txBody>
          <a:bodyPr vert="horz" lIns="91440" tIns="45720" rIns="91440" bIns="45720" rtlCol="0">
            <a:normAutofit/>
          </a:bodyPr>
          <a:lstStyle>
            <a:lvl1pPr marL="0" indent="0" algn="l" defTabSz="411470" rtl="0" eaLnBrk="1" latinLnBrk="0" hangingPunct="1">
              <a:spcBef>
                <a:spcPct val="20000"/>
              </a:spcBef>
              <a:buFont typeface="Arial"/>
              <a:buNone/>
              <a:defRPr sz="2880" kern="1200">
                <a:solidFill>
                  <a:schemeClr val="tx1"/>
                </a:solidFill>
                <a:latin typeface="+mn-lt"/>
                <a:ea typeface="+mn-ea"/>
                <a:cs typeface="+mn-cs"/>
              </a:defRPr>
            </a:lvl1pPr>
            <a:lvl2pPr marL="668639" indent="-257170" algn="l" defTabSz="411470" rtl="0" eaLnBrk="1" latinLnBrk="0" hangingPunct="1">
              <a:spcBef>
                <a:spcPct val="20000"/>
              </a:spcBef>
              <a:buFont typeface="Arial" panose="020B0604020202020204" pitchFamily="34" charset="0"/>
              <a:buChar char="•"/>
              <a:defRPr sz="2520" kern="1200">
                <a:solidFill>
                  <a:schemeClr val="tx1"/>
                </a:solidFill>
                <a:latin typeface="+mn-lt"/>
                <a:ea typeface="+mn-ea"/>
                <a:cs typeface="+mn-cs"/>
              </a:defRPr>
            </a:lvl2pPr>
            <a:lvl3pPr marL="1028674" indent="-205735" algn="l" defTabSz="411470" rtl="0" eaLnBrk="1" latinLnBrk="0" hangingPunct="1">
              <a:spcBef>
                <a:spcPct val="20000"/>
              </a:spcBef>
              <a:buFont typeface="Arial" panose="020B0604020202020204" pitchFamily="34" charset="0"/>
              <a:buChar char="•"/>
              <a:defRPr sz="2160" kern="1200">
                <a:solidFill>
                  <a:schemeClr val="tx1"/>
                </a:solidFill>
                <a:latin typeface="Arial"/>
                <a:ea typeface="+mn-ea"/>
                <a:cs typeface="+mn-cs"/>
              </a:defRPr>
            </a:lvl3pPr>
            <a:lvl4pPr marL="1440144" indent="-205735" algn="l" defTabSz="411470" rtl="0" eaLnBrk="1" latinLnBrk="0" hangingPunct="1">
              <a:spcBef>
                <a:spcPct val="20000"/>
              </a:spcBef>
              <a:buFont typeface="Arial" panose="020B0604020202020204" pitchFamily="34" charset="0"/>
              <a:buChar char="•"/>
              <a:defRPr sz="1800" kern="1200">
                <a:solidFill>
                  <a:schemeClr val="tx1"/>
                </a:solidFill>
                <a:latin typeface="Arial"/>
                <a:ea typeface="+mn-ea"/>
                <a:cs typeface="+mn-cs"/>
              </a:defRPr>
            </a:lvl4pPr>
            <a:lvl5pPr marL="1851614" indent="-205735" algn="l" defTabSz="411470" rtl="0" eaLnBrk="1" latinLnBrk="0" hangingPunct="1">
              <a:spcBef>
                <a:spcPct val="20000"/>
              </a:spcBef>
              <a:buFont typeface="Arial" panose="020B0604020202020204" pitchFamily="34" charset="0"/>
              <a:buChar char="•"/>
              <a:defRPr sz="1800" kern="1200">
                <a:solidFill>
                  <a:schemeClr val="tx1"/>
                </a:solidFill>
                <a:latin typeface="Arial"/>
                <a:ea typeface="+mn-ea"/>
                <a:cs typeface="+mn-cs"/>
              </a:defRPr>
            </a:lvl5pPr>
            <a:lvl6pPr marL="2263084" indent="-205735" algn="l" defTabSz="411470" rtl="0" eaLnBrk="1" latinLnBrk="0" hangingPunct="1">
              <a:spcBef>
                <a:spcPct val="20000"/>
              </a:spcBef>
              <a:buFont typeface="Arial"/>
              <a:buChar char="•"/>
              <a:defRPr sz="1800" kern="1200">
                <a:solidFill>
                  <a:schemeClr val="tx1"/>
                </a:solidFill>
                <a:latin typeface="+mn-lt"/>
                <a:ea typeface="+mn-ea"/>
                <a:cs typeface="+mn-cs"/>
              </a:defRPr>
            </a:lvl6pPr>
            <a:lvl7pPr marL="2674554" indent="-205735" algn="l" defTabSz="411470" rtl="0" eaLnBrk="1" latinLnBrk="0" hangingPunct="1">
              <a:spcBef>
                <a:spcPct val="20000"/>
              </a:spcBef>
              <a:buFont typeface="Arial"/>
              <a:buChar char="•"/>
              <a:defRPr sz="1800" kern="1200">
                <a:solidFill>
                  <a:schemeClr val="tx1"/>
                </a:solidFill>
                <a:latin typeface="+mn-lt"/>
                <a:ea typeface="+mn-ea"/>
                <a:cs typeface="+mn-cs"/>
              </a:defRPr>
            </a:lvl7pPr>
            <a:lvl8pPr marL="3086023" indent="-205735" algn="l" defTabSz="411470" rtl="0" eaLnBrk="1" latinLnBrk="0" hangingPunct="1">
              <a:spcBef>
                <a:spcPct val="20000"/>
              </a:spcBef>
              <a:buFont typeface="Arial"/>
              <a:buChar char="•"/>
              <a:defRPr sz="1800" kern="1200">
                <a:solidFill>
                  <a:schemeClr val="tx1"/>
                </a:solidFill>
                <a:latin typeface="+mn-lt"/>
                <a:ea typeface="+mn-ea"/>
                <a:cs typeface="+mn-cs"/>
              </a:defRPr>
            </a:lvl8pPr>
            <a:lvl9pPr marL="3497492" indent="-205735" algn="l" defTabSz="411470" rtl="0" eaLnBrk="1" latinLnBrk="0" hangingPunct="1">
              <a:spcBef>
                <a:spcPct val="20000"/>
              </a:spcBef>
              <a:buFont typeface="Arial"/>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1600" dirty="0"/>
              <a:t>10 ANS members attending   (Additional 2 spots for YGN)</a:t>
            </a:r>
          </a:p>
          <a:p>
            <a:pPr marL="457200" indent="-457200">
              <a:buFont typeface="Arial" panose="020B0604020202020204" pitchFamily="34" charset="0"/>
              <a:buChar char="•"/>
            </a:pPr>
            <a:r>
              <a:rPr lang="en-US" sz="1600" i="1" dirty="0"/>
              <a:t>N4C </a:t>
            </a:r>
            <a:r>
              <a:rPr lang="en-US" sz="1600" dirty="0"/>
              <a:t>bluezone advocacy</a:t>
            </a:r>
          </a:p>
          <a:p>
            <a:pPr marL="457200" indent="-457200">
              <a:buFont typeface="Arial" panose="020B0604020202020204" pitchFamily="34" charset="0"/>
              <a:buChar char="•"/>
            </a:pPr>
            <a:r>
              <a:rPr lang="en-US" sz="1600" dirty="0"/>
              <a:t>#NetZeroNeedsNuclear messaging</a:t>
            </a:r>
          </a:p>
          <a:p>
            <a:pPr marL="457200" indent="-457200">
              <a:buFont typeface="Arial" panose="020B0604020202020204" pitchFamily="34" charset="0"/>
              <a:buChar char="•"/>
            </a:pPr>
            <a:r>
              <a:rPr lang="en-US" sz="1600" dirty="0"/>
              <a:t>Media interviews</a:t>
            </a:r>
          </a:p>
        </p:txBody>
      </p:sp>
      <p:pic>
        <p:nvPicPr>
          <p:cNvPr id="3" name="Picture 2" descr="Logo, circle&#10;&#10;Description automatically generated">
            <a:extLst>
              <a:ext uri="{FF2B5EF4-FFF2-40B4-BE49-F238E27FC236}">
                <a16:creationId xmlns:a16="http://schemas.microsoft.com/office/drawing/2014/main" id="{ABD446D0-69D8-58E7-B644-D09796543FB1}"/>
              </a:ext>
            </a:extLst>
          </p:cNvPr>
          <p:cNvPicPr>
            <a:picLocks noChangeAspect="1"/>
          </p:cNvPicPr>
          <p:nvPr/>
        </p:nvPicPr>
        <p:blipFill>
          <a:blip r:embed="rId3"/>
          <a:stretch>
            <a:fillRect/>
          </a:stretch>
        </p:blipFill>
        <p:spPr>
          <a:xfrm>
            <a:off x="1861679" y="289694"/>
            <a:ext cx="1114293" cy="1110483"/>
          </a:xfrm>
          <a:prstGeom prst="rect">
            <a:avLst/>
          </a:prstGeom>
        </p:spPr>
      </p:pic>
      <p:sp>
        <p:nvSpPr>
          <p:cNvPr id="4" name="Content Placeholder 2">
            <a:extLst>
              <a:ext uri="{FF2B5EF4-FFF2-40B4-BE49-F238E27FC236}">
                <a16:creationId xmlns:a16="http://schemas.microsoft.com/office/drawing/2014/main" id="{5E519464-EADF-F9DA-267B-A8156012BC56}"/>
              </a:ext>
            </a:extLst>
          </p:cNvPr>
          <p:cNvSpPr txBox="1">
            <a:spLocks/>
          </p:cNvSpPr>
          <p:nvPr/>
        </p:nvSpPr>
        <p:spPr>
          <a:xfrm>
            <a:off x="6096000" y="1111806"/>
            <a:ext cx="4496499" cy="4362173"/>
          </a:xfrm>
          <a:prstGeom prst="rect">
            <a:avLst/>
          </a:prstGeom>
        </p:spPr>
        <p:txBody>
          <a:bodyPr vert="horz" lIns="91440" tIns="45720" rIns="91440" bIns="45720" rtlCol="0">
            <a:normAutofit/>
          </a:bodyPr>
          <a:lstStyle>
            <a:lvl1pPr marL="0" indent="0" algn="l" defTabSz="411470" rtl="0" eaLnBrk="1" latinLnBrk="0" hangingPunct="1">
              <a:spcBef>
                <a:spcPct val="20000"/>
              </a:spcBef>
              <a:buFont typeface="Arial"/>
              <a:buNone/>
              <a:defRPr sz="2880" kern="1200">
                <a:solidFill>
                  <a:schemeClr val="tx1"/>
                </a:solidFill>
                <a:latin typeface="+mn-lt"/>
                <a:ea typeface="+mn-ea"/>
                <a:cs typeface="+mn-cs"/>
              </a:defRPr>
            </a:lvl1pPr>
            <a:lvl2pPr marL="668639" indent="-257170" algn="l" defTabSz="411470" rtl="0" eaLnBrk="1" latinLnBrk="0" hangingPunct="1">
              <a:spcBef>
                <a:spcPct val="20000"/>
              </a:spcBef>
              <a:buFont typeface="Arial" panose="020B0604020202020204" pitchFamily="34" charset="0"/>
              <a:buChar char="•"/>
              <a:defRPr sz="2520" kern="1200">
                <a:solidFill>
                  <a:schemeClr val="tx1"/>
                </a:solidFill>
                <a:latin typeface="+mn-lt"/>
                <a:ea typeface="+mn-ea"/>
                <a:cs typeface="+mn-cs"/>
              </a:defRPr>
            </a:lvl2pPr>
            <a:lvl3pPr marL="1028674" indent="-205735" algn="l" defTabSz="411470" rtl="0" eaLnBrk="1" latinLnBrk="0" hangingPunct="1">
              <a:spcBef>
                <a:spcPct val="20000"/>
              </a:spcBef>
              <a:buFont typeface="Arial" panose="020B0604020202020204" pitchFamily="34" charset="0"/>
              <a:buChar char="•"/>
              <a:defRPr sz="2160" kern="1200">
                <a:solidFill>
                  <a:schemeClr val="tx1"/>
                </a:solidFill>
                <a:latin typeface="Arial"/>
                <a:ea typeface="+mn-ea"/>
                <a:cs typeface="+mn-cs"/>
              </a:defRPr>
            </a:lvl3pPr>
            <a:lvl4pPr marL="1440144" indent="-205735" algn="l" defTabSz="411470" rtl="0" eaLnBrk="1" latinLnBrk="0" hangingPunct="1">
              <a:spcBef>
                <a:spcPct val="20000"/>
              </a:spcBef>
              <a:buFont typeface="Arial" panose="020B0604020202020204" pitchFamily="34" charset="0"/>
              <a:buChar char="•"/>
              <a:defRPr sz="1800" kern="1200">
                <a:solidFill>
                  <a:schemeClr val="tx1"/>
                </a:solidFill>
                <a:latin typeface="Arial"/>
                <a:ea typeface="+mn-ea"/>
                <a:cs typeface="+mn-cs"/>
              </a:defRPr>
            </a:lvl4pPr>
            <a:lvl5pPr marL="1851614" indent="-205735" algn="l" defTabSz="411470" rtl="0" eaLnBrk="1" latinLnBrk="0" hangingPunct="1">
              <a:spcBef>
                <a:spcPct val="20000"/>
              </a:spcBef>
              <a:buFont typeface="Arial" panose="020B0604020202020204" pitchFamily="34" charset="0"/>
              <a:buChar char="•"/>
              <a:defRPr sz="1800" kern="1200">
                <a:solidFill>
                  <a:schemeClr val="tx1"/>
                </a:solidFill>
                <a:latin typeface="Arial"/>
                <a:ea typeface="+mn-ea"/>
                <a:cs typeface="+mn-cs"/>
              </a:defRPr>
            </a:lvl5pPr>
            <a:lvl6pPr marL="2263084" indent="-205735" algn="l" defTabSz="411470" rtl="0" eaLnBrk="1" latinLnBrk="0" hangingPunct="1">
              <a:spcBef>
                <a:spcPct val="20000"/>
              </a:spcBef>
              <a:buFont typeface="Arial"/>
              <a:buChar char="•"/>
              <a:defRPr sz="1800" kern="1200">
                <a:solidFill>
                  <a:schemeClr val="tx1"/>
                </a:solidFill>
                <a:latin typeface="+mn-lt"/>
                <a:ea typeface="+mn-ea"/>
                <a:cs typeface="+mn-cs"/>
              </a:defRPr>
            </a:lvl6pPr>
            <a:lvl7pPr marL="2674554" indent="-205735" algn="l" defTabSz="411470" rtl="0" eaLnBrk="1" latinLnBrk="0" hangingPunct="1">
              <a:spcBef>
                <a:spcPct val="20000"/>
              </a:spcBef>
              <a:buFont typeface="Arial"/>
              <a:buChar char="•"/>
              <a:defRPr sz="1800" kern="1200">
                <a:solidFill>
                  <a:schemeClr val="tx1"/>
                </a:solidFill>
                <a:latin typeface="+mn-lt"/>
                <a:ea typeface="+mn-ea"/>
                <a:cs typeface="+mn-cs"/>
              </a:defRPr>
            </a:lvl7pPr>
            <a:lvl8pPr marL="3086023" indent="-205735" algn="l" defTabSz="411470" rtl="0" eaLnBrk="1" latinLnBrk="0" hangingPunct="1">
              <a:spcBef>
                <a:spcPct val="20000"/>
              </a:spcBef>
              <a:buFont typeface="Arial"/>
              <a:buChar char="•"/>
              <a:defRPr sz="1800" kern="1200">
                <a:solidFill>
                  <a:schemeClr val="tx1"/>
                </a:solidFill>
                <a:latin typeface="+mn-lt"/>
                <a:ea typeface="+mn-ea"/>
                <a:cs typeface="+mn-cs"/>
              </a:defRPr>
            </a:lvl8pPr>
            <a:lvl9pPr marL="3497492" indent="-205735" algn="l" defTabSz="411470" rtl="0" eaLnBrk="1" latinLnBrk="0" hangingPunct="1">
              <a:spcBef>
                <a:spcPct val="20000"/>
              </a:spcBef>
              <a:buFont typeface="Arial"/>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1600" dirty="0"/>
              <a:t>ANS President participation on 1</a:t>
            </a:r>
            <a:r>
              <a:rPr lang="en-US" sz="1600" baseline="30000" dirty="0"/>
              <a:t>st</a:t>
            </a:r>
            <a:r>
              <a:rPr lang="en-US" sz="1600" dirty="0"/>
              <a:t> week panel – </a:t>
            </a:r>
            <a:r>
              <a:rPr lang="en-US" sz="1600" i="1" dirty="0"/>
              <a:t>“Live from COP”</a:t>
            </a:r>
          </a:p>
          <a:p>
            <a:pPr marL="457200" indent="-457200">
              <a:buFont typeface="Arial" panose="020B0604020202020204" pitchFamily="34" charset="0"/>
              <a:buChar char="•"/>
            </a:pPr>
            <a:r>
              <a:rPr lang="en-US" sz="1600" dirty="0"/>
              <a:t>2</a:t>
            </a:r>
            <a:r>
              <a:rPr lang="en-US" sz="1600" baseline="30000" dirty="0"/>
              <a:t>nd</a:t>
            </a:r>
            <a:r>
              <a:rPr lang="en-US" sz="1600" dirty="0"/>
              <a:t> week, ANS-organized panel featuring ANS delegates, </a:t>
            </a:r>
            <a:r>
              <a:rPr lang="en-US" sz="1600" i="1" dirty="0"/>
              <a:t>“Nuclear Power: The Robin Hood of Energy Exploitation” </a:t>
            </a:r>
            <a:r>
              <a:rPr lang="en-US" sz="1600" dirty="0"/>
              <a:t>(combatting climate change and poverty)</a:t>
            </a:r>
          </a:p>
          <a:p>
            <a:pPr marL="457200" indent="-457200">
              <a:buFont typeface="Arial" panose="020B0604020202020204" pitchFamily="34" charset="0"/>
              <a:buChar char="•"/>
            </a:pPr>
            <a:r>
              <a:rPr lang="en-US" sz="1600" dirty="0"/>
              <a:t>ANS delegate on </a:t>
            </a:r>
            <a:r>
              <a:rPr lang="en-US" sz="1600" i="1" dirty="0"/>
              <a:t>“Changing the game for climate - female leaders in the nuclear” </a:t>
            </a:r>
            <a:r>
              <a:rPr lang="en-US" sz="1600" dirty="0"/>
              <a:t>panel with Katy Huff</a:t>
            </a:r>
          </a:p>
          <a:p>
            <a:pPr marL="457200" indent="-457200">
              <a:buFont typeface="Arial" panose="020B0604020202020204" pitchFamily="34" charset="0"/>
              <a:buChar char="•"/>
            </a:pPr>
            <a:r>
              <a:rPr lang="en-US" sz="1600" dirty="0"/>
              <a:t>In talks with DOE for additional panel</a:t>
            </a:r>
          </a:p>
        </p:txBody>
      </p:sp>
      <p:pic>
        <p:nvPicPr>
          <p:cNvPr id="9" name="Picture 8" descr="Diagram&#10;&#10;Description automatically generated with medium confidence">
            <a:extLst>
              <a:ext uri="{FF2B5EF4-FFF2-40B4-BE49-F238E27FC236}">
                <a16:creationId xmlns:a16="http://schemas.microsoft.com/office/drawing/2014/main" id="{02406955-A2C8-C759-8033-4A867024285C}"/>
              </a:ext>
            </a:extLst>
          </p:cNvPr>
          <p:cNvPicPr>
            <a:picLocks noChangeAspect="1"/>
          </p:cNvPicPr>
          <p:nvPr/>
        </p:nvPicPr>
        <p:blipFill>
          <a:blip r:embed="rId4"/>
          <a:stretch>
            <a:fillRect/>
          </a:stretch>
        </p:blipFill>
        <p:spPr>
          <a:xfrm>
            <a:off x="5928220" y="4083059"/>
            <a:ext cx="4496500" cy="2529281"/>
          </a:xfrm>
          <a:prstGeom prst="rect">
            <a:avLst/>
          </a:prstGeom>
        </p:spPr>
      </p:pic>
      <p:sp>
        <p:nvSpPr>
          <p:cNvPr id="6" name="Slide Number Placeholder 5">
            <a:extLst>
              <a:ext uri="{FF2B5EF4-FFF2-40B4-BE49-F238E27FC236}">
                <a16:creationId xmlns:a16="http://schemas.microsoft.com/office/drawing/2014/main" id="{A51845F5-9748-A45F-C479-07EF41D982ED}"/>
              </a:ext>
            </a:extLst>
          </p:cNvPr>
          <p:cNvSpPr>
            <a:spLocks noGrp="1"/>
          </p:cNvSpPr>
          <p:nvPr>
            <p:ph type="sldNum" sz="quarter" idx="12"/>
          </p:nvPr>
        </p:nvSpPr>
        <p:spPr/>
        <p:txBody>
          <a:bodyPr/>
          <a:lstStyle/>
          <a:p>
            <a:fld id="{C1F14A43-F6F7-684A-A15B-3AABBD13E880}" type="slidenum">
              <a:rPr lang="en-US" smtClean="0"/>
              <a:pPr/>
              <a:t>25</a:t>
            </a:fld>
            <a:endParaRPr lang="en-US" dirty="0"/>
          </a:p>
        </p:txBody>
      </p:sp>
    </p:spTree>
    <p:extLst>
      <p:ext uri="{BB962C8B-B14F-4D97-AF65-F5344CB8AC3E}">
        <p14:creationId xmlns:p14="http://schemas.microsoft.com/office/powerpoint/2010/main" val="2640967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42233-5D4A-4CEA-AB47-34EAFDDBCE35}"/>
              </a:ext>
            </a:extLst>
          </p:cNvPr>
          <p:cNvSpPr>
            <a:spLocks noGrp="1"/>
          </p:cNvSpPr>
          <p:nvPr>
            <p:ph type="title"/>
          </p:nvPr>
        </p:nvSpPr>
        <p:spPr/>
        <p:txBody>
          <a:bodyPr/>
          <a:lstStyle/>
          <a:p>
            <a:pPr algn="ctr"/>
            <a:r>
              <a:rPr lang="en-US" sz="4000" b="1" dirty="0"/>
              <a:t>Certification</a:t>
            </a:r>
            <a:r>
              <a:rPr lang="en-US" b="1" dirty="0"/>
              <a:t> Program Goals</a:t>
            </a:r>
          </a:p>
        </p:txBody>
      </p:sp>
      <p:sp>
        <p:nvSpPr>
          <p:cNvPr id="3" name="Content Placeholder 2">
            <a:extLst>
              <a:ext uri="{FF2B5EF4-FFF2-40B4-BE49-F238E27FC236}">
                <a16:creationId xmlns:a16="http://schemas.microsoft.com/office/drawing/2014/main" id="{F791CA45-1317-4E4A-B419-13BB240B1AA9}"/>
              </a:ext>
            </a:extLst>
          </p:cNvPr>
          <p:cNvSpPr>
            <a:spLocks noGrp="1"/>
          </p:cNvSpPr>
          <p:nvPr>
            <p:ph idx="1"/>
          </p:nvPr>
        </p:nvSpPr>
        <p:spPr>
          <a:xfrm>
            <a:off x="609600" y="1403350"/>
            <a:ext cx="9852025" cy="5018088"/>
          </a:xfrm>
        </p:spPr>
        <p:txBody>
          <a:bodyPr>
            <a:normAutofit fontScale="92500" lnSpcReduction="10000"/>
          </a:bodyPr>
          <a:lstStyle/>
          <a:p>
            <a:pPr marL="457200" indent="-457200">
              <a:buFont typeface="Arial" panose="020B0604020202020204" pitchFamily="34" charset="0"/>
              <a:buChar char="•"/>
            </a:pPr>
            <a:r>
              <a:rPr lang="en-US" dirty="0"/>
              <a:t>Provide nuclear professionals a means for learning and/or demonstrating knowledge</a:t>
            </a:r>
          </a:p>
          <a:p>
            <a:pPr lvl="1"/>
            <a:r>
              <a:rPr lang="en-US" dirty="0"/>
              <a:t>Different focus than nuclear professional engineering exam</a:t>
            </a:r>
          </a:p>
          <a:p>
            <a:pPr lvl="1"/>
            <a:r>
              <a:rPr lang="en-US" dirty="0"/>
              <a:t>Fill knowledge gaps between education and employer needs</a:t>
            </a:r>
          </a:p>
          <a:p>
            <a:pPr marL="457200" indent="-457200">
              <a:buFont typeface="Arial" panose="020B0604020202020204" pitchFamily="34" charset="0"/>
              <a:buChar char="•"/>
            </a:pPr>
            <a:r>
              <a:rPr lang="en-US" dirty="0"/>
              <a:t>Offer employees a standard means of qualifying candidates</a:t>
            </a:r>
          </a:p>
          <a:p>
            <a:pPr marL="457200" indent="-457200">
              <a:buFont typeface="Arial" panose="020B0604020202020204" pitchFamily="34" charset="0"/>
              <a:buChar char="•"/>
            </a:pPr>
            <a:r>
              <a:rPr lang="en-US" dirty="0"/>
              <a:t>Establish new products to advance ANS mission and generate revenue</a:t>
            </a:r>
          </a:p>
          <a:p>
            <a:pPr marL="457200" indent="-457200">
              <a:buFont typeface="Arial" panose="020B0604020202020204" pitchFamily="34" charset="0"/>
              <a:buChar char="•"/>
            </a:pPr>
            <a:r>
              <a:rPr lang="en-US" dirty="0"/>
              <a:t>Increase membership and meeting participation</a:t>
            </a:r>
          </a:p>
          <a:p>
            <a:pPr marL="457200" indent="-457200">
              <a:buFont typeface="Arial" panose="020B0604020202020204" pitchFamily="34" charset="0"/>
              <a:buChar char="•"/>
            </a:pPr>
            <a:r>
              <a:rPr lang="en-US" dirty="0"/>
              <a:t>Enhance ANS position in the industry</a:t>
            </a:r>
          </a:p>
          <a:p>
            <a:endParaRPr lang="en-US" dirty="0"/>
          </a:p>
        </p:txBody>
      </p:sp>
    </p:spTree>
    <p:extLst>
      <p:ext uri="{BB962C8B-B14F-4D97-AF65-F5344CB8AC3E}">
        <p14:creationId xmlns:p14="http://schemas.microsoft.com/office/powerpoint/2010/main" val="584009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0E7B7-658D-46FF-A5F3-FA47EA4E329A}"/>
              </a:ext>
            </a:extLst>
          </p:cNvPr>
          <p:cNvSpPr>
            <a:spLocks noGrp="1"/>
          </p:cNvSpPr>
          <p:nvPr>
            <p:ph type="title"/>
          </p:nvPr>
        </p:nvSpPr>
        <p:spPr>
          <a:xfrm>
            <a:off x="817756" y="66590"/>
            <a:ext cx="9144000" cy="865187"/>
          </a:xfrm>
        </p:spPr>
        <p:txBody>
          <a:bodyPr wrap="square" anchor="ctr">
            <a:normAutofit/>
          </a:bodyPr>
          <a:lstStyle/>
          <a:p>
            <a:r>
              <a:rPr lang="en-US" sz="4000" b="1" dirty="0"/>
              <a:t>  Certification Committee Scope</a:t>
            </a:r>
          </a:p>
        </p:txBody>
      </p:sp>
      <p:graphicFrame>
        <p:nvGraphicFramePr>
          <p:cNvPr id="5" name="Content Placeholder 2">
            <a:extLst>
              <a:ext uri="{FF2B5EF4-FFF2-40B4-BE49-F238E27FC236}">
                <a16:creationId xmlns:a16="http://schemas.microsoft.com/office/drawing/2014/main" id="{76554BAD-709D-0716-C098-21C534028228}"/>
              </a:ext>
            </a:extLst>
          </p:cNvPr>
          <p:cNvGraphicFramePr>
            <a:graphicFrameLocks noGrp="1"/>
          </p:cNvGraphicFramePr>
          <p:nvPr>
            <p:ph sz="half" idx="2"/>
          </p:nvPr>
        </p:nvGraphicFramePr>
        <p:xfrm>
          <a:off x="2722019" y="1329664"/>
          <a:ext cx="6747963" cy="486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Arrow: Right 9">
            <a:extLst>
              <a:ext uri="{FF2B5EF4-FFF2-40B4-BE49-F238E27FC236}">
                <a16:creationId xmlns:a16="http://schemas.microsoft.com/office/drawing/2014/main" id="{C4211AD9-E67F-4FC7-98C5-1C0B52FBC6F0}"/>
              </a:ext>
            </a:extLst>
          </p:cNvPr>
          <p:cNvSpPr/>
          <p:nvPr/>
        </p:nvSpPr>
        <p:spPr bwMode="auto">
          <a:xfrm>
            <a:off x="2051538" y="1943100"/>
            <a:ext cx="907872" cy="931984"/>
          </a:xfrm>
          <a:prstGeom prst="rightArrow">
            <a:avLst/>
          </a:prstGeom>
          <a:solidFill>
            <a:srgbClr val="333333"/>
          </a:solidFill>
          <a:ln w="9525" cap="flat" cmpd="sng" algn="ctr">
            <a:solidFill>
              <a:schemeClr val="bg2"/>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50000"/>
              </a:spcBef>
              <a:spcAft>
                <a:spcPct val="0"/>
              </a:spcAft>
            </a:pPr>
            <a:r>
              <a:rPr lang="en-US" sz="1100" dirty="0">
                <a:latin typeface="Arial" charset="0"/>
              </a:rPr>
              <a:t>PEEC Scope</a:t>
            </a:r>
          </a:p>
        </p:txBody>
      </p:sp>
      <p:sp>
        <p:nvSpPr>
          <p:cNvPr id="11" name="Oval 10">
            <a:extLst>
              <a:ext uri="{FF2B5EF4-FFF2-40B4-BE49-F238E27FC236}">
                <a16:creationId xmlns:a16="http://schemas.microsoft.com/office/drawing/2014/main" id="{7F20F013-244F-4587-A115-77CC059341ED}"/>
              </a:ext>
            </a:extLst>
          </p:cNvPr>
          <p:cNvSpPr/>
          <p:nvPr/>
        </p:nvSpPr>
        <p:spPr bwMode="auto">
          <a:xfrm>
            <a:off x="1524001" y="2936632"/>
            <a:ext cx="8897815" cy="3501315"/>
          </a:xfrm>
          <a:prstGeom prst="ellipse">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50000"/>
              </a:spcBef>
              <a:spcAft>
                <a:spcPct val="0"/>
              </a:spcAft>
            </a:pPr>
            <a:endParaRPr lang="en-US">
              <a:solidFill>
                <a:srgbClr val="B2B2B2"/>
              </a:solidFill>
              <a:latin typeface="Arial" charset="0"/>
            </a:endParaRPr>
          </a:p>
        </p:txBody>
      </p:sp>
      <p:sp>
        <p:nvSpPr>
          <p:cNvPr id="17" name="Arc 16">
            <a:extLst>
              <a:ext uri="{FF2B5EF4-FFF2-40B4-BE49-F238E27FC236}">
                <a16:creationId xmlns:a16="http://schemas.microsoft.com/office/drawing/2014/main" id="{AD35FC08-1CE0-4416-9FFB-865964B4DB96}"/>
              </a:ext>
            </a:extLst>
          </p:cNvPr>
          <p:cNvSpPr/>
          <p:nvPr/>
        </p:nvSpPr>
        <p:spPr bwMode="auto">
          <a:xfrm>
            <a:off x="6897031" y="561301"/>
            <a:ext cx="3644590" cy="7255631"/>
          </a:xfrm>
          <a:prstGeom prst="arc">
            <a:avLst>
              <a:gd name="adj1" fmla="val 16200000"/>
              <a:gd name="adj2" fmla="val 642376"/>
            </a:avLst>
          </a:prstGeom>
          <a:noFill/>
          <a:ln w="28575" cap="flat" cmpd="sng" algn="ctr">
            <a:solidFill>
              <a:schemeClr val="bg2"/>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50000"/>
              </a:spcBef>
              <a:spcAft>
                <a:spcPct val="0"/>
              </a:spcAft>
            </a:pPr>
            <a:endParaRPr lang="en-US">
              <a:solidFill>
                <a:srgbClr val="B2B2B2"/>
              </a:solidFill>
              <a:latin typeface="Arial" charset="0"/>
            </a:endParaRPr>
          </a:p>
        </p:txBody>
      </p:sp>
    </p:spTree>
    <p:extLst>
      <p:ext uri="{BB962C8B-B14F-4D97-AF65-F5344CB8AC3E}">
        <p14:creationId xmlns:p14="http://schemas.microsoft.com/office/powerpoint/2010/main" val="1657666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30B40-D69C-45A0-9E33-7D84EBFF9543}"/>
              </a:ext>
            </a:extLst>
          </p:cNvPr>
          <p:cNvSpPr>
            <a:spLocks noGrp="1"/>
          </p:cNvSpPr>
          <p:nvPr>
            <p:ph type="title"/>
          </p:nvPr>
        </p:nvSpPr>
        <p:spPr/>
        <p:txBody>
          <a:bodyPr>
            <a:normAutofit/>
          </a:bodyPr>
          <a:lstStyle/>
          <a:p>
            <a:pPr algn="ctr"/>
            <a:r>
              <a:rPr lang="en-US" sz="4000" b="1" dirty="0"/>
              <a:t>Milestones &amp; Schedule</a:t>
            </a:r>
          </a:p>
        </p:txBody>
      </p:sp>
      <p:sp>
        <p:nvSpPr>
          <p:cNvPr id="3" name="Content Placeholder 2">
            <a:extLst>
              <a:ext uri="{FF2B5EF4-FFF2-40B4-BE49-F238E27FC236}">
                <a16:creationId xmlns:a16="http://schemas.microsoft.com/office/drawing/2014/main" id="{D594FAD8-A032-48A7-945F-10885DA6818F}"/>
              </a:ext>
            </a:extLst>
          </p:cNvPr>
          <p:cNvSpPr>
            <a:spLocks noGrp="1"/>
          </p:cNvSpPr>
          <p:nvPr>
            <p:ph idx="1"/>
          </p:nvPr>
        </p:nvSpPr>
        <p:spPr>
          <a:xfrm>
            <a:off x="713679" y="1403350"/>
            <a:ext cx="9747948" cy="5018088"/>
          </a:xfrm>
        </p:spPr>
        <p:txBody>
          <a:bodyPr>
            <a:normAutofit fontScale="77500" lnSpcReduction="20000"/>
          </a:bodyPr>
          <a:lstStyle/>
          <a:p>
            <a:pPr lvl="1"/>
            <a:r>
              <a:rPr lang="en-US" sz="3300" dirty="0"/>
              <a:t>Establish special committee</a:t>
            </a:r>
          </a:p>
          <a:p>
            <a:pPr lvl="1"/>
            <a:r>
              <a:rPr lang="en-US" sz="3300" dirty="0"/>
              <a:t>Market analysis (Jan–Mar)</a:t>
            </a:r>
          </a:p>
          <a:p>
            <a:pPr lvl="1"/>
            <a:r>
              <a:rPr lang="en-US" sz="3300" dirty="0"/>
              <a:t>Business Plan for Recommended Path Forward (Apr–May)</a:t>
            </a:r>
          </a:p>
          <a:p>
            <a:pPr lvl="1"/>
            <a:r>
              <a:rPr lang="en-US" sz="3300" dirty="0"/>
              <a:t>Begin Body of Knowledge Development (May-Jun)</a:t>
            </a:r>
          </a:p>
          <a:p>
            <a:pPr lvl="1"/>
            <a:r>
              <a:rPr lang="en-US" sz="3300" dirty="0"/>
              <a:t>Board Approval for Program Development (Jun)</a:t>
            </a:r>
          </a:p>
          <a:p>
            <a:pPr lvl="1"/>
            <a:r>
              <a:rPr lang="en-US" sz="3300" dirty="0"/>
              <a:t>Transition Standing ANS Committee (Jun 2023)</a:t>
            </a:r>
          </a:p>
          <a:p>
            <a:pPr lvl="1"/>
            <a:r>
              <a:rPr lang="en-US" sz="3300" dirty="0"/>
              <a:t>Job Task Analysis / Exam Specification (i.e., Blueprint) (Jul-Sept)</a:t>
            </a:r>
          </a:p>
          <a:p>
            <a:pPr lvl="1"/>
            <a:r>
              <a:rPr lang="en-US" sz="3300" dirty="0"/>
              <a:t>Exam Bank Development (Sept-Feb 2024)</a:t>
            </a:r>
          </a:p>
          <a:p>
            <a:pPr lvl="1"/>
            <a:r>
              <a:rPr lang="en-US" sz="3300" dirty="0"/>
              <a:t>Select vendor to administer exam (1Q24)</a:t>
            </a:r>
          </a:p>
          <a:p>
            <a:pPr lvl="1"/>
            <a:r>
              <a:rPr lang="en-US" sz="3300" dirty="0"/>
              <a:t>Pilot Exam / Cut Score (2Q24)</a:t>
            </a:r>
          </a:p>
          <a:p>
            <a:pPr lvl="1"/>
            <a:r>
              <a:rPr lang="en-US" sz="3300" dirty="0"/>
              <a:t>First Exam (by end of 2024)</a:t>
            </a:r>
          </a:p>
          <a:p>
            <a:endParaRPr lang="en-US" dirty="0"/>
          </a:p>
        </p:txBody>
      </p:sp>
    </p:spTree>
    <p:extLst>
      <p:ext uri="{BB962C8B-B14F-4D97-AF65-F5344CB8AC3E}">
        <p14:creationId xmlns:p14="http://schemas.microsoft.com/office/powerpoint/2010/main" val="2485838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6F539-F893-8D4B-A435-A5DA13DAFFF9}"/>
              </a:ext>
            </a:extLst>
          </p:cNvPr>
          <p:cNvSpPr>
            <a:spLocks noGrp="1"/>
          </p:cNvSpPr>
          <p:nvPr>
            <p:ph type="title"/>
          </p:nvPr>
        </p:nvSpPr>
        <p:spPr>
          <a:xfrm>
            <a:off x="838200" y="361643"/>
            <a:ext cx="10515600" cy="1325563"/>
          </a:xfrm>
        </p:spPr>
        <p:txBody>
          <a:bodyPr>
            <a:noAutofit/>
          </a:bodyPr>
          <a:lstStyle/>
          <a:p>
            <a:pPr>
              <a:spcAft>
                <a:spcPts val="1200"/>
              </a:spcAft>
            </a:pPr>
            <a:r>
              <a:rPr lang="en-US" sz="4000" dirty="0"/>
              <a:t>Nuclear Power </a:t>
            </a:r>
          </a:p>
        </p:txBody>
      </p:sp>
    </p:spTree>
    <p:extLst>
      <p:ext uri="{BB962C8B-B14F-4D97-AF65-F5344CB8AC3E}">
        <p14:creationId xmlns:p14="http://schemas.microsoft.com/office/powerpoint/2010/main" val="272184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B2393B-2817-1D40-81B5-F44A9ADE9889}"/>
              </a:ext>
            </a:extLst>
          </p:cNvPr>
          <p:cNvSpPr>
            <a:spLocks noGrp="1"/>
          </p:cNvSpPr>
          <p:nvPr>
            <p:ph type="title"/>
          </p:nvPr>
        </p:nvSpPr>
        <p:spPr/>
        <p:txBody>
          <a:bodyPr>
            <a:normAutofit/>
          </a:bodyPr>
          <a:lstStyle/>
          <a:p>
            <a:pPr algn="ctr"/>
            <a:r>
              <a:rPr lang="en-US" sz="4000" b="1" dirty="0"/>
              <a:t>Agenda</a:t>
            </a:r>
          </a:p>
        </p:txBody>
      </p:sp>
      <p:sp>
        <p:nvSpPr>
          <p:cNvPr id="2" name="Content Placeholder 1">
            <a:extLst>
              <a:ext uri="{FF2B5EF4-FFF2-40B4-BE49-F238E27FC236}">
                <a16:creationId xmlns:a16="http://schemas.microsoft.com/office/drawing/2014/main" id="{D3F7C9C1-42D3-2C4F-81DF-0B8F1CC9C75B}"/>
              </a:ext>
            </a:extLst>
          </p:cNvPr>
          <p:cNvSpPr>
            <a:spLocks noGrp="1"/>
          </p:cNvSpPr>
          <p:nvPr>
            <p:ph idx="1"/>
          </p:nvPr>
        </p:nvSpPr>
        <p:spPr>
          <a:xfrm>
            <a:off x="609600" y="2046514"/>
            <a:ext cx="10668000" cy="4079650"/>
          </a:xfrm>
        </p:spPr>
        <p:txBody>
          <a:bodyPr>
            <a:normAutofit/>
          </a:bodyPr>
          <a:lstStyle/>
          <a:p>
            <a:pPr marL="571500" indent="-571500">
              <a:buFont typeface="Arial" panose="020B0604020202020204" pitchFamily="34" charset="0"/>
              <a:buChar char="•"/>
            </a:pPr>
            <a:r>
              <a:rPr lang="en-US" sz="3600" dirty="0"/>
              <a:t>American Nuclear Society highlights</a:t>
            </a:r>
          </a:p>
          <a:p>
            <a:pPr marL="571500" indent="-571500">
              <a:buFont typeface="Arial" panose="020B0604020202020204" pitchFamily="34" charset="0"/>
              <a:buChar char="•"/>
            </a:pPr>
            <a:r>
              <a:rPr lang="en-US" sz="3600" dirty="0"/>
              <a:t>Nuclear power </a:t>
            </a:r>
          </a:p>
          <a:p>
            <a:pPr marL="571500" indent="-571500">
              <a:buFont typeface="Arial" panose="020B0604020202020204" pitchFamily="34" charset="0"/>
              <a:buChar char="•"/>
            </a:pPr>
            <a:r>
              <a:rPr lang="en-US" sz="3600" dirty="0"/>
              <a:t>Advocacy for nuclear science and technology and how the San Diego Local Section can help</a:t>
            </a:r>
          </a:p>
        </p:txBody>
      </p:sp>
      <p:sp>
        <p:nvSpPr>
          <p:cNvPr id="4" name="Slide Number Placeholder 3">
            <a:extLst>
              <a:ext uri="{FF2B5EF4-FFF2-40B4-BE49-F238E27FC236}">
                <a16:creationId xmlns:a16="http://schemas.microsoft.com/office/drawing/2014/main" id="{DD6147D9-4DD0-4D41-9D2E-37BD70CC532A}"/>
              </a:ext>
            </a:extLst>
          </p:cNvPr>
          <p:cNvSpPr>
            <a:spLocks noGrp="1"/>
          </p:cNvSpPr>
          <p:nvPr>
            <p:ph type="sldNum" sz="quarter" idx="12"/>
          </p:nvPr>
        </p:nvSpPr>
        <p:spPr/>
        <p:txBody>
          <a:bodyPr/>
          <a:lstStyle/>
          <a:p>
            <a:fld id="{C1F14A43-F6F7-684A-A15B-3AABBD13E880}" type="slidenum">
              <a:rPr lang="en-US" smtClean="0"/>
              <a:pPr/>
              <a:t>3</a:t>
            </a:fld>
            <a:endParaRPr lang="en-US" dirty="0"/>
          </a:p>
        </p:txBody>
      </p:sp>
    </p:spTree>
    <p:extLst>
      <p:ext uri="{BB962C8B-B14F-4D97-AF65-F5344CB8AC3E}">
        <p14:creationId xmlns:p14="http://schemas.microsoft.com/office/powerpoint/2010/main" val="3636406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27F5-474A-49D6-9E40-4A32BA41F73E}"/>
              </a:ext>
            </a:extLst>
          </p:cNvPr>
          <p:cNvSpPr>
            <a:spLocks noGrp="1"/>
          </p:cNvSpPr>
          <p:nvPr>
            <p:ph type="title"/>
          </p:nvPr>
        </p:nvSpPr>
        <p:spPr>
          <a:xfrm>
            <a:off x="609600" y="136524"/>
            <a:ext cx="10972800" cy="1143000"/>
          </a:xfrm>
        </p:spPr>
        <p:txBody>
          <a:bodyPr>
            <a:normAutofit/>
          </a:bodyPr>
          <a:lstStyle/>
          <a:p>
            <a:pPr algn="ctr"/>
            <a:r>
              <a:rPr lang="en-US" sz="4000" b="1" dirty="0"/>
              <a:t>Nuclear Power</a:t>
            </a:r>
          </a:p>
        </p:txBody>
      </p:sp>
      <p:sp>
        <p:nvSpPr>
          <p:cNvPr id="3" name="Content Placeholder 2">
            <a:extLst>
              <a:ext uri="{FF2B5EF4-FFF2-40B4-BE49-F238E27FC236}">
                <a16:creationId xmlns:a16="http://schemas.microsoft.com/office/drawing/2014/main" id="{9493F359-824D-436C-A447-C6FCD184ED10}"/>
              </a:ext>
            </a:extLst>
          </p:cNvPr>
          <p:cNvSpPr>
            <a:spLocks noGrp="1"/>
          </p:cNvSpPr>
          <p:nvPr>
            <p:ph idx="1"/>
          </p:nvPr>
        </p:nvSpPr>
        <p:spPr>
          <a:xfrm>
            <a:off x="609600" y="1306791"/>
            <a:ext cx="10668000" cy="4362173"/>
          </a:xfrm>
        </p:spPr>
        <p:txBody>
          <a:bodyPr>
            <a:normAutofit/>
          </a:bodyPr>
          <a:lstStyle/>
          <a:p>
            <a:pPr marL="457200" indent="-457200">
              <a:buFont typeface="Arial" panose="020B0604020202020204" pitchFamily="34" charset="0"/>
              <a:buChar char="•"/>
            </a:pPr>
            <a:r>
              <a:rPr lang="en-US" dirty="0"/>
              <a:t>A lot of great news</a:t>
            </a:r>
          </a:p>
          <a:p>
            <a:pPr marL="1200150" lvl="1" indent="-457200"/>
            <a:r>
              <a:rPr lang="en-US" dirty="0"/>
              <a:t>Investors, including venture capital</a:t>
            </a:r>
          </a:p>
          <a:p>
            <a:pPr marL="1200150" lvl="1" indent="-457200"/>
            <a:r>
              <a:rPr lang="en-US" dirty="0"/>
              <a:t>Bipartisan government support</a:t>
            </a:r>
          </a:p>
          <a:p>
            <a:pPr marL="1200150" lvl="1" indent="-457200"/>
            <a:r>
              <a:rPr lang="en-US" dirty="0"/>
              <a:t>New technology and new applications</a:t>
            </a:r>
            <a:r>
              <a:rPr lang="en-US" sz="3200" dirty="0"/>
              <a:t> </a:t>
            </a:r>
          </a:p>
          <a:p>
            <a:pPr marL="1200150" lvl="1" indent="-457200"/>
            <a:r>
              <a:rPr lang="en-US" dirty="0"/>
              <a:t>Improved d</a:t>
            </a:r>
            <a:r>
              <a:rPr lang="en-US" sz="2800" dirty="0"/>
              <a:t>evelopment and construction methods </a:t>
            </a:r>
            <a:endParaRPr lang="en-US" sz="2400" dirty="0"/>
          </a:p>
          <a:p>
            <a:pPr marL="1200150" lvl="1" indent="-457200"/>
            <a:r>
              <a:rPr lang="en-US" dirty="0"/>
              <a:t>Enhanced analytical tools </a:t>
            </a:r>
          </a:p>
          <a:p>
            <a:pPr marL="1200150" lvl="1" indent="-457200"/>
            <a:r>
              <a:rPr lang="en-US" dirty="0"/>
              <a:t>Heighten understanding of energy security  </a:t>
            </a:r>
          </a:p>
          <a:p>
            <a:endParaRPr lang="en-US" dirty="0"/>
          </a:p>
          <a:p>
            <a:pPr marL="1200150" lvl="1" indent="-457200"/>
            <a:endParaRPr lang="en-US" dirty="0"/>
          </a:p>
          <a:p>
            <a:pPr marL="1200150" lvl="1" indent="-457200"/>
            <a:endParaRPr lang="en-US" dirty="0"/>
          </a:p>
        </p:txBody>
      </p:sp>
      <p:sp>
        <p:nvSpPr>
          <p:cNvPr id="4" name="Slide Number Placeholder 3">
            <a:extLst>
              <a:ext uri="{FF2B5EF4-FFF2-40B4-BE49-F238E27FC236}">
                <a16:creationId xmlns:a16="http://schemas.microsoft.com/office/drawing/2014/main" id="{9C449B7B-52CD-41FC-815D-8BD83B7D91EC}"/>
              </a:ext>
            </a:extLst>
          </p:cNvPr>
          <p:cNvSpPr>
            <a:spLocks noGrp="1"/>
          </p:cNvSpPr>
          <p:nvPr>
            <p:ph type="sldNum" sz="quarter" idx="12"/>
          </p:nvPr>
        </p:nvSpPr>
        <p:spPr/>
        <p:txBody>
          <a:bodyPr/>
          <a:lstStyle/>
          <a:p>
            <a:fld id="{C1F14A43-F6F7-684A-A15B-3AABBD13E880}" type="slidenum">
              <a:rPr lang="en-US" smtClean="0"/>
              <a:pPr/>
              <a:t>30</a:t>
            </a:fld>
            <a:endParaRPr lang="en-US" dirty="0"/>
          </a:p>
        </p:txBody>
      </p:sp>
    </p:spTree>
    <p:extLst>
      <p:ext uri="{BB962C8B-B14F-4D97-AF65-F5344CB8AC3E}">
        <p14:creationId xmlns:p14="http://schemas.microsoft.com/office/powerpoint/2010/main" val="3271502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A43AA-7285-462F-8A8D-D756C99A7AA5}"/>
              </a:ext>
            </a:extLst>
          </p:cNvPr>
          <p:cNvSpPr>
            <a:spLocks noGrp="1"/>
          </p:cNvSpPr>
          <p:nvPr>
            <p:ph type="title"/>
          </p:nvPr>
        </p:nvSpPr>
        <p:spPr>
          <a:xfrm>
            <a:off x="429767" y="274320"/>
            <a:ext cx="9682877" cy="590931"/>
          </a:xfrm>
        </p:spPr>
        <p:txBody>
          <a:bodyPr>
            <a:noAutofit/>
          </a:bodyPr>
          <a:lstStyle/>
          <a:p>
            <a:pPr algn="ctr"/>
            <a:r>
              <a:rPr lang="en-US" sz="4000" b="1" dirty="0">
                <a:latin typeface="Arial" panose="020B0604020202020204" pitchFamily="34" charset="0"/>
                <a:cs typeface="Arial" panose="020B0604020202020204" pitchFamily="34" charset="0"/>
              </a:rPr>
              <a:t>Characteristics of Advanced Reactors</a:t>
            </a:r>
          </a:p>
        </p:txBody>
      </p:sp>
      <p:sp>
        <p:nvSpPr>
          <p:cNvPr id="3" name="Content Placeholder 2">
            <a:extLst>
              <a:ext uri="{FF2B5EF4-FFF2-40B4-BE49-F238E27FC236}">
                <a16:creationId xmlns:a16="http://schemas.microsoft.com/office/drawing/2014/main" id="{03777446-1AE1-4529-9014-FDA0C5757D3D}"/>
              </a:ext>
            </a:extLst>
          </p:cNvPr>
          <p:cNvSpPr>
            <a:spLocks noGrp="1"/>
          </p:cNvSpPr>
          <p:nvPr>
            <p:ph idx="1"/>
          </p:nvPr>
        </p:nvSpPr>
        <p:spPr>
          <a:xfrm>
            <a:off x="448055" y="1166949"/>
            <a:ext cx="11430000" cy="4534564"/>
          </a:xfrm>
        </p:spPr>
        <p:txBody>
          <a:bodyPr>
            <a:normAutofit/>
          </a:bodyPr>
          <a:lstStyle/>
          <a:p>
            <a:pPr marL="457200" indent="-457200">
              <a:buFont typeface="Arial" panose="020B0604020202020204" pitchFamily="34" charset="0"/>
              <a:buChar char="•"/>
            </a:pPr>
            <a:r>
              <a:rPr lang="en-US" dirty="0">
                <a:latin typeface="Arial" panose="020B0604020202020204" pitchFamily="34" charset="0"/>
              </a:rPr>
              <a:t>More applications than just electric production</a:t>
            </a:r>
          </a:p>
          <a:p>
            <a:pPr marL="457200" indent="-457200">
              <a:buFont typeface="Arial" panose="020B0604020202020204" pitchFamily="34" charset="0"/>
              <a:buChar char="•"/>
            </a:pPr>
            <a:r>
              <a:rPr lang="en-US" dirty="0">
                <a:latin typeface="Arial" panose="020B0604020202020204" pitchFamily="34" charset="0"/>
              </a:rPr>
              <a:t>Simpler and safer (passive systems and inherent safety characteristics)</a:t>
            </a:r>
          </a:p>
          <a:p>
            <a:pPr lvl="1"/>
            <a:r>
              <a:rPr lang="en-US" dirty="0">
                <a:latin typeface="Arial" panose="020B0604020202020204" pitchFamily="34" charset="0"/>
              </a:rPr>
              <a:t>Increased safety margin</a:t>
            </a:r>
          </a:p>
          <a:p>
            <a:pPr lvl="1"/>
            <a:r>
              <a:rPr lang="en-US" dirty="0">
                <a:latin typeface="Arial" panose="020B0604020202020204" pitchFamily="34" charset="0"/>
              </a:rPr>
              <a:t>Lower potential for unsafe radiological release during accident</a:t>
            </a:r>
          </a:p>
          <a:p>
            <a:pPr lvl="1"/>
            <a:r>
              <a:rPr lang="en-US" dirty="0">
                <a:latin typeface="Arial" panose="020B0604020202020204" pitchFamily="34" charset="0"/>
              </a:rPr>
              <a:t>Lower proliferation risk</a:t>
            </a:r>
          </a:p>
          <a:p>
            <a:pPr marL="457200" indent="-457200">
              <a:buFont typeface="Arial" panose="020B0604020202020204" pitchFamily="34" charset="0"/>
              <a:buChar char="•"/>
            </a:pPr>
            <a:r>
              <a:rPr lang="en-US" dirty="0">
                <a:latin typeface="Arial" panose="020B0604020202020204" pitchFamily="34" charset="0"/>
              </a:rPr>
              <a:t>Smaller Emergency Planning Zones</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Very low life cycle carbon emissions </a:t>
            </a:r>
          </a:p>
          <a:p>
            <a:endParaRPr lang="en-US" dirty="0">
              <a:latin typeface="Arial" panose="020B0604020202020204" pitchFamily="34" charset="0"/>
              <a:cs typeface="Arial" panose="020B0604020202020204" pitchFamily="34" charset="0"/>
            </a:endParaRPr>
          </a:p>
          <a:p>
            <a:pPr lvl="1"/>
            <a:endParaRPr lang="en-US" dirty="0"/>
          </a:p>
        </p:txBody>
      </p:sp>
      <p:sp>
        <p:nvSpPr>
          <p:cNvPr id="4" name="Slide Number Placeholder 3">
            <a:extLst>
              <a:ext uri="{FF2B5EF4-FFF2-40B4-BE49-F238E27FC236}">
                <a16:creationId xmlns:a16="http://schemas.microsoft.com/office/drawing/2014/main" id="{DD23FBD1-14B3-4DD9-AB3C-604FBB43AE5A}"/>
              </a:ext>
            </a:extLst>
          </p:cNvPr>
          <p:cNvSpPr>
            <a:spLocks noGrp="1"/>
          </p:cNvSpPr>
          <p:nvPr>
            <p:ph type="sldNum" sz="quarter" idx="12"/>
          </p:nvPr>
        </p:nvSpPr>
        <p:spPr/>
        <p:txBody>
          <a:bodyPr/>
          <a:lstStyle/>
          <a:p>
            <a:fld id="{C1F14A43-F6F7-684A-A15B-3AABBD13E880}" type="slidenum">
              <a:rPr lang="en-US" smtClean="0"/>
              <a:pPr/>
              <a:t>31</a:t>
            </a:fld>
            <a:endParaRPr lang="en-US" dirty="0"/>
          </a:p>
        </p:txBody>
      </p:sp>
    </p:spTree>
    <p:extLst>
      <p:ext uri="{BB962C8B-B14F-4D97-AF65-F5344CB8AC3E}">
        <p14:creationId xmlns:p14="http://schemas.microsoft.com/office/powerpoint/2010/main" val="2289296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60443-6713-41CF-8F96-854A5EF2FE87}"/>
              </a:ext>
            </a:extLst>
          </p:cNvPr>
          <p:cNvSpPr>
            <a:spLocks noGrp="1"/>
          </p:cNvSpPr>
          <p:nvPr>
            <p:ph type="title"/>
          </p:nvPr>
        </p:nvSpPr>
        <p:spPr>
          <a:xfrm>
            <a:off x="429767" y="274320"/>
            <a:ext cx="11430000" cy="590931"/>
          </a:xfrm>
        </p:spPr>
        <p:txBody>
          <a:bodyPr>
            <a:noAutofit/>
          </a:bodyPr>
          <a:lstStyle/>
          <a:p>
            <a:pPr algn="ctr"/>
            <a:r>
              <a:rPr lang="en-US" sz="4000" b="1" dirty="0">
                <a:latin typeface="Arial" panose="020B0604020202020204" pitchFamily="34" charset="0"/>
                <a:cs typeface="Arial" panose="020B0604020202020204" pitchFamily="34" charset="0"/>
              </a:rPr>
              <a:t>Nuclear Power </a:t>
            </a:r>
          </a:p>
        </p:txBody>
      </p:sp>
      <p:pic>
        <p:nvPicPr>
          <p:cNvPr id="4" name="Content Placeholder 3" descr="Image Alt Text">
            <a:extLst>
              <a:ext uri="{FF2B5EF4-FFF2-40B4-BE49-F238E27FC236}">
                <a16:creationId xmlns:a16="http://schemas.microsoft.com/office/drawing/2014/main" id="{4BA1D973-8A19-4688-8447-BAC5FB99B98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702193" y="1336011"/>
            <a:ext cx="6885147" cy="5200533"/>
          </a:xfrm>
          <a:prstGeom prst="rect">
            <a:avLst/>
          </a:prstGeom>
          <a:noFill/>
          <a:ln>
            <a:noFill/>
          </a:ln>
        </p:spPr>
      </p:pic>
      <p:sp>
        <p:nvSpPr>
          <p:cNvPr id="10" name="Slide Number Placeholder 9">
            <a:extLst>
              <a:ext uri="{FF2B5EF4-FFF2-40B4-BE49-F238E27FC236}">
                <a16:creationId xmlns:a16="http://schemas.microsoft.com/office/drawing/2014/main" id="{49C16FF5-F9AE-4464-91CB-680E418881ED}"/>
              </a:ext>
            </a:extLst>
          </p:cNvPr>
          <p:cNvSpPr>
            <a:spLocks noGrp="1"/>
          </p:cNvSpPr>
          <p:nvPr>
            <p:ph type="sldNum" sz="quarter" idx="12"/>
          </p:nvPr>
        </p:nvSpPr>
        <p:spPr/>
        <p:txBody>
          <a:bodyPr/>
          <a:lstStyle/>
          <a:p>
            <a:fld id="{C1F14A43-F6F7-684A-A15B-3AABBD13E880}" type="slidenum">
              <a:rPr lang="en-US" smtClean="0"/>
              <a:pPr/>
              <a:t>32</a:t>
            </a:fld>
            <a:endParaRPr lang="en-US" dirty="0"/>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33338C74-B869-42DE-9201-B424D38035A9}"/>
                  </a:ext>
                </a:extLst>
              </p14:cNvPr>
              <p14:cNvContentPartPr/>
              <p14:nvPr/>
            </p14:nvContentPartPr>
            <p14:xfrm>
              <a:off x="6176388" y="4254443"/>
              <a:ext cx="360" cy="360"/>
            </p14:xfrm>
          </p:contentPart>
        </mc:Choice>
        <mc:Fallback xmlns="">
          <p:pic>
            <p:nvPicPr>
              <p:cNvPr id="3" name="Ink 2">
                <a:extLst>
                  <a:ext uri="{FF2B5EF4-FFF2-40B4-BE49-F238E27FC236}">
                    <a16:creationId xmlns:a16="http://schemas.microsoft.com/office/drawing/2014/main" id="{33338C74-B869-42DE-9201-B424D38035A9}"/>
                  </a:ext>
                </a:extLst>
              </p:cNvPr>
              <p:cNvPicPr/>
              <p:nvPr/>
            </p:nvPicPr>
            <p:blipFill>
              <a:blip r:embed="rId5"/>
              <a:stretch>
                <a:fillRect/>
              </a:stretch>
            </p:blipFill>
            <p:spPr>
              <a:xfrm>
                <a:off x="6158748" y="423680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49E5799F-5582-40B4-9503-A1387FE273DE}"/>
                  </a:ext>
                </a:extLst>
              </p14:cNvPr>
              <p14:cNvContentPartPr/>
              <p14:nvPr/>
            </p14:nvContentPartPr>
            <p14:xfrm>
              <a:off x="4599948" y="1772603"/>
              <a:ext cx="360" cy="360"/>
            </p14:xfrm>
          </p:contentPart>
        </mc:Choice>
        <mc:Fallback xmlns="">
          <p:pic>
            <p:nvPicPr>
              <p:cNvPr id="5" name="Ink 4">
                <a:extLst>
                  <a:ext uri="{FF2B5EF4-FFF2-40B4-BE49-F238E27FC236}">
                    <a16:creationId xmlns:a16="http://schemas.microsoft.com/office/drawing/2014/main" id="{49E5799F-5582-40B4-9503-A1387FE273DE}"/>
                  </a:ext>
                </a:extLst>
              </p:cNvPr>
              <p:cNvPicPr/>
              <p:nvPr/>
            </p:nvPicPr>
            <p:blipFill>
              <a:blip r:embed="rId5"/>
              <a:stretch>
                <a:fillRect/>
              </a:stretch>
            </p:blipFill>
            <p:spPr>
              <a:xfrm>
                <a:off x="4581948" y="175460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69FE0A5B-28B4-490B-9714-E4340AFFCF2F}"/>
                  </a:ext>
                </a:extLst>
              </p14:cNvPr>
              <p14:cNvContentPartPr/>
              <p14:nvPr/>
            </p14:nvContentPartPr>
            <p14:xfrm>
              <a:off x="1877628" y="2253203"/>
              <a:ext cx="35280" cy="60480"/>
            </p14:xfrm>
          </p:contentPart>
        </mc:Choice>
        <mc:Fallback xmlns="">
          <p:pic>
            <p:nvPicPr>
              <p:cNvPr id="6" name="Ink 5">
                <a:extLst>
                  <a:ext uri="{FF2B5EF4-FFF2-40B4-BE49-F238E27FC236}">
                    <a16:creationId xmlns:a16="http://schemas.microsoft.com/office/drawing/2014/main" id="{69FE0A5B-28B4-490B-9714-E4340AFFCF2F}"/>
                  </a:ext>
                </a:extLst>
              </p:cNvPr>
              <p:cNvPicPr/>
              <p:nvPr/>
            </p:nvPicPr>
            <p:blipFill>
              <a:blip r:embed="rId8"/>
              <a:stretch>
                <a:fillRect/>
              </a:stretch>
            </p:blipFill>
            <p:spPr>
              <a:xfrm>
                <a:off x="1859628" y="2235563"/>
                <a:ext cx="70920" cy="96120"/>
              </a:xfrm>
              <a:prstGeom prst="rect">
                <a:avLst/>
              </a:prstGeom>
            </p:spPr>
          </p:pic>
        </mc:Fallback>
      </mc:AlternateContent>
      <p:grpSp>
        <p:nvGrpSpPr>
          <p:cNvPr id="9" name="Group 8">
            <a:extLst>
              <a:ext uri="{FF2B5EF4-FFF2-40B4-BE49-F238E27FC236}">
                <a16:creationId xmlns:a16="http://schemas.microsoft.com/office/drawing/2014/main" id="{AFB78804-9688-4D0F-8203-DDEF072EB860}"/>
              </a:ext>
            </a:extLst>
          </p:cNvPr>
          <p:cNvGrpSpPr/>
          <p:nvPr/>
        </p:nvGrpSpPr>
        <p:grpSpPr>
          <a:xfrm>
            <a:off x="9227748" y="2919923"/>
            <a:ext cx="360" cy="1800"/>
            <a:chOff x="9227748" y="2919923"/>
            <a:chExt cx="360" cy="1800"/>
          </a:xfrm>
        </p:grpSpPr>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5C0AD312-C79E-4FA4-8546-4A8792A3ED5C}"/>
                    </a:ext>
                  </a:extLst>
                </p14:cNvPr>
                <p14:cNvContentPartPr/>
                <p14:nvPr/>
              </p14:nvContentPartPr>
              <p14:xfrm>
                <a:off x="9227748" y="2919923"/>
                <a:ext cx="360" cy="360"/>
              </p14:xfrm>
            </p:contentPart>
          </mc:Choice>
          <mc:Fallback xmlns="">
            <p:pic>
              <p:nvPicPr>
                <p:cNvPr id="7" name="Ink 6">
                  <a:extLst>
                    <a:ext uri="{FF2B5EF4-FFF2-40B4-BE49-F238E27FC236}">
                      <a16:creationId xmlns:a16="http://schemas.microsoft.com/office/drawing/2014/main" id="{5C0AD312-C79E-4FA4-8546-4A8792A3ED5C}"/>
                    </a:ext>
                  </a:extLst>
                </p:cNvPr>
                <p:cNvPicPr/>
                <p:nvPr/>
              </p:nvPicPr>
              <p:blipFill>
                <a:blip r:embed="rId5"/>
                <a:stretch>
                  <a:fillRect/>
                </a:stretch>
              </p:blipFill>
              <p:spPr>
                <a:xfrm>
                  <a:off x="9209748" y="290228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A27985AD-4A83-4BC5-A81C-DBAE22585EB0}"/>
                    </a:ext>
                  </a:extLst>
                </p14:cNvPr>
                <p14:cNvContentPartPr/>
                <p14:nvPr/>
              </p14:nvContentPartPr>
              <p14:xfrm>
                <a:off x="9227748" y="2919923"/>
                <a:ext cx="360" cy="1800"/>
              </p14:xfrm>
            </p:contentPart>
          </mc:Choice>
          <mc:Fallback xmlns="">
            <p:pic>
              <p:nvPicPr>
                <p:cNvPr id="8" name="Ink 7">
                  <a:extLst>
                    <a:ext uri="{FF2B5EF4-FFF2-40B4-BE49-F238E27FC236}">
                      <a16:creationId xmlns:a16="http://schemas.microsoft.com/office/drawing/2014/main" id="{A27985AD-4A83-4BC5-A81C-DBAE22585EB0}"/>
                    </a:ext>
                  </a:extLst>
                </p:cNvPr>
                <p:cNvPicPr/>
                <p:nvPr/>
              </p:nvPicPr>
              <p:blipFill>
                <a:blip r:embed="rId11"/>
                <a:stretch>
                  <a:fillRect/>
                </a:stretch>
              </p:blipFill>
              <p:spPr>
                <a:xfrm>
                  <a:off x="9209748" y="2902283"/>
                  <a:ext cx="36000" cy="37440"/>
                </a:xfrm>
                <a:prstGeom prst="rect">
                  <a:avLst/>
                </a:prstGeom>
              </p:spPr>
            </p:pic>
          </mc:Fallback>
        </mc:AlternateContent>
      </p:grpSp>
    </p:spTree>
    <p:extLst>
      <p:ext uri="{BB962C8B-B14F-4D97-AF65-F5344CB8AC3E}">
        <p14:creationId xmlns:p14="http://schemas.microsoft.com/office/powerpoint/2010/main" val="2031025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A43AA-7285-462F-8A8D-D756C99A7AA5}"/>
              </a:ext>
            </a:extLst>
          </p:cNvPr>
          <p:cNvSpPr>
            <a:spLocks noGrp="1"/>
          </p:cNvSpPr>
          <p:nvPr>
            <p:ph type="title"/>
          </p:nvPr>
        </p:nvSpPr>
        <p:spPr>
          <a:xfrm>
            <a:off x="429767" y="274320"/>
            <a:ext cx="9682877" cy="590931"/>
          </a:xfrm>
        </p:spPr>
        <p:txBody>
          <a:bodyPr>
            <a:noAutofit/>
          </a:bodyPr>
          <a:lstStyle/>
          <a:p>
            <a:pPr algn="ctr"/>
            <a:r>
              <a:rPr lang="en-US" sz="4000" b="1" dirty="0">
                <a:latin typeface="Arial" panose="020B0604020202020204" pitchFamily="34" charset="0"/>
                <a:cs typeface="Arial" panose="020B0604020202020204" pitchFamily="34" charset="0"/>
              </a:rPr>
              <a:t>Government Action</a:t>
            </a:r>
          </a:p>
        </p:txBody>
      </p:sp>
      <p:sp>
        <p:nvSpPr>
          <p:cNvPr id="3" name="Content Placeholder 2">
            <a:extLst>
              <a:ext uri="{FF2B5EF4-FFF2-40B4-BE49-F238E27FC236}">
                <a16:creationId xmlns:a16="http://schemas.microsoft.com/office/drawing/2014/main" id="{03777446-1AE1-4529-9014-FDA0C5757D3D}"/>
              </a:ext>
            </a:extLst>
          </p:cNvPr>
          <p:cNvSpPr>
            <a:spLocks noGrp="1"/>
          </p:cNvSpPr>
          <p:nvPr>
            <p:ph idx="1"/>
          </p:nvPr>
        </p:nvSpPr>
        <p:spPr>
          <a:xfrm>
            <a:off x="448055" y="1166948"/>
            <a:ext cx="11430000" cy="4962631"/>
          </a:xfrm>
        </p:spPr>
        <p:txBody>
          <a:bodyPr>
            <a:normAutofit fontScale="92500" lnSpcReduction="10000"/>
          </a:bodyPr>
          <a:lstStyle/>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Inflation Reduction Act (IRA) Production tax credits</a:t>
            </a:r>
          </a:p>
          <a:p>
            <a:pPr marL="1200150" lvl="1" indent="-457200"/>
            <a:r>
              <a:rPr lang="en-US" dirty="0">
                <a:latin typeface="Arial" panose="020B0604020202020204" pitchFamily="34" charset="0"/>
                <a:cs typeface="Arial" panose="020B0604020202020204" pitchFamily="34" charset="0"/>
              </a:rPr>
              <a:t>Up to $ 15 per megawatt-hour</a:t>
            </a:r>
          </a:p>
          <a:p>
            <a:pPr marL="1200150" lvl="1" indent="-457200"/>
            <a:r>
              <a:rPr lang="en-US" dirty="0">
                <a:latin typeface="Arial" panose="020B0604020202020204" pitchFamily="34" charset="0"/>
                <a:cs typeface="Arial" panose="020B0604020202020204" pitchFamily="34" charset="0"/>
              </a:rPr>
              <a:t>Available for facilities in service in 2024 to 2032</a:t>
            </a:r>
          </a:p>
          <a:p>
            <a:pPr marL="1200150" lvl="1" indent="-457200"/>
            <a:r>
              <a:rPr lang="en-US" dirty="0">
                <a:latin typeface="Arial" panose="020B0604020202020204" pitchFamily="34" charset="0"/>
                <a:cs typeface="Arial" panose="020B0604020202020204" pitchFamily="34" charset="0"/>
              </a:rPr>
              <a:t>Supports the Civil Nuclear Credit program in the Bipartisan Infrastructure Law</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IRA Investment tax credits</a:t>
            </a:r>
          </a:p>
          <a:p>
            <a:pPr marL="1200150" lvl="1" indent="-457200"/>
            <a:r>
              <a:rPr lang="en-US" dirty="0">
                <a:latin typeface="Arial" panose="020B0604020202020204" pitchFamily="34" charset="0"/>
                <a:cs typeface="Arial" panose="020B0604020202020204" pitchFamily="34" charset="0"/>
              </a:rPr>
              <a:t>From 6 percent to 30 percent </a:t>
            </a:r>
          </a:p>
          <a:p>
            <a:pPr marL="1200150" lvl="1" indent="-457200"/>
            <a:r>
              <a:rPr lang="en-US" dirty="0">
                <a:latin typeface="Arial" panose="020B0604020202020204" pitchFamily="34" charset="0"/>
                <a:cs typeface="Arial" panose="020B0604020202020204" pitchFamily="34" charset="0"/>
              </a:rPr>
              <a:t>From 2025 to 2031 or when CO</a:t>
            </a:r>
            <a:r>
              <a:rPr lang="en-US" sz="19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emissions fall</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High-Assay Low-Enriched Uranium</a:t>
            </a:r>
          </a:p>
          <a:p>
            <a:pPr marL="1200150" lvl="1" indent="-457200"/>
            <a:r>
              <a:rPr lang="en-US" dirty="0">
                <a:latin typeface="Arial" panose="020B0604020202020204" pitchFamily="34" charset="0"/>
                <a:cs typeface="Arial" panose="020B0604020202020204" pitchFamily="34" charset="0"/>
              </a:rPr>
              <a:t>IRA invests $ 700 million to support the development of a domestic supply chain</a:t>
            </a:r>
          </a:p>
          <a:p>
            <a:pPr marL="1200150" lvl="1" indent="-457200"/>
            <a:endParaRPr lang="en-US" dirty="0">
              <a:latin typeface="Arial" panose="020B0604020202020204" pitchFamily="34" charset="0"/>
              <a:cs typeface="Arial" panose="020B0604020202020204" pitchFamily="34" charset="0"/>
            </a:endParaRPr>
          </a:p>
          <a:p>
            <a:pPr marL="1200150" lvl="1" indent="-457200"/>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D23FBD1-14B3-4DD9-AB3C-604FBB43AE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F14A43-F6F7-684A-A15B-3AABBD13E880}"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2907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B4807-1FCF-4518-81EC-78ED30F06414}"/>
              </a:ext>
            </a:extLst>
          </p:cNvPr>
          <p:cNvSpPr>
            <a:spLocks noGrp="1"/>
          </p:cNvSpPr>
          <p:nvPr>
            <p:ph type="title"/>
          </p:nvPr>
        </p:nvSpPr>
        <p:spPr>
          <a:xfrm>
            <a:off x="429767" y="274320"/>
            <a:ext cx="9861108" cy="590931"/>
          </a:xfrm>
        </p:spPr>
        <p:txBody>
          <a:bodyPr>
            <a:noAutofit/>
          </a:bodyPr>
          <a:lstStyle/>
          <a:p>
            <a:pPr algn="ctr"/>
            <a:r>
              <a:rPr lang="en-US" sz="4000" b="1" dirty="0">
                <a:latin typeface="Arial" panose="020B0604020202020204" pitchFamily="34" charset="0"/>
                <a:cs typeface="Arial" panose="020B0604020202020204" pitchFamily="34" charset="0"/>
              </a:rPr>
              <a:t>Proactive Support for Demonstrations</a:t>
            </a:r>
          </a:p>
        </p:txBody>
      </p:sp>
      <p:sp>
        <p:nvSpPr>
          <p:cNvPr id="3" name="Content Placeholder 2">
            <a:extLst>
              <a:ext uri="{FF2B5EF4-FFF2-40B4-BE49-F238E27FC236}">
                <a16:creationId xmlns:a16="http://schemas.microsoft.com/office/drawing/2014/main" id="{2A8F0064-E9B4-40BF-A1C5-37513977CE54}"/>
              </a:ext>
            </a:extLst>
          </p:cNvPr>
          <p:cNvSpPr>
            <a:spLocks noGrp="1"/>
          </p:cNvSpPr>
          <p:nvPr>
            <p:ph idx="1"/>
          </p:nvPr>
        </p:nvSpPr>
        <p:spPr>
          <a:xfrm>
            <a:off x="429767" y="1177781"/>
            <a:ext cx="11155216" cy="5178570"/>
          </a:xfrm>
        </p:spPr>
        <p:txBody>
          <a:bodyPr>
            <a:normAutofit fontScale="85000" lnSpcReduction="10000"/>
          </a:bodyPr>
          <a:lstStyle/>
          <a:p>
            <a:r>
              <a:rPr lang="en-US" dirty="0">
                <a:latin typeface="Arial" panose="020B0604020202020204" pitchFamily="34" charset="0"/>
                <a:cs typeface="Arial" panose="020B0604020202020204" pitchFamily="34" charset="0"/>
              </a:rPr>
              <a:t>Advanced reactor demonstrations</a:t>
            </a:r>
          </a:p>
          <a:p>
            <a:pPr lvl="1"/>
            <a:r>
              <a:rPr lang="en-US" dirty="0">
                <a:latin typeface="Arial" panose="020B0604020202020204" pitchFamily="34" charset="0"/>
              </a:rPr>
              <a:t>TerraPower/GE-Hitachi Natrium sodium fast reactor with a molten salt energy storage system</a:t>
            </a:r>
          </a:p>
          <a:p>
            <a:pPr lvl="1"/>
            <a:r>
              <a:rPr lang="en-US" dirty="0">
                <a:latin typeface="Arial" panose="020B0604020202020204" pitchFamily="34" charset="0"/>
              </a:rPr>
              <a:t>X-energy Xe-100 HTGR, with matching investment from industry</a:t>
            </a:r>
          </a:p>
          <a:p>
            <a:pPr marL="457200" lvl="1" indent="0">
              <a:buNone/>
            </a:pPr>
            <a:endParaRPr lang="en-US" dirty="0">
              <a:latin typeface="Arial" panose="020B0604020202020204" pitchFamily="34" charset="0"/>
            </a:endParaRPr>
          </a:p>
          <a:p>
            <a:r>
              <a:rPr lang="en-US" dirty="0">
                <a:latin typeface="Arial" panose="020B0604020202020204" pitchFamily="34" charset="0"/>
                <a:cs typeface="Arial" panose="020B0604020202020204" pitchFamily="34" charset="0"/>
              </a:rPr>
              <a:t>Risk reduction awards</a:t>
            </a:r>
          </a:p>
          <a:p>
            <a:pPr lvl="1"/>
            <a:r>
              <a:rPr lang="en-US" dirty="0">
                <a:latin typeface="Arial" panose="020B0604020202020204" pitchFamily="34" charset="0"/>
              </a:rPr>
              <a:t>Kairos Power Hermes reduced-scale test reactor, a precursor of the company’s commercial fluoride salt-cooled high temperature reactor</a:t>
            </a:r>
          </a:p>
          <a:p>
            <a:pPr lvl="1"/>
            <a:r>
              <a:rPr lang="en-US" dirty="0">
                <a:latin typeface="Arial" panose="020B0604020202020204" pitchFamily="34" charset="0"/>
              </a:rPr>
              <a:t>Westinghouse eVinci, a heat pipe microreactor</a:t>
            </a:r>
          </a:p>
          <a:p>
            <a:pPr lvl="1"/>
            <a:r>
              <a:rPr lang="en-US" dirty="0">
                <a:latin typeface="Arial" panose="020B0604020202020204" pitchFamily="34" charset="0"/>
              </a:rPr>
              <a:t>BWXT Advanced Nuclear Reactor, a transportable microreactor</a:t>
            </a:r>
          </a:p>
          <a:p>
            <a:pPr lvl="1"/>
            <a:r>
              <a:rPr lang="en-US" dirty="0">
                <a:latin typeface="Arial" panose="020B0604020202020204" pitchFamily="34" charset="0"/>
              </a:rPr>
              <a:t>Holtec SMR-160, a LWR reactor</a:t>
            </a:r>
          </a:p>
          <a:p>
            <a:pPr lvl="1"/>
            <a:r>
              <a:rPr lang="en-US" dirty="0">
                <a:latin typeface="Arial" panose="020B0604020202020204" pitchFamily="34" charset="0"/>
              </a:rPr>
              <a:t>Southern Company Services Inc. Molten Chloride Reactor Experiment, a precursor to TerraPower’s Molten Chloride Fast Reactor</a:t>
            </a:r>
          </a:p>
          <a:p>
            <a:endParaRPr lang="en-US" dirty="0"/>
          </a:p>
        </p:txBody>
      </p:sp>
      <p:sp>
        <p:nvSpPr>
          <p:cNvPr id="4" name="Slide Number Placeholder 3">
            <a:extLst>
              <a:ext uri="{FF2B5EF4-FFF2-40B4-BE49-F238E27FC236}">
                <a16:creationId xmlns:a16="http://schemas.microsoft.com/office/drawing/2014/main" id="{CFC13249-DB17-4138-BDFC-F15D90F0FBDD}"/>
              </a:ext>
            </a:extLst>
          </p:cNvPr>
          <p:cNvSpPr>
            <a:spLocks noGrp="1"/>
          </p:cNvSpPr>
          <p:nvPr>
            <p:ph type="sldNum" sz="quarter" idx="12"/>
          </p:nvPr>
        </p:nvSpPr>
        <p:spPr/>
        <p:txBody>
          <a:bodyPr/>
          <a:lstStyle/>
          <a:p>
            <a:fld id="{C1F14A43-F6F7-684A-A15B-3AABBD13E880}" type="slidenum">
              <a:rPr lang="en-US" smtClean="0"/>
              <a:pPr/>
              <a:t>34</a:t>
            </a:fld>
            <a:endParaRPr lang="en-US" dirty="0"/>
          </a:p>
        </p:txBody>
      </p:sp>
    </p:spTree>
    <p:extLst>
      <p:ext uri="{BB962C8B-B14F-4D97-AF65-F5344CB8AC3E}">
        <p14:creationId xmlns:p14="http://schemas.microsoft.com/office/powerpoint/2010/main" val="424300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A43AA-7285-462F-8A8D-D756C99A7AA5}"/>
              </a:ext>
            </a:extLst>
          </p:cNvPr>
          <p:cNvSpPr>
            <a:spLocks noGrp="1"/>
          </p:cNvSpPr>
          <p:nvPr>
            <p:ph type="title"/>
          </p:nvPr>
        </p:nvSpPr>
        <p:spPr>
          <a:xfrm>
            <a:off x="429767" y="274320"/>
            <a:ext cx="9682877" cy="590931"/>
          </a:xfrm>
        </p:spPr>
        <p:txBody>
          <a:bodyPr>
            <a:noAutofit/>
          </a:bodyPr>
          <a:lstStyle/>
          <a:p>
            <a:pPr algn="ctr"/>
            <a:r>
              <a:rPr lang="en-US" sz="4000" b="1" dirty="0">
                <a:latin typeface="Arial" panose="020B0604020202020204" pitchFamily="34" charset="0"/>
                <a:cs typeface="Arial" panose="020B0604020202020204" pitchFamily="34" charset="0"/>
              </a:rPr>
              <a:t>Small Modular Reactors </a:t>
            </a:r>
          </a:p>
        </p:txBody>
      </p:sp>
      <p:sp>
        <p:nvSpPr>
          <p:cNvPr id="3" name="Content Placeholder 2">
            <a:extLst>
              <a:ext uri="{FF2B5EF4-FFF2-40B4-BE49-F238E27FC236}">
                <a16:creationId xmlns:a16="http://schemas.microsoft.com/office/drawing/2014/main" id="{03777446-1AE1-4529-9014-FDA0C5757D3D}"/>
              </a:ext>
            </a:extLst>
          </p:cNvPr>
          <p:cNvSpPr>
            <a:spLocks noGrp="1"/>
          </p:cNvSpPr>
          <p:nvPr>
            <p:ph idx="1"/>
          </p:nvPr>
        </p:nvSpPr>
        <p:spPr>
          <a:xfrm>
            <a:off x="448055" y="1166949"/>
            <a:ext cx="11430000" cy="4534564"/>
          </a:xfrm>
        </p:spPr>
        <p:txBody>
          <a:bodyPr>
            <a:normAutofit/>
          </a:bodyPr>
          <a:lstStyle/>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Examples</a:t>
            </a:r>
          </a:p>
          <a:p>
            <a:pPr marL="742950" marR="0" lvl="1"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NuScale VOYGR </a:t>
            </a:r>
          </a:p>
          <a:p>
            <a:pPr lvl="2" indent="-285750">
              <a:defRPr/>
            </a:pPr>
            <a:r>
              <a:rPr lang="en-US" dirty="0">
                <a:latin typeface="+mn-lt"/>
                <a:cs typeface="Arial" panose="020B0604020202020204" pitchFamily="34" charset="0"/>
              </a:rPr>
              <a:t>Design Certification</a:t>
            </a:r>
          </a:p>
          <a:p>
            <a:pPr lvl="2" indent="-285750">
              <a:defRPr/>
            </a:pPr>
            <a:r>
              <a:rPr lang="en-US" b="0" i="0" dirty="0">
                <a:solidFill>
                  <a:srgbClr val="000000"/>
                </a:solidFill>
                <a:effectLst/>
                <a:latin typeface="+mn-lt"/>
              </a:rPr>
              <a:t>Utah Associated Municipal Power Systems (UAMPS), VOYGR-6 plant in Idaho is expected to be fully operational by 2030</a:t>
            </a:r>
            <a:endParaRPr lang="en-US" dirty="0">
              <a:latin typeface="+mn-lt"/>
              <a:cs typeface="Arial" panose="020B0604020202020204" pitchFamily="34" charset="0"/>
            </a:endParaRPr>
          </a:p>
          <a:p>
            <a:pPr lvl="2" indent="-285750">
              <a:defRPr/>
            </a:pPr>
            <a:r>
              <a:rPr lang="en-US" dirty="0">
                <a:latin typeface="+mn-lt"/>
                <a:cs typeface="Arial" panose="020B0604020202020204" pitchFamily="34" charset="0"/>
              </a:rPr>
              <a:t>Numerus other projects in development</a:t>
            </a:r>
          </a:p>
          <a:p>
            <a:pPr marL="742950" marR="0" lvl="1"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Holtec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SMR-160</a:t>
            </a:r>
          </a:p>
          <a:p>
            <a:pPr marL="1200150" lvl="1" indent="-457200"/>
            <a:r>
              <a:rPr lang="en-US" sz="2400" dirty="0">
                <a:latin typeface="Arial" panose="020B0604020202020204" pitchFamily="34" charset="0"/>
                <a:cs typeface="Arial" panose="020B0604020202020204" pitchFamily="34" charset="0"/>
              </a:rPr>
              <a:t>US and Canadian design approval process</a:t>
            </a:r>
          </a:p>
          <a:p>
            <a:pPr marL="1200150" lvl="1" indent="-457200"/>
            <a:r>
              <a:rPr lang="en-US" sz="2400" dirty="0">
                <a:latin typeface="Arial" panose="020B0604020202020204" pitchFamily="34" charset="0"/>
                <a:cs typeface="Arial" panose="020B0604020202020204" pitchFamily="34" charset="0"/>
              </a:rPr>
              <a:t>Potential siting at shutdown power plant locations</a:t>
            </a:r>
          </a:p>
          <a:p>
            <a:endParaRPr lang="en-US" dirty="0">
              <a:latin typeface="Arial" panose="020B0604020202020204" pitchFamily="34" charset="0"/>
              <a:cs typeface="Arial" panose="020B0604020202020204" pitchFamily="34" charset="0"/>
            </a:endParaRPr>
          </a:p>
          <a:p>
            <a:pPr lvl="1"/>
            <a:endParaRPr lang="en-US" dirty="0"/>
          </a:p>
        </p:txBody>
      </p:sp>
      <p:sp>
        <p:nvSpPr>
          <p:cNvPr id="4" name="Slide Number Placeholder 3">
            <a:extLst>
              <a:ext uri="{FF2B5EF4-FFF2-40B4-BE49-F238E27FC236}">
                <a16:creationId xmlns:a16="http://schemas.microsoft.com/office/drawing/2014/main" id="{DD23FBD1-14B3-4DD9-AB3C-604FBB43AE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F14A43-F6F7-684A-A15B-3AABBD13E880}"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87230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4A2C7-B1C3-48AE-8C1B-D934A251037E}"/>
              </a:ext>
            </a:extLst>
          </p:cNvPr>
          <p:cNvSpPr>
            <a:spLocks noGrp="1"/>
          </p:cNvSpPr>
          <p:nvPr>
            <p:ph type="title"/>
          </p:nvPr>
        </p:nvSpPr>
        <p:spPr>
          <a:xfrm>
            <a:off x="499509" y="476795"/>
            <a:ext cx="9132687" cy="590931"/>
          </a:xfrm>
        </p:spPr>
        <p:txBody>
          <a:bodyPr>
            <a:noAutofit/>
          </a:bodyPr>
          <a:lstStyle/>
          <a:p>
            <a:pPr algn="ctr"/>
            <a:r>
              <a:rPr lang="en-US" sz="4000" b="1" dirty="0">
                <a:latin typeface="Arial" panose="020B0604020202020204" pitchFamily="34" charset="0"/>
                <a:cs typeface="Arial" panose="020B0604020202020204" pitchFamily="34" charset="0"/>
              </a:rPr>
              <a:t>Dow goes nuclear</a:t>
            </a:r>
          </a:p>
        </p:txBody>
      </p:sp>
      <p:sp>
        <p:nvSpPr>
          <p:cNvPr id="3" name="Content Placeholder 2">
            <a:extLst>
              <a:ext uri="{FF2B5EF4-FFF2-40B4-BE49-F238E27FC236}">
                <a16:creationId xmlns:a16="http://schemas.microsoft.com/office/drawing/2014/main" id="{D7CE9D58-0FDE-488E-A12D-4AFF6D24F8C0}"/>
              </a:ext>
            </a:extLst>
          </p:cNvPr>
          <p:cNvSpPr>
            <a:spLocks noGrp="1"/>
          </p:cNvSpPr>
          <p:nvPr>
            <p:ph idx="1"/>
          </p:nvPr>
        </p:nvSpPr>
        <p:spPr>
          <a:xfrm>
            <a:off x="381000" y="1433593"/>
            <a:ext cx="11430000" cy="5067946"/>
          </a:xfrm>
        </p:spPr>
        <p:txBody>
          <a:bodyPr>
            <a:normAutofit/>
          </a:bodyPr>
          <a:lstStyle/>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Nuclear power from small modular reactors should be a central part of the chemical industry’s drive toward achieving carbon neutrality said Jim Fitterling, chairman and chief executive officer of Dow Inc. at the International Pretrochemical Conference in March 2022</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In August 2022, Dow announced that it will install advanced nuclear reactors at one of its Gulf Coast sites</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Dow X-energy’s XE-100 HTGR</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EA0F7F8B-9617-45D6-B76B-7E7F8188C652}"/>
              </a:ext>
            </a:extLst>
          </p:cNvPr>
          <p:cNvSpPr>
            <a:spLocks noGrp="1"/>
          </p:cNvSpPr>
          <p:nvPr>
            <p:ph type="sldNum" sz="quarter" idx="12"/>
          </p:nvPr>
        </p:nvSpPr>
        <p:spPr/>
        <p:txBody>
          <a:bodyPr/>
          <a:lstStyle/>
          <a:p>
            <a:fld id="{C1F14A43-F6F7-684A-A15B-3AABBD13E880}" type="slidenum">
              <a:rPr lang="en-US" smtClean="0"/>
              <a:pPr/>
              <a:t>36</a:t>
            </a:fld>
            <a:endParaRPr lang="en-US" dirty="0"/>
          </a:p>
        </p:txBody>
      </p:sp>
    </p:spTree>
    <p:extLst>
      <p:ext uri="{BB962C8B-B14F-4D97-AF65-F5344CB8AC3E}">
        <p14:creationId xmlns:p14="http://schemas.microsoft.com/office/powerpoint/2010/main" val="3407776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36A1F-E7C3-5240-FE84-1D7451BF2D4F}"/>
              </a:ext>
            </a:extLst>
          </p:cNvPr>
          <p:cNvSpPr>
            <a:spLocks noGrp="1"/>
          </p:cNvSpPr>
          <p:nvPr>
            <p:ph type="title"/>
          </p:nvPr>
        </p:nvSpPr>
        <p:spPr/>
        <p:txBody>
          <a:bodyPr>
            <a:normAutofit/>
          </a:bodyPr>
          <a:lstStyle/>
          <a:p>
            <a:pPr algn="ctr"/>
            <a:r>
              <a:rPr lang="en-US" sz="4000" b="1" dirty="0"/>
              <a:t>Other promising signs</a:t>
            </a:r>
          </a:p>
        </p:txBody>
      </p:sp>
      <p:sp>
        <p:nvSpPr>
          <p:cNvPr id="3" name="Content Placeholder 2">
            <a:extLst>
              <a:ext uri="{FF2B5EF4-FFF2-40B4-BE49-F238E27FC236}">
                <a16:creationId xmlns:a16="http://schemas.microsoft.com/office/drawing/2014/main" id="{6F95C5C7-3098-50B8-7E20-3343BF884892}"/>
              </a:ext>
            </a:extLst>
          </p:cNvPr>
          <p:cNvSpPr>
            <a:spLocks noGrp="1"/>
          </p:cNvSpPr>
          <p:nvPr>
            <p:ph idx="1"/>
          </p:nvPr>
        </p:nvSpPr>
        <p:spPr/>
        <p:txBody>
          <a:bodyPr/>
          <a:lstStyle/>
          <a:p>
            <a:pPr marL="457200" indent="-457200">
              <a:buFont typeface="Arial" panose="020B0604020202020204" pitchFamily="34" charset="0"/>
              <a:buChar char="•"/>
            </a:pPr>
            <a:r>
              <a:rPr lang="en-US" dirty="0"/>
              <a:t>West Virginia lifts ban on nuclear power plants, Illinois General Assembly is working on it</a:t>
            </a:r>
          </a:p>
          <a:p>
            <a:pPr marL="457200" indent="-457200">
              <a:buFont typeface="Arial" panose="020B0604020202020204" pitchFamily="34" charset="0"/>
              <a:buChar char="•"/>
            </a:pPr>
            <a:r>
              <a:rPr lang="en-US" dirty="0"/>
              <a:t>TRISO-X announced plan for fuel plant by 2025</a:t>
            </a:r>
          </a:p>
          <a:p>
            <a:pPr marL="457200" indent="-457200">
              <a:buFont typeface="Arial" panose="020B0604020202020204" pitchFamily="34" charset="0"/>
              <a:buChar char="•"/>
            </a:pPr>
            <a:r>
              <a:rPr lang="en-US" dirty="0"/>
              <a:t>U.K. energy strategy calls for new reactors</a:t>
            </a:r>
          </a:p>
          <a:p>
            <a:pPr marL="457200" indent="-457200">
              <a:buFont typeface="Arial" panose="020B0604020202020204" pitchFamily="34" charset="0"/>
              <a:buChar char="•"/>
            </a:pPr>
            <a:r>
              <a:rPr lang="en-US" dirty="0"/>
              <a:t>EU added nuclear to “green” technologies in taxonomy</a:t>
            </a:r>
          </a:p>
          <a:p>
            <a:pPr marL="457200" indent="-457200">
              <a:buFont typeface="Arial" panose="020B0604020202020204" pitchFamily="34" charset="0"/>
              <a:buChar char="•"/>
            </a:pPr>
            <a:r>
              <a:rPr lang="en-US" dirty="0"/>
              <a:t>Clean hydrogen hubs including nuclear</a:t>
            </a:r>
          </a:p>
          <a:p>
            <a:pPr marL="457200" indent="-457200">
              <a:buFont typeface="Arial" panose="020B0604020202020204" pitchFamily="34" charset="0"/>
              <a:buChar char="•"/>
            </a:pPr>
            <a:r>
              <a:rPr lang="en-US" dirty="0"/>
              <a:t>White house decadal vision for Fusion</a:t>
            </a:r>
          </a:p>
          <a:p>
            <a:pPr marL="457200" indent="-4572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15B494D0-EB77-859B-0C63-413017527089}"/>
              </a:ext>
            </a:extLst>
          </p:cNvPr>
          <p:cNvSpPr>
            <a:spLocks noGrp="1"/>
          </p:cNvSpPr>
          <p:nvPr>
            <p:ph type="sldNum" sz="quarter" idx="12"/>
          </p:nvPr>
        </p:nvSpPr>
        <p:spPr/>
        <p:txBody>
          <a:bodyPr/>
          <a:lstStyle/>
          <a:p>
            <a:fld id="{C1F14A43-F6F7-684A-A15B-3AABBD13E880}" type="slidenum">
              <a:rPr lang="en-US" smtClean="0"/>
              <a:pPr/>
              <a:t>37</a:t>
            </a:fld>
            <a:endParaRPr lang="en-US" dirty="0"/>
          </a:p>
        </p:txBody>
      </p:sp>
    </p:spTree>
    <p:extLst>
      <p:ext uri="{BB962C8B-B14F-4D97-AF65-F5344CB8AC3E}">
        <p14:creationId xmlns:p14="http://schemas.microsoft.com/office/powerpoint/2010/main" val="3768968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27F5-474A-49D6-9E40-4A32BA41F73E}"/>
              </a:ext>
            </a:extLst>
          </p:cNvPr>
          <p:cNvSpPr>
            <a:spLocks noGrp="1"/>
          </p:cNvSpPr>
          <p:nvPr>
            <p:ph type="title"/>
          </p:nvPr>
        </p:nvSpPr>
        <p:spPr/>
        <p:txBody>
          <a:bodyPr>
            <a:normAutofit/>
          </a:bodyPr>
          <a:lstStyle/>
          <a:p>
            <a:pPr algn="ctr"/>
            <a:r>
              <a:rPr lang="en-US" sz="4000" b="1" dirty="0"/>
              <a:t>Challenges</a:t>
            </a:r>
          </a:p>
        </p:txBody>
      </p:sp>
      <p:sp>
        <p:nvSpPr>
          <p:cNvPr id="3" name="Content Placeholder 2">
            <a:extLst>
              <a:ext uri="{FF2B5EF4-FFF2-40B4-BE49-F238E27FC236}">
                <a16:creationId xmlns:a16="http://schemas.microsoft.com/office/drawing/2014/main" id="{9493F359-824D-436C-A447-C6FCD184ED10}"/>
              </a:ext>
            </a:extLst>
          </p:cNvPr>
          <p:cNvSpPr>
            <a:spLocks noGrp="1"/>
          </p:cNvSpPr>
          <p:nvPr>
            <p:ph idx="1"/>
          </p:nvPr>
        </p:nvSpPr>
        <p:spPr>
          <a:xfrm>
            <a:off x="609600" y="1306791"/>
            <a:ext cx="10668000" cy="5049560"/>
          </a:xfrm>
        </p:spPr>
        <p:txBody>
          <a:bodyPr>
            <a:normAutofit/>
          </a:bodyPr>
          <a:lstStyle/>
          <a:p>
            <a:r>
              <a:rPr lang="en-US" u="sng" dirty="0"/>
              <a:t>Nuclear Power</a:t>
            </a:r>
          </a:p>
          <a:p>
            <a:pPr marL="1200150" lvl="1" indent="-457200"/>
            <a:r>
              <a:rPr lang="en-US" dirty="0"/>
              <a:t>High capital cost</a:t>
            </a:r>
          </a:p>
          <a:p>
            <a:pPr marL="1200150" lvl="1" indent="-457200"/>
            <a:r>
              <a:rPr lang="en-US" dirty="0"/>
              <a:t>Infrastructure </a:t>
            </a:r>
          </a:p>
          <a:p>
            <a:pPr marL="1600200" lvl="2" indent="-457200"/>
            <a:r>
              <a:rPr lang="en-US" dirty="0"/>
              <a:t>Lack of research facilities and supplier infrastructure</a:t>
            </a:r>
          </a:p>
          <a:p>
            <a:pPr marL="1600200" lvl="2" indent="-457200"/>
            <a:r>
              <a:rPr lang="en-US" dirty="0"/>
              <a:t>Long construction times and availability of labor</a:t>
            </a:r>
          </a:p>
          <a:p>
            <a:pPr marL="1600200" lvl="2" indent="-457200"/>
            <a:r>
              <a:rPr lang="en-US" dirty="0"/>
              <a:t>Challenges with quality assurance</a:t>
            </a:r>
          </a:p>
          <a:p>
            <a:pPr marL="1200150" lvl="1" indent="-457200"/>
            <a:r>
              <a:rPr lang="en-US" dirty="0"/>
              <a:t>Long time frames for licensing</a:t>
            </a:r>
          </a:p>
          <a:p>
            <a:pPr marL="1200150" lvl="1" indent="-457200"/>
            <a:r>
              <a:rPr lang="en-US" dirty="0"/>
              <a:t>Nuclear fuel supply</a:t>
            </a:r>
          </a:p>
          <a:p>
            <a:pPr marL="1200150" lvl="1" indent="-457200"/>
            <a:r>
              <a:rPr lang="en-US" dirty="0"/>
              <a:t>Spent nuclear fuel</a:t>
            </a:r>
          </a:p>
          <a:p>
            <a:pPr marL="1600200" lvl="2" indent="-457200"/>
            <a:r>
              <a:rPr lang="en-US" dirty="0"/>
              <a:t>Consent-based siting</a:t>
            </a:r>
          </a:p>
          <a:p>
            <a:pPr marL="1200150" lvl="1" indent="-457200"/>
            <a:endParaRPr lang="en-US" dirty="0"/>
          </a:p>
          <a:p>
            <a:pPr marL="1200150" lvl="1" indent="-457200"/>
            <a:endParaRPr lang="en-US" dirty="0"/>
          </a:p>
          <a:p>
            <a:pPr marL="1200150" lvl="1" indent="-457200"/>
            <a:endParaRPr lang="en-US" dirty="0"/>
          </a:p>
          <a:p>
            <a:pPr marL="1200150" lvl="1" indent="-457200"/>
            <a:endParaRPr lang="en-US" dirty="0"/>
          </a:p>
        </p:txBody>
      </p:sp>
      <p:sp>
        <p:nvSpPr>
          <p:cNvPr id="4" name="Slide Number Placeholder 3">
            <a:extLst>
              <a:ext uri="{FF2B5EF4-FFF2-40B4-BE49-F238E27FC236}">
                <a16:creationId xmlns:a16="http://schemas.microsoft.com/office/drawing/2014/main" id="{9C449B7B-52CD-41FC-815D-8BD83B7D91EC}"/>
              </a:ext>
            </a:extLst>
          </p:cNvPr>
          <p:cNvSpPr>
            <a:spLocks noGrp="1"/>
          </p:cNvSpPr>
          <p:nvPr>
            <p:ph type="sldNum" sz="quarter" idx="12"/>
          </p:nvPr>
        </p:nvSpPr>
        <p:spPr/>
        <p:txBody>
          <a:bodyPr/>
          <a:lstStyle/>
          <a:p>
            <a:fld id="{C1F14A43-F6F7-684A-A15B-3AABBD13E880}" type="slidenum">
              <a:rPr lang="en-US" smtClean="0"/>
              <a:pPr/>
              <a:t>38</a:t>
            </a:fld>
            <a:endParaRPr lang="en-US" dirty="0"/>
          </a:p>
        </p:txBody>
      </p:sp>
    </p:spTree>
    <p:extLst>
      <p:ext uri="{BB962C8B-B14F-4D97-AF65-F5344CB8AC3E}">
        <p14:creationId xmlns:p14="http://schemas.microsoft.com/office/powerpoint/2010/main" val="2907205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3DF81-FA28-4CB4-AC79-E341C9200BAB}"/>
              </a:ext>
            </a:extLst>
          </p:cNvPr>
          <p:cNvSpPr>
            <a:spLocks noGrp="1"/>
          </p:cNvSpPr>
          <p:nvPr>
            <p:ph type="title"/>
          </p:nvPr>
        </p:nvSpPr>
        <p:spPr>
          <a:xfrm>
            <a:off x="609600" y="274638"/>
            <a:ext cx="9844007" cy="1143000"/>
          </a:xfrm>
        </p:spPr>
        <p:txBody>
          <a:bodyPr>
            <a:normAutofit/>
          </a:bodyPr>
          <a:lstStyle/>
          <a:p>
            <a:pPr algn="ctr"/>
            <a:r>
              <a:rPr lang="en-US" sz="4000" b="1" dirty="0"/>
              <a:t>What needs to change?</a:t>
            </a:r>
          </a:p>
        </p:txBody>
      </p:sp>
      <p:sp>
        <p:nvSpPr>
          <p:cNvPr id="3" name="Content Placeholder 2">
            <a:extLst>
              <a:ext uri="{FF2B5EF4-FFF2-40B4-BE49-F238E27FC236}">
                <a16:creationId xmlns:a16="http://schemas.microsoft.com/office/drawing/2014/main" id="{461D0586-A0BC-4370-B893-15CB12F4377B}"/>
              </a:ext>
            </a:extLst>
          </p:cNvPr>
          <p:cNvSpPr>
            <a:spLocks noGrp="1"/>
          </p:cNvSpPr>
          <p:nvPr>
            <p:ph idx="1"/>
          </p:nvPr>
        </p:nvSpPr>
        <p:spPr>
          <a:xfrm>
            <a:off x="609600" y="1463820"/>
            <a:ext cx="10668000" cy="4892531"/>
          </a:xfrm>
        </p:spPr>
        <p:txBody>
          <a:bodyPr>
            <a:normAutofit/>
          </a:bodyPr>
          <a:lstStyle/>
          <a:p>
            <a:r>
              <a:rPr lang="en-US" u="sng" dirty="0"/>
              <a:t>Policy Level</a:t>
            </a:r>
          </a:p>
          <a:p>
            <a:pPr marL="1200150" lvl="1" indent="-457200"/>
            <a:r>
              <a:rPr lang="en-US" dirty="0"/>
              <a:t>Science-based policy</a:t>
            </a:r>
          </a:p>
          <a:p>
            <a:pPr marL="1600200" lvl="2" indent="-457200"/>
            <a:r>
              <a:rPr lang="en-US" dirty="0"/>
              <a:t>What does the science really tell us?</a:t>
            </a:r>
          </a:p>
          <a:p>
            <a:pPr marL="2057400" lvl="3" indent="-457200"/>
            <a:r>
              <a:rPr lang="en-US" dirty="0"/>
              <a:t>Linear-no-threshold model</a:t>
            </a:r>
          </a:p>
          <a:p>
            <a:pPr marL="2057400" lvl="3" indent="-457200"/>
            <a:r>
              <a:rPr lang="en-US" dirty="0"/>
              <a:t>Regulations on top of regulation</a:t>
            </a:r>
          </a:p>
          <a:p>
            <a:pPr marL="2057400" lvl="3" indent="-457200"/>
            <a:r>
              <a:rPr lang="en-US" dirty="0"/>
              <a:t>What are the real security risks?</a:t>
            </a:r>
          </a:p>
          <a:p>
            <a:pPr marL="2057400" lvl="3" indent="-457200"/>
            <a:r>
              <a:rPr lang="en-US" dirty="0"/>
              <a:t>Spent fuel repository / interim storage (how best to frame the debate)</a:t>
            </a:r>
          </a:p>
          <a:p>
            <a:pPr marL="1200150" lvl="1" indent="-457200"/>
            <a:r>
              <a:rPr lang="en-US" dirty="0"/>
              <a:t>Level playing field</a:t>
            </a:r>
          </a:p>
          <a:p>
            <a:pPr marL="1600200" lvl="2" indent="-457200"/>
            <a:r>
              <a:rPr lang="en-US" dirty="0"/>
              <a:t>Grid access</a:t>
            </a:r>
          </a:p>
          <a:p>
            <a:pPr marL="1600200" lvl="2" indent="-457200"/>
            <a:r>
              <a:rPr lang="en-US" dirty="0"/>
              <a:t>Life-cycle carbon emissions</a:t>
            </a:r>
          </a:p>
          <a:p>
            <a:pPr marL="1600200" lvl="2" indent="-457200"/>
            <a:r>
              <a:rPr lang="en-US" dirty="0"/>
              <a:t>Reduce the cost to be regulated</a:t>
            </a:r>
          </a:p>
          <a:p>
            <a:pPr marL="1200150" lvl="1" indent="-457200"/>
            <a:endParaRPr lang="en-US" dirty="0"/>
          </a:p>
        </p:txBody>
      </p:sp>
      <p:sp>
        <p:nvSpPr>
          <p:cNvPr id="4" name="Slide Number Placeholder 3">
            <a:extLst>
              <a:ext uri="{FF2B5EF4-FFF2-40B4-BE49-F238E27FC236}">
                <a16:creationId xmlns:a16="http://schemas.microsoft.com/office/drawing/2014/main" id="{9F2B58BF-1A45-441D-A9CF-8625D25D3F0D}"/>
              </a:ext>
            </a:extLst>
          </p:cNvPr>
          <p:cNvSpPr>
            <a:spLocks noGrp="1"/>
          </p:cNvSpPr>
          <p:nvPr>
            <p:ph type="sldNum" sz="quarter" idx="12"/>
          </p:nvPr>
        </p:nvSpPr>
        <p:spPr/>
        <p:txBody>
          <a:bodyPr/>
          <a:lstStyle/>
          <a:p>
            <a:fld id="{C1F14A43-F6F7-684A-A15B-3AABBD13E880}" type="slidenum">
              <a:rPr lang="en-US" sz="1600" smtClean="0"/>
              <a:pPr/>
              <a:t>39</a:t>
            </a:fld>
            <a:endParaRPr lang="en-US" sz="1600" dirty="0"/>
          </a:p>
        </p:txBody>
      </p:sp>
    </p:spTree>
    <p:extLst>
      <p:ext uri="{BB962C8B-B14F-4D97-AF65-F5344CB8AC3E}">
        <p14:creationId xmlns:p14="http://schemas.microsoft.com/office/powerpoint/2010/main" val="676263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6F539-F893-8D4B-A435-A5DA13DAFFF9}"/>
              </a:ext>
            </a:extLst>
          </p:cNvPr>
          <p:cNvSpPr>
            <a:spLocks noGrp="1"/>
          </p:cNvSpPr>
          <p:nvPr>
            <p:ph type="title"/>
          </p:nvPr>
        </p:nvSpPr>
        <p:spPr>
          <a:xfrm>
            <a:off x="838200" y="361643"/>
            <a:ext cx="10515600" cy="1325563"/>
          </a:xfrm>
        </p:spPr>
        <p:txBody>
          <a:bodyPr>
            <a:noAutofit/>
          </a:bodyPr>
          <a:lstStyle/>
          <a:p>
            <a:pPr>
              <a:spcAft>
                <a:spcPts val="1200"/>
              </a:spcAft>
            </a:pPr>
            <a:r>
              <a:rPr lang="en-US" sz="4000" dirty="0"/>
              <a:t>ANS Highlights</a:t>
            </a:r>
          </a:p>
        </p:txBody>
      </p:sp>
    </p:spTree>
    <p:extLst>
      <p:ext uri="{BB962C8B-B14F-4D97-AF65-F5344CB8AC3E}">
        <p14:creationId xmlns:p14="http://schemas.microsoft.com/office/powerpoint/2010/main" val="1756276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3DF81-FA28-4CB4-AC79-E341C9200BAB}"/>
              </a:ext>
            </a:extLst>
          </p:cNvPr>
          <p:cNvSpPr>
            <a:spLocks noGrp="1"/>
          </p:cNvSpPr>
          <p:nvPr>
            <p:ph type="title"/>
          </p:nvPr>
        </p:nvSpPr>
        <p:spPr>
          <a:xfrm>
            <a:off x="609600" y="73160"/>
            <a:ext cx="9867254" cy="1143000"/>
          </a:xfrm>
        </p:spPr>
        <p:txBody>
          <a:bodyPr>
            <a:normAutofit/>
          </a:bodyPr>
          <a:lstStyle/>
          <a:p>
            <a:pPr algn="ctr"/>
            <a:r>
              <a:rPr lang="en-US" sz="4000" b="1" dirty="0"/>
              <a:t>What needs to change?</a:t>
            </a:r>
          </a:p>
        </p:txBody>
      </p:sp>
      <p:sp>
        <p:nvSpPr>
          <p:cNvPr id="3" name="Content Placeholder 2">
            <a:extLst>
              <a:ext uri="{FF2B5EF4-FFF2-40B4-BE49-F238E27FC236}">
                <a16:creationId xmlns:a16="http://schemas.microsoft.com/office/drawing/2014/main" id="{461D0586-A0BC-4370-B893-15CB12F4377B}"/>
              </a:ext>
            </a:extLst>
          </p:cNvPr>
          <p:cNvSpPr>
            <a:spLocks noGrp="1"/>
          </p:cNvSpPr>
          <p:nvPr>
            <p:ph idx="1"/>
          </p:nvPr>
        </p:nvSpPr>
        <p:spPr>
          <a:xfrm>
            <a:off x="609600" y="1257866"/>
            <a:ext cx="10668000" cy="5463610"/>
          </a:xfrm>
        </p:spPr>
        <p:txBody>
          <a:bodyPr>
            <a:normAutofit fontScale="92500" lnSpcReduction="10000"/>
          </a:bodyPr>
          <a:lstStyle/>
          <a:p>
            <a:r>
              <a:rPr lang="en-US" u="sng" dirty="0"/>
              <a:t>Regulatory</a:t>
            </a:r>
          </a:p>
          <a:p>
            <a:pPr marL="1200150" lvl="1" indent="-457200"/>
            <a:r>
              <a:rPr lang="en-US" dirty="0"/>
              <a:t>Are we making our nuclear power plants “too safe to build”</a:t>
            </a:r>
          </a:p>
          <a:p>
            <a:pPr marL="1600200" lvl="2" indent="-457200"/>
            <a:r>
              <a:rPr lang="en-US" dirty="0"/>
              <a:t>Set the requirements based on the risk, </a:t>
            </a:r>
            <a:r>
              <a:rPr lang="en-US" b="1" dirty="0"/>
              <a:t>not perception of risk </a:t>
            </a:r>
          </a:p>
          <a:p>
            <a:pPr marL="1200150" lvl="1" indent="-457200"/>
            <a:r>
              <a:rPr lang="en-US" dirty="0"/>
              <a:t>If we want an outcome, make that the metric</a:t>
            </a:r>
          </a:p>
          <a:p>
            <a:pPr marL="1600200" lvl="2" indent="-457200"/>
            <a:r>
              <a:rPr lang="en-US" dirty="0"/>
              <a:t>Only accept applications that can really be reviewed in two years both because the information is there, and the regulations are ready</a:t>
            </a:r>
          </a:p>
          <a:p>
            <a:pPr marL="1200150" lvl="1" indent="-457200"/>
            <a:r>
              <a:rPr lang="en-US" dirty="0"/>
              <a:t>Expect the regulator to be an expert (at all levels, from both perspectives) </a:t>
            </a:r>
          </a:p>
          <a:p>
            <a:pPr marL="457200" indent="-457200"/>
            <a:r>
              <a:rPr lang="en-US" u="sng" dirty="0"/>
              <a:t>Industry</a:t>
            </a:r>
          </a:p>
          <a:p>
            <a:pPr marL="1200150" lvl="1" indent="-457200"/>
            <a:r>
              <a:rPr lang="en-US" dirty="0"/>
              <a:t>Change the relationship with the regulator (and others)</a:t>
            </a:r>
          </a:p>
          <a:p>
            <a:pPr marL="1200150" lvl="1" indent="-457200"/>
            <a:r>
              <a:rPr lang="en-US" dirty="0"/>
              <a:t>Develop more realistic development paradigms </a:t>
            </a:r>
          </a:p>
          <a:p>
            <a:pPr marL="1200150" lvl="1" indent="-457200"/>
            <a:r>
              <a:rPr lang="en-US" b="1" dirty="0"/>
              <a:t>Become un-ashamed advocates for the technology</a:t>
            </a:r>
          </a:p>
          <a:p>
            <a:pPr marL="1600200" lvl="2" indent="-457200"/>
            <a:endParaRPr lang="en-US" dirty="0"/>
          </a:p>
        </p:txBody>
      </p:sp>
      <p:sp>
        <p:nvSpPr>
          <p:cNvPr id="4" name="Slide Number Placeholder 3">
            <a:extLst>
              <a:ext uri="{FF2B5EF4-FFF2-40B4-BE49-F238E27FC236}">
                <a16:creationId xmlns:a16="http://schemas.microsoft.com/office/drawing/2014/main" id="{9F2B58BF-1A45-441D-A9CF-8625D25D3F0D}"/>
              </a:ext>
            </a:extLst>
          </p:cNvPr>
          <p:cNvSpPr>
            <a:spLocks noGrp="1"/>
          </p:cNvSpPr>
          <p:nvPr>
            <p:ph type="sldNum" sz="quarter" idx="12"/>
          </p:nvPr>
        </p:nvSpPr>
        <p:spPr/>
        <p:txBody>
          <a:bodyPr/>
          <a:lstStyle/>
          <a:p>
            <a:fld id="{C1F14A43-F6F7-684A-A15B-3AABBD13E880}" type="slidenum">
              <a:rPr lang="en-US" sz="1600" smtClean="0"/>
              <a:pPr/>
              <a:t>40</a:t>
            </a:fld>
            <a:endParaRPr lang="en-US" sz="1600" dirty="0"/>
          </a:p>
        </p:txBody>
      </p:sp>
    </p:spTree>
    <p:extLst>
      <p:ext uri="{BB962C8B-B14F-4D97-AF65-F5344CB8AC3E}">
        <p14:creationId xmlns:p14="http://schemas.microsoft.com/office/powerpoint/2010/main" val="30836377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6F539-F893-8D4B-A435-A5DA13DAFFF9}"/>
              </a:ext>
            </a:extLst>
          </p:cNvPr>
          <p:cNvSpPr>
            <a:spLocks noGrp="1"/>
          </p:cNvSpPr>
          <p:nvPr>
            <p:ph type="title"/>
          </p:nvPr>
        </p:nvSpPr>
        <p:spPr>
          <a:xfrm>
            <a:off x="556953" y="627651"/>
            <a:ext cx="10964487" cy="1518864"/>
          </a:xfrm>
        </p:spPr>
        <p:txBody>
          <a:bodyPr>
            <a:noAutofit/>
          </a:bodyPr>
          <a:lstStyle/>
          <a:p>
            <a:pPr>
              <a:spcAft>
                <a:spcPts val="1200"/>
              </a:spcAft>
            </a:pPr>
            <a:r>
              <a:rPr lang="en-US" sz="4000" dirty="0"/>
              <a:t>Advocacy for Nuclear Science and Technology</a:t>
            </a:r>
            <a:br>
              <a:rPr lang="en-US" sz="4000" dirty="0"/>
            </a:br>
            <a:r>
              <a:rPr lang="en-US" sz="4000" dirty="0"/>
              <a:t>                                             How you can help</a:t>
            </a:r>
          </a:p>
        </p:txBody>
      </p:sp>
    </p:spTree>
    <p:extLst>
      <p:ext uri="{BB962C8B-B14F-4D97-AF65-F5344CB8AC3E}">
        <p14:creationId xmlns:p14="http://schemas.microsoft.com/office/powerpoint/2010/main" val="23201619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EB842-D57C-414A-B1DD-A27573EB519D}"/>
              </a:ext>
            </a:extLst>
          </p:cNvPr>
          <p:cNvSpPr>
            <a:spLocks noGrp="1"/>
          </p:cNvSpPr>
          <p:nvPr>
            <p:ph type="title"/>
          </p:nvPr>
        </p:nvSpPr>
        <p:spPr>
          <a:xfrm>
            <a:off x="609600" y="274638"/>
            <a:ext cx="9828508" cy="1143000"/>
          </a:xfrm>
        </p:spPr>
        <p:txBody>
          <a:bodyPr>
            <a:noAutofit/>
          </a:bodyPr>
          <a:lstStyle/>
          <a:p>
            <a:pPr algn="ctr"/>
            <a:r>
              <a:rPr lang="en-US" sz="4000" b="1" dirty="0"/>
              <a:t>Advocacy for Nuclear Science and Technology</a:t>
            </a:r>
          </a:p>
        </p:txBody>
      </p:sp>
      <p:sp>
        <p:nvSpPr>
          <p:cNvPr id="3" name="Content Placeholder 2">
            <a:extLst>
              <a:ext uri="{FF2B5EF4-FFF2-40B4-BE49-F238E27FC236}">
                <a16:creationId xmlns:a16="http://schemas.microsoft.com/office/drawing/2014/main" id="{AC991333-05A4-4787-9C13-A28A07007828}"/>
              </a:ext>
            </a:extLst>
          </p:cNvPr>
          <p:cNvSpPr>
            <a:spLocks noGrp="1"/>
          </p:cNvSpPr>
          <p:nvPr>
            <p:ph idx="1"/>
          </p:nvPr>
        </p:nvSpPr>
        <p:spPr>
          <a:xfrm>
            <a:off x="609600" y="1763991"/>
            <a:ext cx="8128000" cy="4362173"/>
          </a:xfrm>
        </p:spPr>
        <p:txBody>
          <a:bodyPr>
            <a:normAutofit/>
          </a:bodyPr>
          <a:lstStyle/>
          <a:p>
            <a:pPr marL="457200" indent="-457200">
              <a:buFont typeface="Arial" panose="020B0604020202020204" pitchFamily="34" charset="0"/>
              <a:buChar char="•"/>
            </a:pPr>
            <a:r>
              <a:rPr lang="en-US" dirty="0"/>
              <a:t>Take advantage of opportunities to engage with people outside the profession about nuclear technology </a:t>
            </a:r>
          </a:p>
          <a:p>
            <a:pPr marL="457200" indent="-457200">
              <a:buFont typeface="Arial" panose="020B0604020202020204" pitchFamily="34" charset="0"/>
              <a:buChar char="•"/>
            </a:pPr>
            <a:r>
              <a:rPr lang="en-US" dirty="0"/>
              <a:t>Does your passion come through? </a:t>
            </a:r>
          </a:p>
          <a:p>
            <a:pPr marL="457200" indent="-457200">
              <a:buFont typeface="Arial" panose="020B0604020202020204" pitchFamily="34" charset="0"/>
              <a:buChar char="•"/>
            </a:pPr>
            <a:r>
              <a:rPr lang="en-US" dirty="0"/>
              <a:t>Do you refer to respected third parties? </a:t>
            </a:r>
          </a:p>
          <a:p>
            <a:pPr marL="457200" indent="-457200">
              <a:buFont typeface="Arial" panose="020B0604020202020204" pitchFamily="34" charset="0"/>
              <a:buChar char="•"/>
            </a:pPr>
            <a:r>
              <a:rPr lang="en-US" dirty="0"/>
              <a:t>Make sure people know what nuclear science and technology is doing for them</a:t>
            </a:r>
          </a:p>
        </p:txBody>
      </p:sp>
      <p:sp>
        <p:nvSpPr>
          <p:cNvPr id="4" name="Slide Number Placeholder 3">
            <a:extLst>
              <a:ext uri="{FF2B5EF4-FFF2-40B4-BE49-F238E27FC236}">
                <a16:creationId xmlns:a16="http://schemas.microsoft.com/office/drawing/2014/main" id="{4B5BCBE6-6F4E-4BFE-89A9-1FF90F309736}"/>
              </a:ext>
            </a:extLst>
          </p:cNvPr>
          <p:cNvSpPr>
            <a:spLocks noGrp="1"/>
          </p:cNvSpPr>
          <p:nvPr>
            <p:ph type="sldNum" sz="quarter" idx="12"/>
          </p:nvPr>
        </p:nvSpPr>
        <p:spPr/>
        <p:txBody>
          <a:bodyPr/>
          <a:lstStyle/>
          <a:p>
            <a:fld id="{C1F14A43-F6F7-684A-A15B-3AABBD13E880}" type="slidenum">
              <a:rPr lang="en-US" smtClean="0"/>
              <a:pPr/>
              <a:t>42</a:t>
            </a:fld>
            <a:endParaRPr lang="en-US" dirty="0"/>
          </a:p>
        </p:txBody>
      </p:sp>
      <p:pic>
        <p:nvPicPr>
          <p:cNvPr id="6" name="Picture 5" descr="A group of men wearing white robes&#10;&#10;Description automatically generated with low confidence">
            <a:extLst>
              <a:ext uri="{FF2B5EF4-FFF2-40B4-BE49-F238E27FC236}">
                <a16:creationId xmlns:a16="http://schemas.microsoft.com/office/drawing/2014/main" id="{471C9A0E-7D3C-EC31-B50A-9B11610157EF}"/>
              </a:ext>
            </a:extLst>
          </p:cNvPr>
          <p:cNvPicPr>
            <a:picLocks noChangeAspect="1"/>
          </p:cNvPicPr>
          <p:nvPr/>
        </p:nvPicPr>
        <p:blipFill>
          <a:blip r:embed="rId2"/>
          <a:stretch>
            <a:fillRect/>
          </a:stretch>
        </p:blipFill>
        <p:spPr>
          <a:xfrm>
            <a:off x="7952712" y="1303074"/>
            <a:ext cx="3825634" cy="2443624"/>
          </a:xfrm>
          <a:prstGeom prst="rect">
            <a:avLst/>
          </a:prstGeom>
        </p:spPr>
      </p:pic>
    </p:spTree>
    <p:extLst>
      <p:ext uri="{BB962C8B-B14F-4D97-AF65-F5344CB8AC3E}">
        <p14:creationId xmlns:p14="http://schemas.microsoft.com/office/powerpoint/2010/main" val="7711297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EB842-D57C-414A-B1DD-A27573EB519D}"/>
              </a:ext>
            </a:extLst>
          </p:cNvPr>
          <p:cNvSpPr>
            <a:spLocks noGrp="1"/>
          </p:cNvSpPr>
          <p:nvPr>
            <p:ph type="title"/>
          </p:nvPr>
        </p:nvSpPr>
        <p:spPr>
          <a:xfrm>
            <a:off x="609600" y="274638"/>
            <a:ext cx="9774264" cy="1143000"/>
          </a:xfrm>
        </p:spPr>
        <p:txBody>
          <a:bodyPr>
            <a:noAutofit/>
          </a:bodyPr>
          <a:lstStyle/>
          <a:p>
            <a:pPr algn="ctr"/>
            <a:r>
              <a:rPr lang="en-US" sz="4000" b="1" dirty="0"/>
              <a:t>Advocacy for Nuclear Science and Technology</a:t>
            </a:r>
          </a:p>
        </p:txBody>
      </p:sp>
      <p:sp>
        <p:nvSpPr>
          <p:cNvPr id="3" name="Content Placeholder 2">
            <a:extLst>
              <a:ext uri="{FF2B5EF4-FFF2-40B4-BE49-F238E27FC236}">
                <a16:creationId xmlns:a16="http://schemas.microsoft.com/office/drawing/2014/main" id="{AC991333-05A4-4787-9C13-A28A07007828}"/>
              </a:ext>
            </a:extLst>
          </p:cNvPr>
          <p:cNvSpPr>
            <a:spLocks noGrp="1"/>
          </p:cNvSpPr>
          <p:nvPr>
            <p:ph idx="1"/>
          </p:nvPr>
        </p:nvSpPr>
        <p:spPr>
          <a:xfrm>
            <a:off x="609600" y="1763991"/>
            <a:ext cx="7279178" cy="4362173"/>
          </a:xfrm>
        </p:spPr>
        <p:txBody>
          <a:bodyPr>
            <a:normAutofit/>
          </a:bodyPr>
          <a:lstStyle/>
          <a:p>
            <a:pPr marL="457200" indent="-457200">
              <a:buFont typeface="Arial" panose="020B0604020202020204" pitchFamily="34" charset="0"/>
              <a:buChar char="•"/>
            </a:pPr>
            <a:r>
              <a:rPr lang="en-US" dirty="0"/>
              <a:t>Be “known” outside the nuclear profession</a:t>
            </a:r>
          </a:p>
          <a:p>
            <a:pPr marL="457200" indent="-457200">
              <a:buFont typeface="Arial" panose="020B0604020202020204" pitchFamily="34" charset="0"/>
              <a:buChar char="•"/>
            </a:pPr>
            <a:r>
              <a:rPr lang="en-US" dirty="0"/>
              <a:t>Tailor your comments to your audience</a:t>
            </a:r>
          </a:p>
          <a:p>
            <a:pPr marL="457200" indent="-457200">
              <a:buFont typeface="Arial" panose="020B0604020202020204" pitchFamily="34" charset="0"/>
              <a:buChar char="•"/>
            </a:pPr>
            <a:r>
              <a:rPr lang="en-US" dirty="0"/>
              <a:t>Understand the difference between a conversation and a monologue</a:t>
            </a:r>
          </a:p>
          <a:p>
            <a:pPr marL="457200" indent="-457200">
              <a:buFont typeface="Arial" panose="020B0604020202020204" pitchFamily="34" charset="0"/>
              <a:buChar char="•"/>
            </a:pPr>
            <a:r>
              <a:rPr lang="en-US" dirty="0"/>
              <a:t>Listen well and encourage others to express their points of view</a:t>
            </a:r>
          </a:p>
          <a:p>
            <a:pPr marL="1200150" lvl="1" indent="-457200"/>
            <a:endParaRPr lang="en-US" dirty="0"/>
          </a:p>
          <a:p>
            <a:pPr marL="1200150" lvl="1" indent="-457200"/>
            <a:endParaRPr lang="en-US" dirty="0"/>
          </a:p>
        </p:txBody>
      </p:sp>
      <p:sp>
        <p:nvSpPr>
          <p:cNvPr id="4" name="Slide Number Placeholder 3">
            <a:extLst>
              <a:ext uri="{FF2B5EF4-FFF2-40B4-BE49-F238E27FC236}">
                <a16:creationId xmlns:a16="http://schemas.microsoft.com/office/drawing/2014/main" id="{4B5BCBE6-6F4E-4BFE-89A9-1FF90F309736}"/>
              </a:ext>
            </a:extLst>
          </p:cNvPr>
          <p:cNvSpPr>
            <a:spLocks noGrp="1"/>
          </p:cNvSpPr>
          <p:nvPr>
            <p:ph type="sldNum" sz="quarter" idx="12"/>
          </p:nvPr>
        </p:nvSpPr>
        <p:spPr/>
        <p:txBody>
          <a:bodyPr/>
          <a:lstStyle/>
          <a:p>
            <a:fld id="{C1F14A43-F6F7-684A-A15B-3AABBD13E880}" type="slidenum">
              <a:rPr lang="en-US" smtClean="0"/>
              <a:pPr/>
              <a:t>43</a:t>
            </a:fld>
            <a:endParaRPr lang="en-US" dirty="0"/>
          </a:p>
        </p:txBody>
      </p:sp>
      <p:pic>
        <p:nvPicPr>
          <p:cNvPr id="5" name="Picture 4">
            <a:extLst>
              <a:ext uri="{FF2B5EF4-FFF2-40B4-BE49-F238E27FC236}">
                <a16:creationId xmlns:a16="http://schemas.microsoft.com/office/drawing/2014/main" id="{EECF7DD9-F7DE-41FA-8AD4-7E145FDCFCD6}"/>
              </a:ext>
            </a:extLst>
          </p:cNvPr>
          <p:cNvPicPr>
            <a:picLocks noChangeAspect="1"/>
          </p:cNvPicPr>
          <p:nvPr/>
        </p:nvPicPr>
        <p:blipFill>
          <a:blip r:embed="rId2"/>
          <a:stretch>
            <a:fillRect/>
          </a:stretch>
        </p:blipFill>
        <p:spPr>
          <a:xfrm>
            <a:off x="7955973" y="1871316"/>
            <a:ext cx="3429000" cy="3381375"/>
          </a:xfrm>
          <a:prstGeom prst="rect">
            <a:avLst/>
          </a:prstGeom>
        </p:spPr>
      </p:pic>
    </p:spTree>
    <p:extLst>
      <p:ext uri="{BB962C8B-B14F-4D97-AF65-F5344CB8AC3E}">
        <p14:creationId xmlns:p14="http://schemas.microsoft.com/office/powerpoint/2010/main" val="37432293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EB842-D57C-414A-B1DD-A27573EB519D}"/>
              </a:ext>
            </a:extLst>
          </p:cNvPr>
          <p:cNvSpPr>
            <a:spLocks noGrp="1"/>
          </p:cNvSpPr>
          <p:nvPr>
            <p:ph type="title"/>
          </p:nvPr>
        </p:nvSpPr>
        <p:spPr>
          <a:xfrm>
            <a:off x="609600" y="274638"/>
            <a:ext cx="9952495" cy="1143000"/>
          </a:xfrm>
        </p:spPr>
        <p:txBody>
          <a:bodyPr>
            <a:normAutofit/>
          </a:bodyPr>
          <a:lstStyle/>
          <a:p>
            <a:pPr algn="ctr"/>
            <a:r>
              <a:rPr lang="en-US" sz="4000" b="1" dirty="0"/>
              <a:t>How ANS is helping</a:t>
            </a:r>
          </a:p>
        </p:txBody>
      </p:sp>
      <p:sp>
        <p:nvSpPr>
          <p:cNvPr id="3" name="Content Placeholder 2">
            <a:extLst>
              <a:ext uri="{FF2B5EF4-FFF2-40B4-BE49-F238E27FC236}">
                <a16:creationId xmlns:a16="http://schemas.microsoft.com/office/drawing/2014/main" id="{AC991333-05A4-4787-9C13-A28A07007828}"/>
              </a:ext>
            </a:extLst>
          </p:cNvPr>
          <p:cNvSpPr>
            <a:spLocks noGrp="1"/>
          </p:cNvSpPr>
          <p:nvPr>
            <p:ph idx="1"/>
          </p:nvPr>
        </p:nvSpPr>
        <p:spPr>
          <a:xfrm>
            <a:off x="609600" y="1763991"/>
            <a:ext cx="10308956" cy="4466328"/>
          </a:xfrm>
        </p:spPr>
        <p:txBody>
          <a:bodyPr>
            <a:normAutofit fontScale="92500" lnSpcReduction="10000"/>
          </a:bodyPr>
          <a:lstStyle/>
          <a:p>
            <a:pPr marL="457200" indent="-457200">
              <a:buFont typeface="Arial" panose="020B0604020202020204" pitchFamily="34" charset="0"/>
              <a:buChar char="•"/>
            </a:pPr>
            <a:r>
              <a:rPr lang="en-US" dirty="0"/>
              <a:t>Our Past President Steve Nesbit and I have asked all the ANS Divisions to identify key technical and policy initiatives</a:t>
            </a:r>
          </a:p>
          <a:p>
            <a:pPr marL="457200" indent="-457200">
              <a:buFont typeface="Arial" panose="020B0604020202020204" pitchFamily="34" charset="0"/>
              <a:buChar char="•"/>
            </a:pPr>
            <a:r>
              <a:rPr lang="en-US" dirty="0"/>
              <a:t>We also need the support of the Local and Student Sections to help us identify issues, and develop positions </a:t>
            </a:r>
          </a:p>
          <a:p>
            <a:pPr marL="457200" indent="-457200">
              <a:buFont typeface="Arial" panose="020B0604020202020204" pitchFamily="34" charset="0"/>
              <a:buChar char="•"/>
            </a:pPr>
            <a:r>
              <a:rPr lang="en-US" dirty="0"/>
              <a:t>We are continuing to comment on key government policies and lend our voice to issues that need solving</a:t>
            </a:r>
          </a:p>
          <a:p>
            <a:pPr marL="457200" indent="-457200">
              <a:buFont typeface="Arial" panose="020B0604020202020204" pitchFamily="34" charset="0"/>
              <a:buChar char="•"/>
            </a:pPr>
            <a:r>
              <a:rPr lang="en-US" dirty="0"/>
              <a:t>We are working to educate, the public, government officials and the media</a:t>
            </a:r>
          </a:p>
        </p:txBody>
      </p:sp>
      <p:sp>
        <p:nvSpPr>
          <p:cNvPr id="4" name="Slide Number Placeholder 3">
            <a:extLst>
              <a:ext uri="{FF2B5EF4-FFF2-40B4-BE49-F238E27FC236}">
                <a16:creationId xmlns:a16="http://schemas.microsoft.com/office/drawing/2014/main" id="{4B5BCBE6-6F4E-4BFE-89A9-1FF90F309736}"/>
              </a:ext>
            </a:extLst>
          </p:cNvPr>
          <p:cNvSpPr>
            <a:spLocks noGrp="1"/>
          </p:cNvSpPr>
          <p:nvPr>
            <p:ph type="sldNum" sz="quarter" idx="12"/>
          </p:nvPr>
        </p:nvSpPr>
        <p:spPr/>
        <p:txBody>
          <a:bodyPr/>
          <a:lstStyle/>
          <a:p>
            <a:fld id="{C1F14A43-F6F7-684A-A15B-3AABBD13E880}" type="slidenum">
              <a:rPr lang="en-US" smtClean="0"/>
              <a:pPr/>
              <a:t>44</a:t>
            </a:fld>
            <a:endParaRPr lang="en-US" dirty="0"/>
          </a:p>
        </p:txBody>
      </p:sp>
    </p:spTree>
    <p:extLst>
      <p:ext uri="{BB962C8B-B14F-4D97-AF65-F5344CB8AC3E}">
        <p14:creationId xmlns:p14="http://schemas.microsoft.com/office/powerpoint/2010/main" val="38706549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574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45920" y="955964"/>
            <a:ext cx="8564880" cy="5765512"/>
          </a:xfrm>
        </p:spPr>
        <p:txBody>
          <a:bodyPr>
            <a:normAutofit/>
          </a:bodyPr>
          <a:lstStyle/>
          <a:p>
            <a:r>
              <a:rPr lang="en-US" sz="2600" b="1" dirty="0"/>
              <a:t>ANS Vision</a:t>
            </a:r>
          </a:p>
          <a:p>
            <a:pPr marL="225425"/>
            <a:r>
              <a:rPr lang="en-US" sz="2600" i="1" dirty="0"/>
              <a:t>Nuclear technology is embraced for its vital contributions to improving peoples’ lives and preserving our planet.</a:t>
            </a:r>
          </a:p>
          <a:p>
            <a:endParaRPr lang="en-US" sz="2600" i="1" dirty="0"/>
          </a:p>
          <a:p>
            <a:endParaRPr lang="en-US" sz="2600" i="1" dirty="0"/>
          </a:p>
          <a:p>
            <a:r>
              <a:rPr lang="en-US" sz="2600" b="1" dirty="0"/>
              <a:t>ANS Mission</a:t>
            </a:r>
          </a:p>
          <a:p>
            <a:pPr marL="225425"/>
            <a:r>
              <a:rPr lang="en-US" sz="2600" i="1" dirty="0"/>
              <a:t>Advance, foster, and spur the development and application of nuclear science, engineering, and technology to benefit society.</a:t>
            </a:r>
          </a:p>
        </p:txBody>
      </p:sp>
      <p:sp>
        <p:nvSpPr>
          <p:cNvPr id="4" name="Slide Number Placeholder 3">
            <a:extLst>
              <a:ext uri="{FF2B5EF4-FFF2-40B4-BE49-F238E27FC236}">
                <a16:creationId xmlns:a16="http://schemas.microsoft.com/office/drawing/2014/main" id="{53B91494-3A22-4A30-929A-6A5344F9E87A}"/>
              </a:ext>
            </a:extLst>
          </p:cNvPr>
          <p:cNvSpPr>
            <a:spLocks noGrp="1"/>
          </p:cNvSpPr>
          <p:nvPr>
            <p:ph type="sldNum" sz="quarter" idx="12"/>
          </p:nvPr>
        </p:nvSpPr>
        <p:spPr/>
        <p:txBody>
          <a:bodyPr/>
          <a:lstStyle/>
          <a:p>
            <a:fld id="{ED958CB2-EB58-CF4A-BA90-76CCA2C8D744}" type="slidenum">
              <a:rPr lang="en-US" smtClean="0"/>
              <a:t>5</a:t>
            </a:fld>
            <a:endParaRPr lang="en-US" dirty="0"/>
          </a:p>
        </p:txBody>
      </p:sp>
    </p:spTree>
    <p:extLst>
      <p:ext uri="{BB962C8B-B14F-4D97-AF65-F5344CB8AC3E}">
        <p14:creationId xmlns:p14="http://schemas.microsoft.com/office/powerpoint/2010/main" val="2089161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41951C-312A-BA40-8E83-2DD9F765A65B}"/>
              </a:ext>
            </a:extLst>
          </p:cNvPr>
          <p:cNvSpPr>
            <a:spLocks noGrp="1"/>
          </p:cNvSpPr>
          <p:nvPr>
            <p:ph type="title"/>
          </p:nvPr>
        </p:nvSpPr>
        <p:spPr>
          <a:xfrm>
            <a:off x="1981200" y="550506"/>
            <a:ext cx="8229600" cy="867132"/>
          </a:xfrm>
        </p:spPr>
        <p:txBody>
          <a:bodyPr>
            <a:normAutofit/>
          </a:bodyPr>
          <a:lstStyle/>
          <a:p>
            <a:r>
              <a:rPr lang="en-US" sz="4000" b="1" dirty="0">
                <a:cs typeface="Arial"/>
              </a:rPr>
              <a:t>2023 outlook: PROMISING!</a:t>
            </a:r>
            <a:endParaRPr lang="en-US" b="1" dirty="0"/>
          </a:p>
        </p:txBody>
      </p:sp>
      <p:sp>
        <p:nvSpPr>
          <p:cNvPr id="7" name="Content Placeholder 6">
            <a:extLst>
              <a:ext uri="{FF2B5EF4-FFF2-40B4-BE49-F238E27FC236}">
                <a16:creationId xmlns:a16="http://schemas.microsoft.com/office/drawing/2014/main" id="{B104BA6D-370C-924B-97F5-DEF3CD2DE9B3}"/>
              </a:ext>
            </a:extLst>
          </p:cNvPr>
          <p:cNvSpPr>
            <a:spLocks noGrp="1"/>
          </p:cNvSpPr>
          <p:nvPr>
            <p:ph idx="1"/>
          </p:nvPr>
        </p:nvSpPr>
        <p:spPr>
          <a:xfrm>
            <a:off x="782664" y="1739539"/>
            <a:ext cx="9973160" cy="4567955"/>
          </a:xfrm>
        </p:spPr>
        <p:txBody>
          <a:bodyPr vert="horz" lIns="91440" tIns="45720" rIns="91440" bIns="45720" rtlCol="0" anchor="t">
            <a:normAutofit/>
          </a:bodyPr>
          <a:lstStyle/>
          <a:p>
            <a:pPr marL="457200" indent="-457200">
              <a:buChar char="•"/>
            </a:pPr>
            <a:r>
              <a:rPr lang="en-US" sz="3000" dirty="0">
                <a:latin typeface="Trade Gothic LT Std" pitchFamily="2" charset="0"/>
                <a:ea typeface="Times New Roman" panose="02020603050405020304" pitchFamily="18" charset="0"/>
                <a:cs typeface="Arial"/>
              </a:rPr>
              <a:t>Last years NETS, PHYSOR, Annual, UWC, TopFuel and Winter meetings finished ahead of projections in attendance and sponsorship</a:t>
            </a:r>
          </a:p>
          <a:p>
            <a:pPr marL="457200" indent="-457200">
              <a:buChar char="•"/>
            </a:pPr>
            <a:r>
              <a:rPr lang="en-US" sz="3000" dirty="0">
                <a:latin typeface="Trade Gothic LT Std" pitchFamily="2" charset="0"/>
                <a:ea typeface="Times New Roman" panose="02020603050405020304" pitchFamily="18" charset="0"/>
                <a:cs typeface="Arial"/>
              </a:rPr>
              <a:t>2023 has a lot of interesting meetings including: CONTE, NETS, Annual, PSA, NPIC&amp;HMIT, M&amp;C 2023, NURETH-20 and others</a:t>
            </a:r>
          </a:p>
          <a:p>
            <a:pPr marL="457200" indent="-457200">
              <a:buChar char="•"/>
            </a:pPr>
            <a:r>
              <a:rPr lang="en-US" sz="3000" dirty="0">
                <a:latin typeface="Trade Gothic LT Std" pitchFamily="2" charset="0"/>
                <a:ea typeface="Times New Roman" panose="02020603050405020304" pitchFamily="18" charset="0"/>
                <a:cs typeface="Arial"/>
              </a:rPr>
              <a:t>Student members up 30% in 3 yrs.</a:t>
            </a:r>
          </a:p>
          <a:p>
            <a:pPr marL="457200" indent="-457200">
              <a:buFont typeface="Arial"/>
              <a:buChar char="•"/>
            </a:pPr>
            <a:r>
              <a:rPr lang="en-US" sz="3000" dirty="0">
                <a:latin typeface="Trade Gothic LT Std" pitchFamily="2" charset="0"/>
                <a:cs typeface="Arial"/>
              </a:rPr>
              <a:t>New programs (Trustees of Nuclear, Navigating Nuclear 2.0, Publications, etc.)</a:t>
            </a:r>
          </a:p>
          <a:p>
            <a:endParaRPr lang="en-US" sz="3000" dirty="0">
              <a:solidFill>
                <a:srgbClr val="FF0000"/>
              </a:solidFill>
              <a:latin typeface="Trade Gothic LT Std" pitchFamily="2" charset="0"/>
              <a:cs typeface="Arial"/>
            </a:endParaRPr>
          </a:p>
          <a:p>
            <a:pPr marL="457200" indent="-457200">
              <a:buChar char="•"/>
            </a:pPr>
            <a:endParaRPr lang="en-US" sz="3000" dirty="0">
              <a:latin typeface="Trade Gothic LT Std" pitchFamily="2" charset="0"/>
              <a:cs typeface="Arial"/>
            </a:endParaRPr>
          </a:p>
        </p:txBody>
      </p:sp>
      <p:sp>
        <p:nvSpPr>
          <p:cNvPr id="2" name="Slide Number Placeholder 1">
            <a:extLst>
              <a:ext uri="{FF2B5EF4-FFF2-40B4-BE49-F238E27FC236}">
                <a16:creationId xmlns:a16="http://schemas.microsoft.com/office/drawing/2014/main" id="{7C8C1D82-049D-427F-A121-654F2BA38D3E}"/>
              </a:ext>
            </a:extLst>
          </p:cNvPr>
          <p:cNvSpPr>
            <a:spLocks noGrp="1"/>
          </p:cNvSpPr>
          <p:nvPr>
            <p:ph type="sldNum" sz="quarter" idx="12"/>
          </p:nvPr>
        </p:nvSpPr>
        <p:spPr/>
        <p:txBody>
          <a:bodyPr/>
          <a:lstStyle/>
          <a:p>
            <a:fld id="{C1F14A43-F6F7-684A-A15B-3AABBD13E880}" type="slidenum">
              <a:rPr lang="en-US" smtClean="0"/>
              <a:pPr/>
              <a:t>6</a:t>
            </a:fld>
            <a:endParaRPr lang="en-US" dirty="0"/>
          </a:p>
        </p:txBody>
      </p:sp>
    </p:spTree>
    <p:extLst>
      <p:ext uri="{BB962C8B-B14F-4D97-AF65-F5344CB8AC3E}">
        <p14:creationId xmlns:p14="http://schemas.microsoft.com/office/powerpoint/2010/main" val="861717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234C4-FE2C-4049-82A1-3E830A468B2A}"/>
              </a:ext>
            </a:extLst>
          </p:cNvPr>
          <p:cNvSpPr>
            <a:spLocks noGrp="1"/>
          </p:cNvSpPr>
          <p:nvPr>
            <p:ph type="title"/>
          </p:nvPr>
        </p:nvSpPr>
        <p:spPr>
          <a:xfrm>
            <a:off x="609600" y="401638"/>
            <a:ext cx="10208217" cy="1143000"/>
          </a:xfrm>
        </p:spPr>
        <p:txBody>
          <a:bodyPr>
            <a:noAutofit/>
          </a:bodyPr>
          <a:lstStyle/>
          <a:p>
            <a:pPr algn="ctr"/>
            <a:r>
              <a:rPr lang="en-US" sz="4000" b="1" dirty="0"/>
              <a:t>Keeping members informed</a:t>
            </a:r>
          </a:p>
        </p:txBody>
      </p:sp>
      <p:sp>
        <p:nvSpPr>
          <p:cNvPr id="3" name="Content Placeholder 2">
            <a:extLst>
              <a:ext uri="{FF2B5EF4-FFF2-40B4-BE49-F238E27FC236}">
                <a16:creationId xmlns:a16="http://schemas.microsoft.com/office/drawing/2014/main" id="{73532ECB-415F-674E-9736-7F11F5830F42}"/>
              </a:ext>
            </a:extLst>
          </p:cNvPr>
          <p:cNvSpPr>
            <a:spLocks noGrp="1"/>
          </p:cNvSpPr>
          <p:nvPr>
            <p:ph idx="1"/>
          </p:nvPr>
        </p:nvSpPr>
        <p:spPr>
          <a:xfrm>
            <a:off x="816827" y="1780043"/>
            <a:ext cx="10558346" cy="4340903"/>
          </a:xfrm>
        </p:spPr>
        <p:txBody>
          <a:bodyPr>
            <a:normAutofit/>
          </a:bodyPr>
          <a:lstStyle/>
          <a:p>
            <a:pPr marL="571500" indent="-571500">
              <a:buFont typeface="Arial" panose="020B0604020202020204" pitchFamily="34" charset="0"/>
              <a:buChar char="•"/>
            </a:pPr>
            <a:r>
              <a:rPr lang="en-US" sz="3600" dirty="0"/>
              <a:t>Free access to all journals</a:t>
            </a:r>
          </a:p>
          <a:p>
            <a:pPr marL="571500" indent="-571500">
              <a:buFont typeface="Arial" panose="020B0604020202020204" pitchFamily="34" charset="0"/>
              <a:buChar char="•"/>
            </a:pPr>
            <a:r>
              <a:rPr lang="en-US" sz="3600" dirty="0"/>
              <a:t>Updated Nuclear News (refresh in July 2022)</a:t>
            </a:r>
          </a:p>
          <a:p>
            <a:pPr marL="571500" indent="-571500">
              <a:buFont typeface="Arial" panose="020B0604020202020204" pitchFamily="34" charset="0"/>
              <a:buChar char="•"/>
            </a:pPr>
            <a:r>
              <a:rPr lang="en-US" sz="3600" dirty="0"/>
              <a:t>ANS Nuclear Smartbrief </a:t>
            </a:r>
          </a:p>
          <a:p>
            <a:pPr marL="1314450" lvl="1" indent="-571500"/>
            <a:r>
              <a:rPr lang="en-US" sz="3200" dirty="0"/>
              <a:t>Daily email with nuclear news (www2.smartbrief.com)</a:t>
            </a:r>
          </a:p>
          <a:p>
            <a:pPr marL="571500" indent="-571500">
              <a:buFont typeface="Arial" panose="020B0604020202020204" pitchFamily="34" charset="0"/>
              <a:buChar char="•"/>
            </a:pPr>
            <a:r>
              <a:rPr lang="en-US" sz="3600" dirty="0"/>
              <a:t>ANS Newswire (on ANS website)</a:t>
            </a:r>
          </a:p>
          <a:p>
            <a:endParaRPr lang="en-US" sz="3600" dirty="0"/>
          </a:p>
        </p:txBody>
      </p:sp>
      <p:sp>
        <p:nvSpPr>
          <p:cNvPr id="4" name="Slide Number Placeholder 3">
            <a:extLst>
              <a:ext uri="{FF2B5EF4-FFF2-40B4-BE49-F238E27FC236}">
                <a16:creationId xmlns:a16="http://schemas.microsoft.com/office/drawing/2014/main" id="{06FC4751-D56E-9847-BE3F-FABB7B2440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F14A43-F6F7-684A-A15B-3AABBD13E880}"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53669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C95DC4-FA00-668A-C339-2E9E9C6FE6CB}"/>
              </a:ext>
            </a:extLst>
          </p:cNvPr>
          <p:cNvSpPr>
            <a:spLocks noGrp="1"/>
          </p:cNvSpPr>
          <p:nvPr>
            <p:ph type="title"/>
          </p:nvPr>
        </p:nvSpPr>
        <p:spPr/>
        <p:txBody>
          <a:bodyPr/>
          <a:lstStyle/>
          <a:p>
            <a:pPr marL="0" indent="0"/>
            <a:r>
              <a:rPr lang="en-US" b="1" dirty="0"/>
              <a:t>Publications</a:t>
            </a:r>
            <a:r>
              <a:rPr lang="en-US" dirty="0"/>
              <a:t>—Overview</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C6651EC-173B-CC26-45E8-81E2E1B71C17}"/>
              </a:ext>
            </a:extLst>
          </p:cNvPr>
          <p:cNvSpPr>
            <a:spLocks noGrp="1"/>
          </p:cNvSpPr>
          <p:nvPr>
            <p:ph idx="1"/>
          </p:nvPr>
        </p:nvSpPr>
        <p:spPr/>
        <p:txBody>
          <a:bodyPr/>
          <a:lstStyle/>
          <a:p>
            <a:endParaRPr lang="en-US" dirty="0"/>
          </a:p>
        </p:txBody>
      </p:sp>
      <p:sp>
        <p:nvSpPr>
          <p:cNvPr id="2" name="Content Placeholder 1">
            <a:extLst>
              <a:ext uri="{FF2B5EF4-FFF2-40B4-BE49-F238E27FC236}">
                <a16:creationId xmlns:a16="http://schemas.microsoft.com/office/drawing/2014/main" id="{6B160173-E2A2-24A9-3948-5482046CD3F6}"/>
              </a:ext>
            </a:extLst>
          </p:cNvPr>
          <p:cNvSpPr txBox="1">
            <a:spLocks/>
          </p:cNvSpPr>
          <p:nvPr/>
        </p:nvSpPr>
        <p:spPr>
          <a:xfrm>
            <a:off x="838200" y="1497013"/>
            <a:ext cx="4559300" cy="4351338"/>
          </a:xfrm>
          <a:prstGeom prst="rect">
            <a:avLst/>
          </a:prstGeom>
        </p:spPr>
        <p:txBody>
          <a:bodyPr vert="horz" lIns="91440" tIns="45720" rIns="91440" bIns="45720" rtlCol="0">
            <a:noAutofit/>
          </a:bodyPr>
          <a:lstStyle>
            <a:lvl1pPr marL="228600" indent="-228600" algn="l" defTabSz="914400" rtl="0" eaLnBrk="1" latinLnBrk="0" hangingPunct="1">
              <a:lnSpc>
                <a:spcPct val="95000"/>
              </a:lnSpc>
              <a:spcBef>
                <a:spcPts val="1800"/>
              </a:spcBef>
              <a:buClr>
                <a:schemeClr val="tx1"/>
              </a:buClr>
              <a:buFont typeface="Arial" panose="020B0604020202020204" pitchFamily="34" charset="0"/>
              <a:buChar char="•"/>
              <a:defRPr lang="en-US" sz="2800" kern="1200">
                <a:solidFill>
                  <a:srgbClr val="000000"/>
                </a:solidFill>
                <a:effectLst/>
                <a:latin typeface="+mn-lt"/>
                <a:ea typeface="+mn-ea"/>
                <a:cs typeface="+mn-cs"/>
              </a:defRPr>
            </a:lvl1pPr>
            <a:lvl2pPr marL="685800" indent="-228600" algn="l" defTabSz="914400" rtl="0" eaLnBrk="1" latinLnBrk="0" hangingPunct="1">
              <a:lnSpc>
                <a:spcPct val="95000"/>
              </a:lnSpc>
              <a:spcBef>
                <a:spcPts val="200"/>
              </a:spcBef>
              <a:buClr>
                <a:schemeClr val="tx2"/>
              </a:buClr>
              <a:buFont typeface="Arial" panose="020B0604020202020204" pitchFamily="34" charset="0"/>
              <a:buChar char="-"/>
              <a:defRPr lang="en-US" sz="2400" kern="1200">
                <a:solidFill>
                  <a:srgbClr val="000000"/>
                </a:solidFill>
                <a:effectLst/>
                <a:latin typeface="+mn-lt"/>
                <a:ea typeface="+mn-ea"/>
                <a:cs typeface="+mn-cs"/>
              </a:defRPr>
            </a:lvl2pPr>
            <a:lvl3pPr marL="1143000" indent="-228600" algn="l" defTabSz="914400" rtl="0" eaLnBrk="1" latinLnBrk="0" hangingPunct="1">
              <a:lnSpc>
                <a:spcPct val="95000"/>
              </a:lnSpc>
              <a:spcBef>
                <a:spcPts val="500"/>
              </a:spcBef>
              <a:buClr>
                <a:schemeClr val="tx2"/>
              </a:buClr>
              <a:buFont typeface="Wingdings" panose="05000000000000000000" pitchFamily="2" charset="2"/>
              <a:buChar char="§"/>
              <a:defRPr lang="en-US" sz="2000" kern="1200">
                <a:solidFill>
                  <a:srgbClr val="000000"/>
                </a:solidFill>
                <a:effectLst/>
                <a:latin typeface="+mn-lt"/>
                <a:ea typeface="+mn-ea"/>
                <a:cs typeface="+mn-cs"/>
              </a:defRPr>
            </a:lvl3pPr>
            <a:lvl4pPr marL="1600200" indent="-228600" algn="l" defTabSz="914400" rtl="0" eaLnBrk="1" latinLnBrk="0" hangingPunct="1">
              <a:lnSpc>
                <a:spcPct val="95000"/>
              </a:lnSpc>
              <a:spcBef>
                <a:spcPts val="500"/>
              </a:spcBef>
              <a:buClr>
                <a:schemeClr val="tx1"/>
              </a:buClr>
              <a:buFont typeface="Arial" panose="020B0604020202020204" pitchFamily="34" charset="0"/>
              <a:buChar char="•"/>
              <a:defRPr sz="1800" kern="1200">
                <a:solidFill>
                  <a:srgbClr val="000000"/>
                </a:solidFill>
                <a:effectLst/>
                <a:latin typeface="+mn-lt"/>
                <a:ea typeface="+mn-ea"/>
                <a:cs typeface="+mn-cs"/>
              </a:defRPr>
            </a:lvl4pPr>
            <a:lvl5pPr marL="2057400" indent="-228600" algn="l" defTabSz="914400" rtl="0" eaLnBrk="1" latinLnBrk="0" hangingPunct="1">
              <a:lnSpc>
                <a:spcPct val="95000"/>
              </a:lnSpc>
              <a:spcBef>
                <a:spcPts val="500"/>
              </a:spcBef>
              <a:buClr>
                <a:schemeClr val="tx1"/>
              </a:buClr>
              <a:buFont typeface="Arial" panose="020B0604020202020204" pitchFamily="34" charset="0"/>
              <a:buChar char="•"/>
              <a:defRPr sz="1800" kern="1200">
                <a:solidFill>
                  <a:srgbClr val="000000"/>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000" i="1" dirty="0"/>
              <a:t>Newswire</a:t>
            </a:r>
          </a:p>
          <a:p>
            <a:pPr>
              <a:lnSpc>
                <a:spcPct val="100000"/>
              </a:lnSpc>
              <a:spcBef>
                <a:spcPts val="0"/>
              </a:spcBef>
            </a:pPr>
            <a:r>
              <a:rPr lang="en-US" sz="2000" dirty="0"/>
              <a:t>Magazines</a:t>
            </a:r>
          </a:p>
          <a:p>
            <a:pPr lvl="1">
              <a:lnSpc>
                <a:spcPct val="100000"/>
              </a:lnSpc>
              <a:spcBef>
                <a:spcPts val="0"/>
              </a:spcBef>
            </a:pPr>
            <a:r>
              <a:rPr lang="en-US" sz="2000" i="1" dirty="0"/>
              <a:t>Nuclear News</a:t>
            </a:r>
          </a:p>
          <a:p>
            <a:pPr lvl="1">
              <a:lnSpc>
                <a:spcPct val="100000"/>
              </a:lnSpc>
              <a:spcBef>
                <a:spcPts val="0"/>
              </a:spcBef>
            </a:pPr>
            <a:r>
              <a:rPr lang="en-US" sz="2000" i="1" dirty="0"/>
              <a:t>Radwaste Solutions</a:t>
            </a:r>
          </a:p>
          <a:p>
            <a:pPr>
              <a:lnSpc>
                <a:spcPct val="100000"/>
              </a:lnSpc>
              <a:spcBef>
                <a:spcPts val="0"/>
              </a:spcBef>
            </a:pPr>
            <a:r>
              <a:rPr lang="en-US" sz="2000" dirty="0"/>
              <a:t>Technical Journals</a:t>
            </a:r>
          </a:p>
          <a:p>
            <a:pPr lvl="1">
              <a:lnSpc>
                <a:spcPct val="100000"/>
              </a:lnSpc>
              <a:spcBef>
                <a:spcPts val="0"/>
              </a:spcBef>
            </a:pPr>
            <a:r>
              <a:rPr lang="en-US" sz="2000" i="1" dirty="0"/>
              <a:t>Nuclear Science and Engineering</a:t>
            </a:r>
          </a:p>
          <a:p>
            <a:pPr lvl="1">
              <a:lnSpc>
                <a:spcPct val="100000"/>
              </a:lnSpc>
              <a:spcBef>
                <a:spcPts val="0"/>
              </a:spcBef>
            </a:pPr>
            <a:r>
              <a:rPr lang="en-US" sz="2000" i="1" dirty="0"/>
              <a:t>Nuclear Technology</a:t>
            </a:r>
          </a:p>
          <a:p>
            <a:pPr lvl="1">
              <a:lnSpc>
                <a:spcPct val="100000"/>
              </a:lnSpc>
              <a:spcBef>
                <a:spcPts val="0"/>
              </a:spcBef>
            </a:pPr>
            <a:r>
              <a:rPr lang="en-US" sz="2000" i="1" dirty="0"/>
              <a:t>Fusion Science and Technology</a:t>
            </a:r>
          </a:p>
          <a:p>
            <a:pPr>
              <a:lnSpc>
                <a:spcPct val="100000"/>
              </a:lnSpc>
              <a:spcBef>
                <a:spcPts val="0"/>
              </a:spcBef>
            </a:pPr>
            <a:r>
              <a:rPr lang="en-US" sz="2000" i="1" dirty="0"/>
              <a:t>Nuclear Science and Technology Open Research</a:t>
            </a:r>
          </a:p>
          <a:p>
            <a:pPr>
              <a:lnSpc>
                <a:spcPct val="100000"/>
              </a:lnSpc>
              <a:spcBef>
                <a:spcPts val="0"/>
              </a:spcBef>
            </a:pPr>
            <a:r>
              <a:rPr lang="en-US" sz="2000" dirty="0"/>
              <a:t>Standards / </a:t>
            </a:r>
            <a:r>
              <a:rPr lang="en-US" sz="1800" i="1" dirty="0"/>
              <a:t>Nuclear Standards News</a:t>
            </a:r>
            <a:endParaRPr lang="en-US" sz="2000" dirty="0"/>
          </a:p>
          <a:p>
            <a:pPr>
              <a:lnSpc>
                <a:spcPct val="100000"/>
              </a:lnSpc>
              <a:spcBef>
                <a:spcPts val="0"/>
              </a:spcBef>
            </a:pPr>
            <a:r>
              <a:rPr lang="en-US" sz="2000" dirty="0"/>
              <a:t>Books</a:t>
            </a:r>
          </a:p>
          <a:p>
            <a:pPr>
              <a:lnSpc>
                <a:spcPct val="100000"/>
              </a:lnSpc>
              <a:spcBef>
                <a:spcPts val="0"/>
              </a:spcBef>
            </a:pPr>
            <a:r>
              <a:rPr lang="en-US" sz="2000" dirty="0"/>
              <a:t>Meeting publications (</a:t>
            </a:r>
            <a:r>
              <a:rPr lang="en-US" sz="2000" i="1" dirty="0"/>
              <a:t>Transactions</a:t>
            </a:r>
            <a:r>
              <a:rPr lang="en-US" sz="2000" dirty="0"/>
              <a:t> and proceedings)</a:t>
            </a:r>
            <a:endParaRPr lang="en-US" sz="2400" dirty="0"/>
          </a:p>
        </p:txBody>
      </p:sp>
      <p:sp>
        <p:nvSpPr>
          <p:cNvPr id="8" name="Content Placeholder 3">
            <a:extLst>
              <a:ext uri="{FF2B5EF4-FFF2-40B4-BE49-F238E27FC236}">
                <a16:creationId xmlns:a16="http://schemas.microsoft.com/office/drawing/2014/main" id="{8D35BCE7-4BC9-E111-2AC2-C4AA0B69C5B8}"/>
              </a:ext>
            </a:extLst>
          </p:cNvPr>
          <p:cNvSpPr txBox="1">
            <a:spLocks/>
          </p:cNvSpPr>
          <p:nvPr/>
        </p:nvSpPr>
        <p:spPr>
          <a:xfrm>
            <a:off x="5486400" y="1470026"/>
            <a:ext cx="5956300" cy="4351338"/>
          </a:xfrm>
          <a:prstGeom prst="rect">
            <a:avLst/>
          </a:prstGeom>
        </p:spPr>
        <p:txBody>
          <a:bodyPr>
            <a:noAutofit/>
          </a:bodyPr>
          <a:lst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lang="en-US" sz="2800" kern="1200" dirty="0" smtClean="0">
                <a:solidFill>
                  <a:srgbClr val="000000"/>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rgbClr val="000000"/>
                </a:solidFill>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rgbClr val="000000"/>
                </a:solidFill>
                <a:effectLst/>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rgbClr val="000000"/>
                </a:solidFill>
                <a:effectLst/>
                <a:latin typeface="+mn-lt"/>
                <a:ea typeface="+mn-ea"/>
                <a:cs typeface="+mn-cs"/>
              </a:defRPr>
            </a:lvl4pPr>
            <a:lvl5pPr marL="20574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800" kern="1200">
                <a:solidFill>
                  <a:srgbClr val="000000"/>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i="1" dirty="0"/>
              <a:t>Newswire</a:t>
            </a:r>
            <a:r>
              <a:rPr lang="en-US" sz="1800" dirty="0"/>
              <a:t>—Over 4,000 articles on Newswire since April ’20, averaging over 80k views per month in 2022. </a:t>
            </a:r>
          </a:p>
          <a:p>
            <a:pPr>
              <a:lnSpc>
                <a:spcPct val="100000"/>
              </a:lnSpc>
            </a:pPr>
            <a:r>
              <a:rPr lang="en-US" sz="1800" dirty="0"/>
              <a:t>Magazines—1,700 pages published this year; nearly 1,000 issues published with over 100k pages in the ANS archive.</a:t>
            </a:r>
          </a:p>
          <a:p>
            <a:pPr>
              <a:lnSpc>
                <a:spcPct val="100000"/>
              </a:lnSpc>
            </a:pPr>
            <a:r>
              <a:rPr lang="en-US" sz="1800" dirty="0"/>
              <a:t>Journals—Impact factors and submissions continue growth trend; over 30K articles in archive.</a:t>
            </a:r>
          </a:p>
          <a:p>
            <a:pPr>
              <a:lnSpc>
                <a:spcPct val="100000"/>
              </a:lnSpc>
            </a:pPr>
            <a:r>
              <a:rPr lang="en-US" sz="1800" dirty="0"/>
              <a:t>New OA platform to launch Q1 2023.</a:t>
            </a:r>
          </a:p>
          <a:p>
            <a:pPr>
              <a:lnSpc>
                <a:spcPct val="100000"/>
              </a:lnSpc>
            </a:pPr>
            <a:r>
              <a:rPr lang="en-US" sz="1800" dirty="0"/>
              <a:t>Standards—88 current standards with 3 standards approved in ’21 and 7 in ’22.</a:t>
            </a:r>
          </a:p>
          <a:p>
            <a:pPr>
              <a:lnSpc>
                <a:spcPct val="100000"/>
              </a:lnSpc>
            </a:pPr>
            <a:r>
              <a:rPr lang="en-US" sz="1800" dirty="0"/>
              <a:t>Books—1 book published in ’21, 3 currently in the production.</a:t>
            </a:r>
          </a:p>
          <a:p>
            <a:pPr>
              <a:lnSpc>
                <a:spcPct val="100000"/>
              </a:lnSpc>
            </a:pPr>
            <a:r>
              <a:rPr lang="en-US" sz="1800" dirty="0"/>
              <a:t>Meeting publications—jointly between Meetings and Pubs over 1,200 papers published in ’21, over 1,600 in ’22; nearly 20K article in archive. </a:t>
            </a:r>
          </a:p>
          <a:p>
            <a:pPr>
              <a:lnSpc>
                <a:spcPct val="100000"/>
              </a:lnSpc>
            </a:pPr>
            <a:endParaRPr lang="en-US" sz="1800" dirty="0"/>
          </a:p>
          <a:p>
            <a:pPr>
              <a:lnSpc>
                <a:spcPct val="100000"/>
              </a:lnSpc>
            </a:pPr>
            <a:endParaRPr lang="en-US" sz="1800" dirty="0"/>
          </a:p>
          <a:p>
            <a:pPr>
              <a:lnSpc>
                <a:spcPct val="100000"/>
              </a:lnSpc>
            </a:pPr>
            <a:endParaRPr lang="en-US" sz="1800" dirty="0"/>
          </a:p>
          <a:p>
            <a:pPr>
              <a:lnSpc>
                <a:spcPct val="100000"/>
              </a:lnSpc>
            </a:pPr>
            <a:endParaRPr lang="en-US" sz="1800" dirty="0"/>
          </a:p>
        </p:txBody>
      </p:sp>
      <p:sp>
        <p:nvSpPr>
          <p:cNvPr id="5" name="Slide Number Placeholder 4">
            <a:extLst>
              <a:ext uri="{FF2B5EF4-FFF2-40B4-BE49-F238E27FC236}">
                <a16:creationId xmlns:a16="http://schemas.microsoft.com/office/drawing/2014/main" id="{363031BF-6D0B-00E3-F212-481E7DBB093C}"/>
              </a:ext>
            </a:extLst>
          </p:cNvPr>
          <p:cNvSpPr>
            <a:spLocks noGrp="1"/>
          </p:cNvSpPr>
          <p:nvPr>
            <p:ph type="sldNum" sz="quarter" idx="12"/>
          </p:nvPr>
        </p:nvSpPr>
        <p:spPr/>
        <p:txBody>
          <a:bodyPr/>
          <a:lstStyle/>
          <a:p>
            <a:fld id="{C1F14A43-F6F7-684A-A15B-3AABBD13E880}" type="slidenum">
              <a:rPr lang="en-US" smtClean="0"/>
              <a:pPr/>
              <a:t>8</a:t>
            </a:fld>
            <a:endParaRPr lang="en-US" dirty="0"/>
          </a:p>
        </p:txBody>
      </p:sp>
    </p:spTree>
    <p:extLst>
      <p:ext uri="{BB962C8B-B14F-4D97-AF65-F5344CB8AC3E}">
        <p14:creationId xmlns:p14="http://schemas.microsoft.com/office/powerpoint/2010/main" val="2542200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website&#10;&#10;Description automatically generated">
            <a:extLst>
              <a:ext uri="{FF2B5EF4-FFF2-40B4-BE49-F238E27FC236}">
                <a16:creationId xmlns:a16="http://schemas.microsoft.com/office/drawing/2014/main" id="{1B58937D-BECA-BB7F-36DD-37044CC9E2C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9" t="-2422" r="8991" b="76908"/>
          <a:stretch/>
        </p:blipFill>
        <p:spPr>
          <a:xfrm>
            <a:off x="4043364" y="479869"/>
            <a:ext cx="8677275" cy="5898261"/>
          </a:xfrm>
          <a:prstGeom prst="rect">
            <a:avLst/>
          </a:prstGeom>
        </p:spPr>
      </p:pic>
      <p:sp>
        <p:nvSpPr>
          <p:cNvPr id="3" name="Title 2">
            <a:extLst>
              <a:ext uri="{FF2B5EF4-FFF2-40B4-BE49-F238E27FC236}">
                <a16:creationId xmlns:a16="http://schemas.microsoft.com/office/drawing/2014/main" id="{2B9B21FD-7CB1-4EF0-605B-72BF812F6D85}"/>
              </a:ext>
            </a:extLst>
          </p:cNvPr>
          <p:cNvSpPr>
            <a:spLocks noGrp="1"/>
          </p:cNvSpPr>
          <p:nvPr>
            <p:ph type="title"/>
          </p:nvPr>
        </p:nvSpPr>
        <p:spPr>
          <a:xfrm>
            <a:off x="371094" y="1161288"/>
            <a:ext cx="3438144" cy="1124712"/>
          </a:xfrm>
        </p:spPr>
        <p:txBody>
          <a:bodyPr vert="horz" lIns="91440" tIns="45720" rIns="91440" bIns="45720" rtlCol="0" anchor="b">
            <a:normAutofit/>
          </a:bodyPr>
          <a:lstStyle/>
          <a:p>
            <a:pPr>
              <a:lnSpc>
                <a:spcPct val="90000"/>
              </a:lnSpc>
            </a:pPr>
            <a:r>
              <a:rPr lang="en-US" sz="2400" i="1" dirty="0">
                <a:solidFill>
                  <a:schemeClr val="tx1"/>
                </a:solidFill>
              </a:rPr>
              <a:t>Nuclear Science and Technology Open Research</a:t>
            </a:r>
          </a:p>
        </p:txBody>
      </p:sp>
      <p:sp>
        <p:nvSpPr>
          <p:cNvPr id="6" name="Text Placeholder 5">
            <a:extLst>
              <a:ext uri="{FF2B5EF4-FFF2-40B4-BE49-F238E27FC236}">
                <a16:creationId xmlns:a16="http://schemas.microsoft.com/office/drawing/2014/main" id="{F99A6060-E3EA-20C2-D69F-6E603753099B}"/>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pPr marL="342900" indent="-285750">
              <a:buFont typeface="Arial" panose="020B0604020202020204" pitchFamily="34" charset="0"/>
              <a:buChar char="•"/>
            </a:pPr>
            <a:r>
              <a:rPr lang="en-US" sz="1700" dirty="0">
                <a:solidFill>
                  <a:schemeClr val="tx1"/>
                </a:solidFill>
              </a:rPr>
              <a:t>Hosted by F1000—a subsidiary of Taylor &amp; Francis</a:t>
            </a:r>
          </a:p>
          <a:p>
            <a:pPr marL="342900" indent="-285750">
              <a:buFont typeface="Arial" panose="020B0604020202020204" pitchFamily="34" charset="0"/>
              <a:buChar char="•"/>
            </a:pPr>
            <a:r>
              <a:rPr lang="en-US" sz="1700" dirty="0">
                <a:solidFill>
                  <a:schemeClr val="tx1"/>
                </a:solidFill>
              </a:rPr>
              <a:t>To be launched Q1 2023</a:t>
            </a:r>
          </a:p>
          <a:p>
            <a:pPr marL="342900" indent="-285750">
              <a:buFont typeface="Arial" panose="020B0604020202020204" pitchFamily="34" charset="0"/>
              <a:buChar char="•"/>
            </a:pPr>
            <a:r>
              <a:rPr lang="en-US" sz="1700" dirty="0">
                <a:solidFill>
                  <a:schemeClr val="tx1"/>
                </a:solidFill>
              </a:rPr>
              <a:t>Will feature gateways for each professional division</a:t>
            </a:r>
          </a:p>
          <a:p>
            <a:pPr marL="342900" indent="-285750">
              <a:buFont typeface="Arial" panose="020B0604020202020204" pitchFamily="34" charset="0"/>
              <a:buChar char="•"/>
            </a:pPr>
            <a:r>
              <a:rPr lang="en-US" sz="1700" dirty="0">
                <a:solidFill>
                  <a:schemeClr val="tx1"/>
                </a:solidFill>
              </a:rPr>
              <a:t>ANS members will receive a discount on the Article Processing Charge</a:t>
            </a:r>
          </a:p>
          <a:p>
            <a:pPr marL="342900" indent="-285750">
              <a:buFont typeface="Arial" panose="020B0604020202020204" pitchFamily="34" charset="0"/>
              <a:buChar char="•"/>
            </a:pPr>
            <a:r>
              <a:rPr lang="en-US" sz="1700" dirty="0">
                <a:solidFill>
                  <a:schemeClr val="tx1"/>
                </a:solidFill>
              </a:rPr>
              <a:t>$100k donation from an ANS member will cover the setup costs</a:t>
            </a:r>
          </a:p>
        </p:txBody>
      </p:sp>
      <p:sp>
        <p:nvSpPr>
          <p:cNvPr id="2" name="Slide Number Placeholder 1">
            <a:extLst>
              <a:ext uri="{FF2B5EF4-FFF2-40B4-BE49-F238E27FC236}">
                <a16:creationId xmlns:a16="http://schemas.microsoft.com/office/drawing/2014/main" id="{580920A2-F395-5099-3DCB-76593D044E77}"/>
              </a:ext>
            </a:extLst>
          </p:cNvPr>
          <p:cNvSpPr>
            <a:spLocks noGrp="1"/>
          </p:cNvSpPr>
          <p:nvPr>
            <p:ph type="sldNum" sz="quarter" idx="12"/>
          </p:nvPr>
        </p:nvSpPr>
        <p:spPr/>
        <p:txBody>
          <a:bodyPr/>
          <a:lstStyle/>
          <a:p>
            <a:fld id="{C1F14A43-F6F7-684A-A15B-3AABBD13E880}" type="slidenum">
              <a:rPr lang="en-US" smtClean="0"/>
              <a:pPr/>
              <a:t>9</a:t>
            </a:fld>
            <a:endParaRPr lang="en-US" dirty="0"/>
          </a:p>
        </p:txBody>
      </p:sp>
    </p:spTree>
    <p:extLst>
      <p:ext uri="{BB962C8B-B14F-4D97-AF65-F5344CB8AC3E}">
        <p14:creationId xmlns:p14="http://schemas.microsoft.com/office/powerpoint/2010/main" val="165263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NS Title">
  <a:themeElements>
    <a:clrScheme name="ANS colors">
      <a:dk1>
        <a:srgbClr val="000000"/>
      </a:dk1>
      <a:lt1>
        <a:srgbClr val="FFFFFF"/>
      </a:lt1>
      <a:dk2>
        <a:srgbClr val="56595C"/>
      </a:dk2>
      <a:lt2>
        <a:srgbClr val="D9D9D9"/>
      </a:lt2>
      <a:accent1>
        <a:srgbClr val="00338D"/>
      </a:accent1>
      <a:accent2>
        <a:srgbClr val="ED7D31"/>
      </a:accent2>
      <a:accent3>
        <a:srgbClr val="A5A5A5"/>
      </a:accent3>
      <a:accent4>
        <a:srgbClr val="BD3632"/>
      </a:accent4>
      <a:accent5>
        <a:srgbClr val="69AAE3"/>
      </a:accent5>
      <a:accent6>
        <a:srgbClr val="697028"/>
      </a:accent6>
      <a:hlink>
        <a:srgbClr val="00338D"/>
      </a:hlink>
      <a:folHlink>
        <a:srgbClr val="685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S template - 2018-widescreen" id="{FF32DA74-6542-7243-9D56-2A228102B672}" vid="{14ADFCB1-AFEB-4246-9C76-A042324B6903}"/>
    </a:ext>
  </a:extLst>
</a:theme>
</file>

<file path=ppt/theme/theme2.xml><?xml version="1.0" encoding="utf-8"?>
<a:theme xmlns:a="http://schemas.openxmlformats.org/drawingml/2006/main" name="Nuclear Audience End Slide">
  <a:themeElements>
    <a:clrScheme name="ANS colors">
      <a:dk1>
        <a:srgbClr val="000000"/>
      </a:dk1>
      <a:lt1>
        <a:srgbClr val="FFFFFF"/>
      </a:lt1>
      <a:dk2>
        <a:srgbClr val="56595C"/>
      </a:dk2>
      <a:lt2>
        <a:srgbClr val="D9D9D9"/>
      </a:lt2>
      <a:accent1>
        <a:srgbClr val="00338D"/>
      </a:accent1>
      <a:accent2>
        <a:srgbClr val="ED7D31"/>
      </a:accent2>
      <a:accent3>
        <a:srgbClr val="A5A5A5"/>
      </a:accent3>
      <a:accent4>
        <a:srgbClr val="BD3632"/>
      </a:accent4>
      <a:accent5>
        <a:srgbClr val="69AAE3"/>
      </a:accent5>
      <a:accent6>
        <a:srgbClr val="697028"/>
      </a:accent6>
      <a:hlink>
        <a:srgbClr val="00338D"/>
      </a:hlink>
      <a:folHlink>
        <a:srgbClr val="685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S template - 2018-widescreen" id="{FF32DA74-6542-7243-9D56-2A228102B672}" vid="{5ED8F299-E9C9-944F-AED8-BBD6CEB97E9D}"/>
    </a:ext>
  </a:extLst>
</a:theme>
</file>

<file path=ppt/theme/theme3.xml><?xml version="1.0" encoding="utf-8"?>
<a:theme xmlns:a="http://schemas.openxmlformats.org/drawingml/2006/main" name="ANS slides">
  <a:themeElements>
    <a:clrScheme name="ANS colors">
      <a:dk1>
        <a:srgbClr val="000000"/>
      </a:dk1>
      <a:lt1>
        <a:srgbClr val="FFFFFF"/>
      </a:lt1>
      <a:dk2>
        <a:srgbClr val="56595C"/>
      </a:dk2>
      <a:lt2>
        <a:srgbClr val="D9D9D9"/>
      </a:lt2>
      <a:accent1>
        <a:srgbClr val="00338D"/>
      </a:accent1>
      <a:accent2>
        <a:srgbClr val="ED7D31"/>
      </a:accent2>
      <a:accent3>
        <a:srgbClr val="A5A5A5"/>
      </a:accent3>
      <a:accent4>
        <a:srgbClr val="BD3632"/>
      </a:accent4>
      <a:accent5>
        <a:srgbClr val="69AAE3"/>
      </a:accent5>
      <a:accent6>
        <a:srgbClr val="697028"/>
      </a:accent6>
      <a:hlink>
        <a:srgbClr val="00338D"/>
      </a:hlink>
      <a:folHlink>
        <a:srgbClr val="685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NS template - 2018-widescreen" id="{FF32DA74-6542-7243-9D56-2A228102B672}" vid="{77626379-8860-2844-B3F4-0CD9C5442BBF}"/>
    </a:ext>
  </a:extLst>
</a:theme>
</file>

<file path=ppt/theme/theme4.xml><?xml version="1.0" encoding="utf-8"?>
<a:theme xmlns:a="http://schemas.openxmlformats.org/drawingml/2006/main" name="Public Audience End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NS template - 2018-widescreen" id="{FF32DA74-6542-7243-9D56-2A228102B672}" vid="{95E0D997-FDA0-884F-90B1-7016EA79851F}"/>
    </a:ext>
  </a:extLst>
</a:theme>
</file>

<file path=ppt/theme/theme5.xml><?xml version="1.0" encoding="utf-8"?>
<a:theme xmlns:a="http://schemas.openxmlformats.org/drawingml/2006/main" name="1_Nuclear Audience End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ANS Title</Template>
  <TotalTime>16151</TotalTime>
  <Words>2843</Words>
  <Application>Microsoft Office PowerPoint</Application>
  <PresentationFormat>Widescreen</PresentationFormat>
  <Paragraphs>395</Paragraphs>
  <Slides>45</Slides>
  <Notes>12</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45</vt:i4>
      </vt:variant>
    </vt:vector>
  </HeadingPairs>
  <TitlesOfParts>
    <vt:vector size="59" baseType="lpstr">
      <vt:lpstr>Arial</vt:lpstr>
      <vt:lpstr>Calibri</vt:lpstr>
      <vt:lpstr>Calibri Light</vt:lpstr>
      <vt:lpstr>Georgia</vt:lpstr>
      <vt:lpstr>Roboto</vt:lpstr>
      <vt:lpstr>Trade Gothic LT Std</vt:lpstr>
      <vt:lpstr>Trade Gothic LT Std Bold</vt:lpstr>
      <vt:lpstr>TwitterChirp</vt:lpstr>
      <vt:lpstr>ANS Title</vt:lpstr>
      <vt:lpstr>Nuclear Audience End Slide</vt:lpstr>
      <vt:lpstr>ANS slides</vt:lpstr>
      <vt:lpstr>Public Audience End slide</vt:lpstr>
      <vt:lpstr>1_Nuclear Audience End slide</vt:lpstr>
      <vt:lpstr>Office Theme</vt:lpstr>
      <vt:lpstr>Presentation to the San Diego  Local Section </vt:lpstr>
      <vt:lpstr>PowerPoint Presentation</vt:lpstr>
      <vt:lpstr>Agenda</vt:lpstr>
      <vt:lpstr>ANS Highlights</vt:lpstr>
      <vt:lpstr>PowerPoint Presentation</vt:lpstr>
      <vt:lpstr>2023 outlook: PROMISING!</vt:lpstr>
      <vt:lpstr>Keeping members informed</vt:lpstr>
      <vt:lpstr>Publications—Overview</vt:lpstr>
      <vt:lpstr>Nuclear Science and Technology Open Research</vt:lpstr>
      <vt:lpstr>Introduction to the F1000 platform</vt:lpstr>
      <vt:lpstr>Launching the Platform</vt:lpstr>
      <vt:lpstr>Representing members to non-nuclear communities</vt:lpstr>
      <vt:lpstr>PowerPoint Presentation</vt:lpstr>
      <vt:lpstr>News Coverage</vt:lpstr>
      <vt:lpstr>News Coverage</vt:lpstr>
      <vt:lpstr>News Coverage</vt:lpstr>
      <vt:lpstr>Draft Recommendations for New  Generic Environmental Standards for  the Disposal of High-Level Waste  </vt:lpstr>
      <vt:lpstr>ANS Special Committee on Generic Standards for the Disposal of  High-Level Radioactive Waste  </vt:lpstr>
      <vt:lpstr>Diablo Canyon Advocacy   </vt:lpstr>
      <vt:lpstr>PowerPoint Presentation</vt:lpstr>
      <vt:lpstr>The results?</vt:lpstr>
      <vt:lpstr>13th Clean Energy Ministerial and 7th Mission Innovation ministerial</vt:lpstr>
      <vt:lpstr>International Ministerial Conference on Nuclear Power  in the 21th Century</vt:lpstr>
      <vt:lpstr>ANS at COP27</vt:lpstr>
      <vt:lpstr>ANS delegates at COP27</vt:lpstr>
      <vt:lpstr>Certification Program Goals</vt:lpstr>
      <vt:lpstr>  Certification Committee Scope</vt:lpstr>
      <vt:lpstr>Milestones &amp; Schedule</vt:lpstr>
      <vt:lpstr>Nuclear Power </vt:lpstr>
      <vt:lpstr>Nuclear Power</vt:lpstr>
      <vt:lpstr>Characteristics of Advanced Reactors</vt:lpstr>
      <vt:lpstr>Nuclear Power </vt:lpstr>
      <vt:lpstr>Government Action</vt:lpstr>
      <vt:lpstr>Proactive Support for Demonstrations</vt:lpstr>
      <vt:lpstr>Small Modular Reactors </vt:lpstr>
      <vt:lpstr>Dow goes nuclear</vt:lpstr>
      <vt:lpstr>Other promising signs</vt:lpstr>
      <vt:lpstr>Challenges</vt:lpstr>
      <vt:lpstr>What needs to change?</vt:lpstr>
      <vt:lpstr>What needs to change?</vt:lpstr>
      <vt:lpstr>Advocacy for Nuclear Science and Technology                                              How you can help</vt:lpstr>
      <vt:lpstr>Advocacy for Nuclear Science and Technology</vt:lpstr>
      <vt:lpstr>Advocacy for Nuclear Science and Technology</vt:lpstr>
      <vt:lpstr>How ANS is helping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Lou Dunzik-Gougar</dc:creator>
  <cp:lastModifiedBy>Arndt, Steven</cp:lastModifiedBy>
  <cp:revision>209</cp:revision>
  <cp:lastPrinted>2022-10-11T17:37:20Z</cp:lastPrinted>
  <dcterms:created xsi:type="dcterms:W3CDTF">2020-06-24T17:07:13Z</dcterms:created>
  <dcterms:modified xsi:type="dcterms:W3CDTF">2023-03-09T21:59:58Z</dcterms:modified>
</cp:coreProperties>
</file>