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66" r:id="rId3"/>
    <p:sldMasterId id="2147483675" r:id="rId4"/>
  </p:sldMasterIdLst>
  <p:notesMasterIdLst>
    <p:notesMasterId r:id="rId43"/>
  </p:notesMasterIdLst>
  <p:sldIdLst>
    <p:sldId id="261" r:id="rId5"/>
    <p:sldId id="259" r:id="rId6"/>
    <p:sldId id="320" r:id="rId7"/>
    <p:sldId id="288" r:id="rId8"/>
    <p:sldId id="289" r:id="rId9"/>
    <p:sldId id="310" r:id="rId10"/>
    <p:sldId id="311" r:id="rId11"/>
    <p:sldId id="321" r:id="rId12"/>
    <p:sldId id="312" r:id="rId13"/>
    <p:sldId id="313" r:id="rId14"/>
    <p:sldId id="314" r:id="rId15"/>
    <p:sldId id="315" r:id="rId16"/>
    <p:sldId id="262" r:id="rId17"/>
    <p:sldId id="316" r:id="rId18"/>
    <p:sldId id="325" r:id="rId19"/>
    <p:sldId id="324" r:id="rId20"/>
    <p:sldId id="323" r:id="rId21"/>
    <p:sldId id="276" r:id="rId22"/>
    <p:sldId id="322" r:id="rId23"/>
    <p:sldId id="326" r:id="rId24"/>
    <p:sldId id="275" r:id="rId25"/>
    <p:sldId id="265" r:id="rId26"/>
    <p:sldId id="266" r:id="rId27"/>
    <p:sldId id="269" r:id="rId28"/>
    <p:sldId id="270" r:id="rId29"/>
    <p:sldId id="274" r:id="rId30"/>
    <p:sldId id="271" r:id="rId31"/>
    <p:sldId id="307" r:id="rId32"/>
    <p:sldId id="308" r:id="rId33"/>
    <p:sldId id="277" r:id="rId34"/>
    <p:sldId id="309" r:id="rId35"/>
    <p:sldId id="327" r:id="rId36"/>
    <p:sldId id="272" r:id="rId37"/>
    <p:sldId id="273" r:id="rId38"/>
    <p:sldId id="317" r:id="rId39"/>
    <p:sldId id="318" r:id="rId40"/>
    <p:sldId id="257" r:id="rId41"/>
    <p:sldId id="2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Divider" id="{C9FD6A10-8CB5-C544-91E6-0D17FF05820C}">
          <p14:sldIdLst>
            <p14:sldId id="261"/>
          </p14:sldIdLst>
        </p14:section>
        <p14:section name="Presenter Information" id="{76E6298D-252E-BA48-B860-90C4EDC2B496}">
          <p14:sldIdLst>
            <p14:sldId id="259"/>
          </p14:sldIdLst>
        </p14:section>
        <p14:section name="Basic Slides" id="{2FCC89CC-139E-0943-9D00-ED551DA56690}">
          <p14:sldIdLst>
            <p14:sldId id="320"/>
            <p14:sldId id="288"/>
            <p14:sldId id="289"/>
            <p14:sldId id="310"/>
            <p14:sldId id="311"/>
            <p14:sldId id="321"/>
            <p14:sldId id="312"/>
            <p14:sldId id="313"/>
            <p14:sldId id="314"/>
            <p14:sldId id="315"/>
            <p14:sldId id="262"/>
            <p14:sldId id="316"/>
            <p14:sldId id="325"/>
            <p14:sldId id="324"/>
            <p14:sldId id="323"/>
            <p14:sldId id="276"/>
            <p14:sldId id="322"/>
            <p14:sldId id="326"/>
            <p14:sldId id="275"/>
            <p14:sldId id="265"/>
            <p14:sldId id="266"/>
            <p14:sldId id="269"/>
            <p14:sldId id="270"/>
            <p14:sldId id="274"/>
            <p14:sldId id="271"/>
            <p14:sldId id="307"/>
            <p14:sldId id="308"/>
            <p14:sldId id="277"/>
            <p14:sldId id="309"/>
            <p14:sldId id="327"/>
            <p14:sldId id="272"/>
            <p14:sldId id="273"/>
            <p14:sldId id="317"/>
            <p14:sldId id="318"/>
          </p14:sldIdLst>
        </p14:section>
        <p14:section name="End Slide - Nuclear Audiences" id="{76340182-1D36-F44B-A660-334039239667}">
          <p14:sldIdLst>
            <p14:sldId id="257"/>
          </p14:sldIdLst>
        </p14:section>
        <p14:section name="End Slide - Public Audiences" id="{B64E157F-671A-4945-826C-3CE001E80590}">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7"/>
    <p:restoredTop sz="94647"/>
  </p:normalViewPr>
  <p:slideViewPr>
    <p:cSldViewPr snapToGrid="0" snapToObjects="1">
      <p:cViewPr varScale="1">
        <p:scale>
          <a:sx n="93" d="100"/>
          <a:sy n="93" d="100"/>
        </p:scale>
        <p:origin x="23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Total Membership as of December 31, 2019</a:t>
            </a:r>
          </a:p>
        </c:rich>
      </c:tx>
      <c:overlay val="0"/>
    </c:title>
    <c:autoTitleDeleted val="0"/>
    <c:plotArea>
      <c:layout/>
      <c:lineChart>
        <c:grouping val="standard"/>
        <c:varyColors val="0"/>
        <c:ser>
          <c:idx val="0"/>
          <c:order val="0"/>
          <c:tx>
            <c:strRef>
              <c:f>Sheet1!$B$1</c:f>
              <c:strCache>
                <c:ptCount val="1"/>
                <c:pt idx="0">
                  <c:v>Total Membership</c:v>
                </c:pt>
              </c:strCache>
            </c:strRef>
          </c:tx>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11083</c:v>
                </c:pt>
                <c:pt idx="1">
                  <c:v>10465</c:v>
                </c:pt>
                <c:pt idx="2">
                  <c:v>10481</c:v>
                </c:pt>
                <c:pt idx="3">
                  <c:v>10590</c:v>
                </c:pt>
                <c:pt idx="4">
                  <c:v>10311</c:v>
                </c:pt>
                <c:pt idx="5">
                  <c:v>9433</c:v>
                </c:pt>
                <c:pt idx="6">
                  <c:v>9310</c:v>
                </c:pt>
              </c:numCache>
            </c:numRef>
          </c:val>
          <c:smooth val="0"/>
          <c:extLst>
            <c:ext xmlns:c16="http://schemas.microsoft.com/office/drawing/2014/chart" uri="{C3380CC4-5D6E-409C-BE32-E72D297353CC}">
              <c16:uniqueId val="{00000000-4B34-4F73-A248-6F1113BF3841}"/>
            </c:ext>
          </c:extLst>
        </c:ser>
        <c:dLbls>
          <c:showLegendKey val="0"/>
          <c:showVal val="0"/>
          <c:showCatName val="0"/>
          <c:showSerName val="0"/>
          <c:showPercent val="0"/>
          <c:showBubbleSize val="0"/>
        </c:dLbls>
        <c:marker val="1"/>
        <c:smooth val="0"/>
        <c:axId val="169998848"/>
        <c:axId val="186344576"/>
      </c:lineChart>
      <c:catAx>
        <c:axId val="169998848"/>
        <c:scaling>
          <c:orientation val="minMax"/>
        </c:scaling>
        <c:delete val="0"/>
        <c:axPos val="b"/>
        <c:numFmt formatCode="General" sourceLinked="1"/>
        <c:majorTickMark val="out"/>
        <c:minorTickMark val="none"/>
        <c:tickLblPos val="nextTo"/>
        <c:crossAx val="186344576"/>
        <c:crosses val="autoZero"/>
        <c:auto val="1"/>
        <c:lblAlgn val="ctr"/>
        <c:lblOffset val="100"/>
        <c:tickLblSkip val="1"/>
        <c:noMultiLvlLbl val="0"/>
      </c:catAx>
      <c:valAx>
        <c:axId val="186344576"/>
        <c:scaling>
          <c:orientation val="minMax"/>
        </c:scaling>
        <c:delete val="0"/>
        <c:axPos val="l"/>
        <c:majorGridlines/>
        <c:numFmt formatCode="General" sourceLinked="1"/>
        <c:majorTickMark val="out"/>
        <c:minorTickMark val="none"/>
        <c:tickLblPos val="nextTo"/>
        <c:crossAx val="169998848"/>
        <c:crosses val="autoZero"/>
        <c:crossBetween val="between"/>
        <c:majorUnit val="25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ANS Operations - (Budget,  Actual) 2010 - 2019</a:t>
            </a:r>
          </a:p>
        </c:rich>
      </c:tx>
      <c:overlay val="0"/>
    </c:title>
    <c:autoTitleDeleted val="0"/>
    <c:plotArea>
      <c:layout/>
      <c:barChart>
        <c:barDir val="col"/>
        <c:grouping val="clustered"/>
        <c:varyColors val="0"/>
        <c:ser>
          <c:idx val="1"/>
          <c:order val="0"/>
          <c:tx>
            <c:strRef>
              <c:f>Sheet1!$A$8</c:f>
              <c:strCache>
                <c:ptCount val="1"/>
                <c:pt idx="0">
                  <c:v>Budget </c:v>
                </c:pt>
              </c:strCache>
            </c:strRef>
          </c:tx>
          <c:invertIfNegative val="0"/>
          <c:cat>
            <c:numRef>
              <c:f>Sheet1!$B$7:$K$7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Sheet1!$B$8:$K$8</c:f>
              <c:numCache>
                <c:formatCode>_(* #,##0_);_(* \(#,##0\);_(* "-"??_);_(@_)</c:formatCode>
                <c:ptCount val="10"/>
                <c:pt idx="0">
                  <c:v>-394</c:v>
                </c:pt>
                <c:pt idx="1">
                  <c:v>-200</c:v>
                </c:pt>
                <c:pt idx="2">
                  <c:v>-901</c:v>
                </c:pt>
                <c:pt idx="3">
                  <c:v>-437</c:v>
                </c:pt>
                <c:pt idx="4">
                  <c:v>-137</c:v>
                </c:pt>
                <c:pt idx="5">
                  <c:v>-512</c:v>
                </c:pt>
                <c:pt idx="6">
                  <c:v>-590</c:v>
                </c:pt>
                <c:pt idx="7">
                  <c:v>-581</c:v>
                </c:pt>
                <c:pt idx="8">
                  <c:v>-926</c:v>
                </c:pt>
                <c:pt idx="9">
                  <c:v>-561</c:v>
                </c:pt>
              </c:numCache>
            </c:numRef>
          </c:val>
          <c:extLst>
            <c:ext xmlns:c16="http://schemas.microsoft.com/office/drawing/2014/chart" uri="{C3380CC4-5D6E-409C-BE32-E72D297353CC}">
              <c16:uniqueId val="{00000000-59DD-43E4-B700-D9B53C0CA030}"/>
            </c:ext>
          </c:extLst>
        </c:ser>
        <c:ser>
          <c:idx val="0"/>
          <c:order val="1"/>
          <c:tx>
            <c:strRef>
              <c:f>Sheet1!$A$9</c:f>
              <c:strCache>
                <c:ptCount val="1"/>
                <c:pt idx="0">
                  <c:v>Actual </c:v>
                </c:pt>
              </c:strCache>
            </c:strRef>
          </c:tx>
          <c:invertIfNegative val="0"/>
          <c:cat>
            <c:numRef>
              <c:f>Sheet1!$B$7:$K$7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Sheet1!$B$9:$K$9</c:f>
              <c:numCache>
                <c:formatCode>_(* #,##0_);_(* \(#,##0\);_(* "-"??_);_(@_)</c:formatCode>
                <c:ptCount val="10"/>
                <c:pt idx="0">
                  <c:v>-1094</c:v>
                </c:pt>
                <c:pt idx="1">
                  <c:v>-1877</c:v>
                </c:pt>
                <c:pt idx="2">
                  <c:v>-335</c:v>
                </c:pt>
                <c:pt idx="3">
                  <c:v>-805</c:v>
                </c:pt>
                <c:pt idx="4">
                  <c:v>-414</c:v>
                </c:pt>
                <c:pt idx="5">
                  <c:v>-438</c:v>
                </c:pt>
                <c:pt idx="6">
                  <c:v>-364</c:v>
                </c:pt>
                <c:pt idx="7">
                  <c:v>-658</c:v>
                </c:pt>
                <c:pt idx="8">
                  <c:v>-882</c:v>
                </c:pt>
                <c:pt idx="9">
                  <c:v>-209</c:v>
                </c:pt>
              </c:numCache>
            </c:numRef>
          </c:val>
          <c:extLst>
            <c:ext xmlns:c16="http://schemas.microsoft.com/office/drawing/2014/chart" uri="{C3380CC4-5D6E-409C-BE32-E72D297353CC}">
              <c16:uniqueId val="{00000001-59DD-43E4-B700-D9B53C0CA030}"/>
            </c:ext>
          </c:extLst>
        </c:ser>
        <c:dLbls>
          <c:showLegendKey val="0"/>
          <c:showVal val="0"/>
          <c:showCatName val="0"/>
          <c:showSerName val="0"/>
          <c:showPercent val="0"/>
          <c:showBubbleSize val="0"/>
        </c:dLbls>
        <c:gapWidth val="150"/>
        <c:axId val="189443584"/>
        <c:axId val="186347456"/>
      </c:barChart>
      <c:catAx>
        <c:axId val="189443584"/>
        <c:scaling>
          <c:orientation val="minMax"/>
        </c:scaling>
        <c:delete val="0"/>
        <c:axPos val="b"/>
        <c:numFmt formatCode="General" sourceLinked="1"/>
        <c:majorTickMark val="none"/>
        <c:minorTickMark val="none"/>
        <c:tickLblPos val="nextTo"/>
        <c:crossAx val="186347456"/>
        <c:crosses val="autoZero"/>
        <c:auto val="1"/>
        <c:lblAlgn val="ctr"/>
        <c:lblOffset val="100"/>
        <c:noMultiLvlLbl val="0"/>
      </c:catAx>
      <c:valAx>
        <c:axId val="186347456"/>
        <c:scaling>
          <c:orientation val="minMax"/>
        </c:scaling>
        <c:delete val="0"/>
        <c:axPos val="l"/>
        <c:majorGridlines/>
        <c:title>
          <c:tx>
            <c:rich>
              <a:bodyPr/>
              <a:lstStyle/>
              <a:p>
                <a:pPr>
                  <a:defRPr sz="1600"/>
                </a:pPr>
                <a:r>
                  <a:rPr lang="en-US" sz="1600"/>
                  <a:t>$,000</a:t>
                </a:r>
              </a:p>
            </c:rich>
          </c:tx>
          <c:overlay val="0"/>
        </c:title>
        <c:numFmt formatCode="_(* #,##0_);_(* \(#,##0\);_(* &quot;-&quot;??_);_(@_)" sourceLinked="1"/>
        <c:majorTickMark val="none"/>
        <c:minorTickMark val="none"/>
        <c:tickLblPos val="nextTo"/>
        <c:crossAx val="189443584"/>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C546C-96C9-2944-8115-EE7A31DFB802}" type="datetimeFigureOut">
              <a:rPr lang="en-US" smtClean="0"/>
              <a:t>11/18/20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6753A-5EB8-9F4D-908E-DC836C7F1A68}" type="slidenum">
              <a:rPr lang="en-US" smtClean="0"/>
              <a:t>‹#›</a:t>
            </a:fld>
            <a:endParaRPr lang="en-US"/>
          </a:p>
        </p:txBody>
      </p:sp>
    </p:spTree>
    <p:extLst>
      <p:ext uri="{BB962C8B-B14F-4D97-AF65-F5344CB8AC3E}">
        <p14:creationId xmlns:p14="http://schemas.microsoft.com/office/powerpoint/2010/main" val="365925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explicit about what motivated the change plan, chart with revenue vs expenditures, provide evidence of reason for change, including decreasing membership, back up slide on 1ANS (what do successful societies do about membership?), </a:t>
            </a:r>
          </a:p>
        </p:txBody>
      </p:sp>
      <p:sp>
        <p:nvSpPr>
          <p:cNvPr id="4" name="Slide Number Placeholder 3"/>
          <p:cNvSpPr>
            <a:spLocks noGrp="1"/>
          </p:cNvSpPr>
          <p:nvPr>
            <p:ph type="sldNum" sz="quarter" idx="5"/>
          </p:nvPr>
        </p:nvSpPr>
        <p:spPr/>
        <p:txBody>
          <a:bodyPr/>
          <a:lstStyle/>
          <a:p>
            <a:fld id="{F5869ACF-A049-9545-9A9B-189A2F02B976}" type="slidenum">
              <a:rPr lang="en-US" smtClean="0"/>
              <a:t>3</a:t>
            </a:fld>
            <a:endParaRPr lang="en-US"/>
          </a:p>
        </p:txBody>
      </p:sp>
    </p:spTree>
    <p:extLst>
      <p:ext uri="{BB962C8B-B14F-4D97-AF65-F5344CB8AC3E}">
        <p14:creationId xmlns:p14="http://schemas.microsoft.com/office/powerpoint/2010/main" val="178700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quotes</a:t>
            </a:r>
          </a:p>
        </p:txBody>
      </p:sp>
      <p:sp>
        <p:nvSpPr>
          <p:cNvPr id="4" name="Slide Number Placeholder 3"/>
          <p:cNvSpPr>
            <a:spLocks noGrp="1"/>
          </p:cNvSpPr>
          <p:nvPr>
            <p:ph type="sldNum" sz="quarter" idx="5"/>
          </p:nvPr>
        </p:nvSpPr>
        <p:spPr/>
        <p:txBody>
          <a:bodyPr/>
          <a:lstStyle/>
          <a:p>
            <a:fld id="{F5869ACF-A049-9545-9A9B-189A2F02B976}" type="slidenum">
              <a:rPr lang="en-US" smtClean="0"/>
              <a:t>14</a:t>
            </a:fld>
            <a:endParaRPr lang="en-US"/>
          </a:p>
        </p:txBody>
      </p:sp>
    </p:spTree>
    <p:extLst>
      <p:ext uri="{BB962C8B-B14F-4D97-AF65-F5344CB8AC3E}">
        <p14:creationId xmlns:p14="http://schemas.microsoft.com/office/powerpoint/2010/main" val="3655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19th Century economist Thomas Malthus who lusted for the extermination of his fellow man, particularly the poor and the Irish. “Instead of recommending cleanliness to the poor,” Malthus argued, “we should encourage contrary habits…and court the return of the plague.”</a:t>
            </a:r>
          </a:p>
          <a:p>
            <a:endParaRPr lang="en-US" dirty="0"/>
          </a:p>
        </p:txBody>
      </p:sp>
      <p:sp>
        <p:nvSpPr>
          <p:cNvPr id="4" name="Slide Number Placeholder 3"/>
          <p:cNvSpPr>
            <a:spLocks noGrp="1"/>
          </p:cNvSpPr>
          <p:nvPr>
            <p:ph type="sldNum" sz="quarter" idx="5"/>
          </p:nvPr>
        </p:nvSpPr>
        <p:spPr/>
        <p:txBody>
          <a:bodyPr/>
          <a:lstStyle/>
          <a:p>
            <a:fld id="{F5869ACF-A049-9545-9A9B-189A2F02B976}" type="slidenum">
              <a:rPr lang="en-US" smtClean="0"/>
              <a:t>21</a:t>
            </a:fld>
            <a:endParaRPr lang="en-US"/>
          </a:p>
        </p:txBody>
      </p:sp>
    </p:spTree>
    <p:extLst>
      <p:ext uri="{BB962C8B-B14F-4D97-AF65-F5344CB8AC3E}">
        <p14:creationId xmlns:p14="http://schemas.microsoft.com/office/powerpoint/2010/main" val="34609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evolved in nature and developed the ability to understand and use nature to thrive</a:t>
            </a:r>
          </a:p>
        </p:txBody>
      </p:sp>
      <p:sp>
        <p:nvSpPr>
          <p:cNvPr id="4" name="Slide Number Placeholder 3"/>
          <p:cNvSpPr>
            <a:spLocks noGrp="1"/>
          </p:cNvSpPr>
          <p:nvPr>
            <p:ph type="sldNum" sz="quarter" idx="5"/>
          </p:nvPr>
        </p:nvSpPr>
        <p:spPr/>
        <p:txBody>
          <a:bodyPr/>
          <a:lstStyle/>
          <a:p>
            <a:fld id="{F5869ACF-A049-9545-9A9B-189A2F02B976}" type="slidenum">
              <a:rPr lang="en-US" smtClean="0"/>
              <a:t>22</a:t>
            </a:fld>
            <a:endParaRPr lang="en-US"/>
          </a:p>
        </p:txBody>
      </p:sp>
    </p:spTree>
    <p:extLst>
      <p:ext uri="{BB962C8B-B14F-4D97-AF65-F5344CB8AC3E}">
        <p14:creationId xmlns:p14="http://schemas.microsoft.com/office/powerpoint/2010/main" val="35227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picture of fission</a:t>
            </a:r>
          </a:p>
        </p:txBody>
      </p:sp>
      <p:sp>
        <p:nvSpPr>
          <p:cNvPr id="4" name="Slide Number Placeholder 3"/>
          <p:cNvSpPr>
            <a:spLocks noGrp="1"/>
          </p:cNvSpPr>
          <p:nvPr>
            <p:ph type="sldNum" sz="quarter" idx="5"/>
          </p:nvPr>
        </p:nvSpPr>
        <p:spPr/>
        <p:txBody>
          <a:bodyPr/>
          <a:lstStyle/>
          <a:p>
            <a:fld id="{F5869ACF-A049-9545-9A9B-189A2F02B976}" type="slidenum">
              <a:rPr lang="en-US" smtClean="0"/>
              <a:t>24</a:t>
            </a:fld>
            <a:endParaRPr lang="en-US"/>
          </a:p>
        </p:txBody>
      </p:sp>
    </p:spTree>
    <p:extLst>
      <p:ext uri="{BB962C8B-B14F-4D97-AF65-F5344CB8AC3E}">
        <p14:creationId xmlns:p14="http://schemas.microsoft.com/office/powerpoint/2010/main" val="255724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numbers to support, quotes and DOE dose chart, costs money to go from natural background to lower than that,  rather we could be spending money on things that help us thrive, </a:t>
            </a:r>
            <a:r>
              <a:rPr lang="en-US" dirty="0" err="1"/>
              <a:t>eg</a:t>
            </a:r>
            <a:r>
              <a:rPr lang="en-US" dirty="0"/>
              <a:t> COVID testing/tracing</a:t>
            </a:r>
          </a:p>
        </p:txBody>
      </p:sp>
      <p:sp>
        <p:nvSpPr>
          <p:cNvPr id="4" name="Slide Number Placeholder 3"/>
          <p:cNvSpPr>
            <a:spLocks noGrp="1"/>
          </p:cNvSpPr>
          <p:nvPr>
            <p:ph type="sldNum" sz="quarter" idx="5"/>
          </p:nvPr>
        </p:nvSpPr>
        <p:spPr/>
        <p:txBody>
          <a:bodyPr/>
          <a:lstStyle/>
          <a:p>
            <a:fld id="{F5869ACF-A049-9545-9A9B-189A2F02B976}" type="slidenum">
              <a:rPr lang="en-US" smtClean="0"/>
              <a:t>27</a:t>
            </a:fld>
            <a:endParaRPr lang="en-US"/>
          </a:p>
        </p:txBody>
      </p:sp>
    </p:spTree>
    <p:extLst>
      <p:ext uri="{BB962C8B-B14F-4D97-AF65-F5344CB8AC3E}">
        <p14:creationId xmlns:p14="http://schemas.microsoft.com/office/powerpoint/2010/main" val="215532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The average </a:t>
            </a:r>
          </a:p>
          <a:p>
            <a:r>
              <a:rPr lang="en-US">
                <a:latin typeface="Times New Roman" charset="0"/>
                <a:ea typeface="ＭＳ Ｐゴシック" charset="0"/>
                <a:cs typeface="ＭＳ Ｐゴシック" charset="0"/>
              </a:rPr>
              <a:t>American receives a </a:t>
            </a:r>
          </a:p>
          <a:p>
            <a:r>
              <a:rPr lang="en-US">
                <a:latin typeface="Times New Roman" charset="0"/>
                <a:ea typeface="ＭＳ Ｐゴシック" charset="0"/>
                <a:cs typeface="ＭＳ Ｐゴシック" charset="0"/>
              </a:rPr>
              <a:t>radiation dose of 620 millirem per year.</a:t>
            </a:r>
          </a:p>
        </p:txBody>
      </p:sp>
      <p:sp>
        <p:nvSpPr>
          <p:cNvPr id="368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B4737F3-7A22-374E-BF91-A8969A72E3FC}" type="slidenum">
              <a:rPr lang="en-US" sz="1200">
                <a:latin typeface="Times" charset="0"/>
              </a:rPr>
              <a:pPr/>
              <a:t>28</a:t>
            </a:fld>
            <a:endParaRPr lang="en-US" sz="1200">
              <a:latin typeface="Times" charset="0"/>
            </a:endParaRPr>
          </a:p>
        </p:txBody>
      </p:sp>
    </p:spTree>
    <p:extLst>
      <p:ext uri="{BB962C8B-B14F-4D97-AF65-F5344CB8AC3E}">
        <p14:creationId xmlns:p14="http://schemas.microsoft.com/office/powerpoint/2010/main" val="363989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numbers to support, quotes and DOE dose chart, costs money to go from natural background to lower than that,  rather we could be spending money on things that help us thrive, </a:t>
            </a:r>
            <a:r>
              <a:rPr lang="en-US" dirty="0" err="1"/>
              <a:t>eg</a:t>
            </a:r>
            <a:r>
              <a:rPr lang="en-US" dirty="0"/>
              <a:t> COVID testing/tracing</a:t>
            </a:r>
          </a:p>
        </p:txBody>
      </p:sp>
      <p:sp>
        <p:nvSpPr>
          <p:cNvPr id="4" name="Slide Number Placeholder 3"/>
          <p:cNvSpPr>
            <a:spLocks noGrp="1"/>
          </p:cNvSpPr>
          <p:nvPr>
            <p:ph type="sldNum" sz="quarter" idx="5"/>
          </p:nvPr>
        </p:nvSpPr>
        <p:spPr/>
        <p:txBody>
          <a:bodyPr/>
          <a:lstStyle/>
          <a:p>
            <a:fld id="{F5869ACF-A049-9545-9A9B-189A2F02B976}" type="slidenum">
              <a:rPr lang="en-US" smtClean="0"/>
              <a:t>29</a:t>
            </a:fld>
            <a:endParaRPr lang="en-US"/>
          </a:p>
        </p:txBody>
      </p:sp>
    </p:spTree>
    <p:extLst>
      <p:ext uri="{BB962C8B-B14F-4D97-AF65-F5344CB8AC3E}">
        <p14:creationId xmlns:p14="http://schemas.microsoft.com/office/powerpoint/2010/main" val="423039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numbers to support, quotes and DOE dose chart, costs money to go from natural background to lower than that,  rather we could be spending money on things that help us thrive, </a:t>
            </a:r>
            <a:r>
              <a:rPr lang="en-US" dirty="0" err="1"/>
              <a:t>eg</a:t>
            </a:r>
            <a:r>
              <a:rPr lang="en-US" dirty="0"/>
              <a:t> COVID testing/tracing</a:t>
            </a:r>
          </a:p>
        </p:txBody>
      </p:sp>
      <p:sp>
        <p:nvSpPr>
          <p:cNvPr id="4" name="Slide Number Placeholder 3"/>
          <p:cNvSpPr>
            <a:spLocks noGrp="1"/>
          </p:cNvSpPr>
          <p:nvPr>
            <p:ph type="sldNum" sz="quarter" idx="5"/>
          </p:nvPr>
        </p:nvSpPr>
        <p:spPr/>
        <p:txBody>
          <a:bodyPr/>
          <a:lstStyle/>
          <a:p>
            <a:fld id="{F5869ACF-A049-9545-9A9B-189A2F02B976}" type="slidenum">
              <a:rPr lang="en-US" smtClean="0"/>
              <a:t>31</a:t>
            </a:fld>
            <a:endParaRPr lang="en-US"/>
          </a:p>
        </p:txBody>
      </p:sp>
    </p:spTree>
    <p:extLst>
      <p:ext uri="{BB962C8B-B14F-4D97-AF65-F5344CB8AC3E}">
        <p14:creationId xmlns:p14="http://schemas.microsoft.com/office/powerpoint/2010/main" val="2935693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28 deaths at time of accident, 19 deaths over 20 years </a:t>
            </a:r>
            <a:r>
              <a:rPr lang="en-US" u="sng" dirty="0"/>
              <a:t>maybe</a:t>
            </a:r>
            <a:r>
              <a:rPr lang="en-US" dirty="0"/>
              <a:t> caused by radiation</a:t>
            </a:r>
          </a:p>
          <a:p>
            <a:endParaRPr lang="en-US" dirty="0"/>
          </a:p>
        </p:txBody>
      </p:sp>
      <p:sp>
        <p:nvSpPr>
          <p:cNvPr id="4" name="Slide Number Placeholder 3"/>
          <p:cNvSpPr>
            <a:spLocks noGrp="1"/>
          </p:cNvSpPr>
          <p:nvPr>
            <p:ph type="sldNum" sz="quarter" idx="5"/>
          </p:nvPr>
        </p:nvSpPr>
        <p:spPr/>
        <p:txBody>
          <a:bodyPr/>
          <a:lstStyle/>
          <a:p>
            <a:fld id="{F5869ACF-A049-9545-9A9B-189A2F02B976}" type="slidenum">
              <a:rPr lang="en-US" smtClean="0"/>
              <a:t>33</a:t>
            </a:fld>
            <a:endParaRPr lang="en-US"/>
          </a:p>
        </p:txBody>
      </p:sp>
    </p:spTree>
    <p:extLst>
      <p:ext uri="{BB962C8B-B14F-4D97-AF65-F5344CB8AC3E}">
        <p14:creationId xmlns:p14="http://schemas.microsoft.com/office/powerpoint/2010/main" val="407686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demonstrated that the biological responses and the mechanisms of action following exposure for low doses are very different from the responses to high doses. Many of the low dose responses seem to be protective and may result in less biological damage than is observed in the controls. High dose responses activate a different set of genes and activate different proteins and metabolic pathways (Dauer et al. 2010) suggesting unique mechanisms of action as a function of both dose and dose rate. These observations do not support the use of the Linear No Threshold Hypothesis (LNTH) as being scientifically accurate. This </a:t>
            </a:r>
            <a:r>
              <a:rPr lang="en-US" dirty="0" err="1"/>
              <a:t>sug</a:t>
            </a:r>
            <a:r>
              <a:rPr lang="en-US" dirty="0"/>
              <a:t>-gests that the LNTH is not appropriate in making risk assess-</a:t>
            </a:r>
            <a:r>
              <a:rPr lang="en-US" dirty="0" err="1"/>
              <a:t>ment</a:t>
            </a:r>
            <a:r>
              <a:rPr lang="en-US" dirty="0"/>
              <a:t> and that using it over-estimates the risk in the low dose and dose rate region. Thus, science does not support the con-</a:t>
            </a:r>
            <a:r>
              <a:rPr lang="en-US" dirty="0" err="1"/>
              <a:t>servative</a:t>
            </a:r>
            <a:r>
              <a:rPr lang="en-US" dirty="0"/>
              <a:t> risk estimates, and especially the use of these </a:t>
            </a:r>
            <a:r>
              <a:rPr lang="en-US" dirty="0" err="1"/>
              <a:t>esti</a:t>
            </a:r>
            <a:r>
              <a:rPr lang="en-US" dirty="0"/>
              <a:t>-mates, in making judgments on actions to be taken following accidents, or other events where populations exposed to low doses delivered at low dose rates may result in drastic action</a:t>
            </a:r>
          </a:p>
        </p:txBody>
      </p:sp>
      <p:sp>
        <p:nvSpPr>
          <p:cNvPr id="4" name="Slide Number Placeholder 3"/>
          <p:cNvSpPr>
            <a:spLocks noGrp="1"/>
          </p:cNvSpPr>
          <p:nvPr>
            <p:ph type="sldNum" sz="quarter" idx="5"/>
          </p:nvPr>
        </p:nvSpPr>
        <p:spPr/>
        <p:txBody>
          <a:bodyPr/>
          <a:lstStyle/>
          <a:p>
            <a:fld id="{F5869ACF-A049-9545-9A9B-189A2F02B976}" type="slidenum">
              <a:rPr lang="en-US" smtClean="0"/>
              <a:t>34</a:t>
            </a:fld>
            <a:endParaRPr lang="en-US"/>
          </a:p>
        </p:txBody>
      </p:sp>
    </p:spTree>
    <p:extLst>
      <p:ext uri="{BB962C8B-B14F-4D97-AF65-F5344CB8AC3E}">
        <p14:creationId xmlns:p14="http://schemas.microsoft.com/office/powerpoint/2010/main" val="37169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Dues increase in 2014 caused</a:t>
            </a:r>
            <a:r>
              <a:rPr lang="en-US" baseline="0" dirty="0"/>
              <a:t> larger than expected attrition.  </a:t>
            </a:r>
          </a:p>
          <a:p>
            <a:endParaRPr lang="en-US" baseline="0" dirty="0"/>
          </a:p>
          <a:p>
            <a:r>
              <a:rPr lang="en-US" baseline="0" dirty="0"/>
              <a:t>16% decrease in total membership from 2013-2019</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3748B49-0A88-4844-B65B-FEAB3D72FF68}" type="slidenum">
              <a:rPr lang="en-US" smtClean="0"/>
              <a:pPr/>
              <a:t>4</a:t>
            </a:fld>
            <a:endParaRPr lang="en-US"/>
          </a:p>
        </p:txBody>
      </p:sp>
    </p:spTree>
    <p:extLst>
      <p:ext uri="{BB962C8B-B14F-4D97-AF65-F5344CB8AC3E}">
        <p14:creationId xmlns:p14="http://schemas.microsoft.com/office/powerpoint/2010/main" val="303283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err="1"/>
              <a:t>Cheap,reliable</a:t>
            </a:r>
            <a:r>
              <a:rPr lang="en-US" sz="2000" dirty="0"/>
              <a:t>, abundant power is a human benefit. It’s up to others to show that radiation dose is a risk that overwhelms that benefit.  </a:t>
            </a:r>
          </a:p>
          <a:p>
            <a:endParaRPr lang="en-US" sz="2000" dirty="0"/>
          </a:p>
        </p:txBody>
      </p:sp>
      <p:sp>
        <p:nvSpPr>
          <p:cNvPr id="4" name="Slide Number Placeholder 3"/>
          <p:cNvSpPr>
            <a:spLocks noGrp="1"/>
          </p:cNvSpPr>
          <p:nvPr>
            <p:ph type="sldNum" sz="quarter" idx="5"/>
          </p:nvPr>
        </p:nvSpPr>
        <p:spPr/>
        <p:txBody>
          <a:bodyPr/>
          <a:lstStyle/>
          <a:p>
            <a:fld id="{1BE81241-0A6A-6740-AC22-824B85B83C1D}" type="slidenum">
              <a:rPr lang="en-US" smtClean="0"/>
              <a:t>35</a:t>
            </a:fld>
            <a:endParaRPr lang="en-US"/>
          </a:p>
        </p:txBody>
      </p:sp>
    </p:spTree>
    <p:extLst>
      <p:ext uri="{BB962C8B-B14F-4D97-AF65-F5344CB8AC3E}">
        <p14:creationId xmlns:p14="http://schemas.microsoft.com/office/powerpoint/2010/main" val="24841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Dues increase in 2014 caused</a:t>
            </a:r>
            <a:r>
              <a:rPr lang="en-US" baseline="0" dirty="0"/>
              <a:t> larger than expected attrition.  </a:t>
            </a:r>
          </a:p>
          <a:p>
            <a:endParaRPr lang="en-US" baseline="0" dirty="0"/>
          </a:p>
          <a:p>
            <a:r>
              <a:rPr lang="en-US" baseline="0" dirty="0"/>
              <a:t>16% decrease in total membership from 2013-2019</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3748B49-0A88-4844-B65B-FEAB3D72FF68}" type="slidenum">
              <a:rPr lang="en-US" smtClean="0"/>
              <a:pPr/>
              <a:t>5</a:t>
            </a:fld>
            <a:endParaRPr lang="en-US"/>
          </a:p>
        </p:txBody>
      </p:sp>
    </p:spTree>
    <p:extLst>
      <p:ext uri="{BB962C8B-B14F-4D97-AF65-F5344CB8AC3E}">
        <p14:creationId xmlns:p14="http://schemas.microsoft.com/office/powerpoint/2010/main" val="232180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explicit about what motivated the change plan, chart with revenue vs expenditures, provide evidence of reason for change, including decreasing membership, back up slide on 1ANS (what do successful societies do about membership?), </a:t>
            </a:r>
          </a:p>
        </p:txBody>
      </p:sp>
      <p:sp>
        <p:nvSpPr>
          <p:cNvPr id="4" name="Slide Number Placeholder 3"/>
          <p:cNvSpPr>
            <a:spLocks noGrp="1"/>
          </p:cNvSpPr>
          <p:nvPr>
            <p:ph type="sldNum" sz="quarter" idx="5"/>
          </p:nvPr>
        </p:nvSpPr>
        <p:spPr/>
        <p:txBody>
          <a:bodyPr/>
          <a:lstStyle/>
          <a:p>
            <a:fld id="{F5869ACF-A049-9545-9A9B-189A2F02B976}" type="slidenum">
              <a:rPr lang="en-US" smtClean="0"/>
              <a:t>6</a:t>
            </a:fld>
            <a:endParaRPr lang="en-US"/>
          </a:p>
        </p:txBody>
      </p:sp>
    </p:spTree>
    <p:extLst>
      <p:ext uri="{BB962C8B-B14F-4D97-AF65-F5344CB8AC3E}">
        <p14:creationId xmlns:p14="http://schemas.microsoft.com/office/powerpoint/2010/main" val="251367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Paula about loss on annual meeting</a:t>
            </a:r>
          </a:p>
        </p:txBody>
      </p:sp>
      <p:sp>
        <p:nvSpPr>
          <p:cNvPr id="4" name="Slide Number Placeholder 3"/>
          <p:cNvSpPr>
            <a:spLocks noGrp="1"/>
          </p:cNvSpPr>
          <p:nvPr>
            <p:ph type="sldNum" sz="quarter" idx="5"/>
          </p:nvPr>
        </p:nvSpPr>
        <p:spPr/>
        <p:txBody>
          <a:bodyPr/>
          <a:lstStyle/>
          <a:p>
            <a:fld id="{F5869ACF-A049-9545-9A9B-189A2F02B976}" type="slidenum">
              <a:rPr lang="en-US" smtClean="0"/>
              <a:t>7</a:t>
            </a:fld>
            <a:endParaRPr lang="en-US"/>
          </a:p>
        </p:txBody>
      </p:sp>
    </p:spTree>
    <p:extLst>
      <p:ext uri="{BB962C8B-B14F-4D97-AF65-F5344CB8AC3E}">
        <p14:creationId xmlns:p14="http://schemas.microsoft.com/office/powerpoint/2010/main" val="186393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Paula about loss on annual meeting</a:t>
            </a:r>
          </a:p>
        </p:txBody>
      </p:sp>
      <p:sp>
        <p:nvSpPr>
          <p:cNvPr id="4" name="Slide Number Placeholder 3"/>
          <p:cNvSpPr>
            <a:spLocks noGrp="1"/>
          </p:cNvSpPr>
          <p:nvPr>
            <p:ph type="sldNum" sz="quarter" idx="5"/>
          </p:nvPr>
        </p:nvSpPr>
        <p:spPr/>
        <p:txBody>
          <a:bodyPr/>
          <a:lstStyle/>
          <a:p>
            <a:fld id="{F5869ACF-A049-9545-9A9B-189A2F02B976}" type="slidenum">
              <a:rPr lang="en-US" smtClean="0"/>
              <a:t>8</a:t>
            </a:fld>
            <a:endParaRPr lang="en-US"/>
          </a:p>
        </p:txBody>
      </p:sp>
    </p:spTree>
    <p:extLst>
      <p:ext uri="{BB962C8B-B14F-4D97-AF65-F5344CB8AC3E}">
        <p14:creationId xmlns:p14="http://schemas.microsoft.com/office/powerpoint/2010/main" val="112024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way YOU think about your technology, let’s talk about you, the ANS member, rather than the public</a:t>
            </a:r>
          </a:p>
        </p:txBody>
      </p:sp>
      <p:sp>
        <p:nvSpPr>
          <p:cNvPr id="4" name="Slide Number Placeholder 3"/>
          <p:cNvSpPr>
            <a:spLocks noGrp="1"/>
          </p:cNvSpPr>
          <p:nvPr>
            <p:ph type="sldNum" sz="quarter" idx="5"/>
          </p:nvPr>
        </p:nvSpPr>
        <p:spPr/>
        <p:txBody>
          <a:bodyPr/>
          <a:lstStyle/>
          <a:p>
            <a:fld id="{F5869ACF-A049-9545-9A9B-189A2F02B976}" type="slidenum">
              <a:rPr lang="en-US" smtClean="0"/>
              <a:t>9</a:t>
            </a:fld>
            <a:endParaRPr lang="en-US"/>
          </a:p>
        </p:txBody>
      </p:sp>
    </p:spTree>
    <p:extLst>
      <p:ext uri="{BB962C8B-B14F-4D97-AF65-F5344CB8AC3E}">
        <p14:creationId xmlns:p14="http://schemas.microsoft.com/office/powerpoint/2010/main" val="391713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 nuclear protest graphic</a:t>
            </a:r>
          </a:p>
        </p:txBody>
      </p:sp>
      <p:sp>
        <p:nvSpPr>
          <p:cNvPr id="4" name="Slide Number Placeholder 3"/>
          <p:cNvSpPr>
            <a:spLocks noGrp="1"/>
          </p:cNvSpPr>
          <p:nvPr>
            <p:ph type="sldNum" sz="quarter" idx="5"/>
          </p:nvPr>
        </p:nvSpPr>
        <p:spPr/>
        <p:txBody>
          <a:bodyPr/>
          <a:lstStyle/>
          <a:p>
            <a:fld id="{F5869ACF-A049-9545-9A9B-189A2F02B976}" type="slidenum">
              <a:rPr lang="en-US" smtClean="0"/>
              <a:t>10</a:t>
            </a:fld>
            <a:endParaRPr lang="en-US"/>
          </a:p>
        </p:txBody>
      </p:sp>
    </p:spTree>
    <p:extLst>
      <p:ext uri="{BB962C8B-B14F-4D97-AF65-F5344CB8AC3E}">
        <p14:creationId xmlns:p14="http://schemas.microsoft.com/office/powerpoint/2010/main" val="364103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planet of humans</a:t>
            </a:r>
          </a:p>
        </p:txBody>
      </p:sp>
      <p:sp>
        <p:nvSpPr>
          <p:cNvPr id="4" name="Slide Number Placeholder 3"/>
          <p:cNvSpPr>
            <a:spLocks noGrp="1"/>
          </p:cNvSpPr>
          <p:nvPr>
            <p:ph type="sldNum" sz="quarter" idx="5"/>
          </p:nvPr>
        </p:nvSpPr>
        <p:spPr/>
        <p:txBody>
          <a:bodyPr/>
          <a:lstStyle/>
          <a:p>
            <a:fld id="{F5869ACF-A049-9545-9A9B-189A2F02B976}" type="slidenum">
              <a:rPr lang="en-US" smtClean="0"/>
              <a:t>11</a:t>
            </a:fld>
            <a:endParaRPr lang="en-US"/>
          </a:p>
        </p:txBody>
      </p:sp>
    </p:spTree>
    <p:extLst>
      <p:ext uri="{BB962C8B-B14F-4D97-AF65-F5344CB8AC3E}">
        <p14:creationId xmlns:p14="http://schemas.microsoft.com/office/powerpoint/2010/main" val="221156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N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DEEF-F578-5B42-BA3D-2FAC758C69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149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42474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83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760D-2823-094A-BCB3-69FE33AD4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34595-22A1-6C44-A20A-BCEF70673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C196DF-E1B1-5A4B-8397-2CC42475C1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F6CE4-08F1-2841-936D-CA1C6F7C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424288-532F-F140-94CE-43B67CCF91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78491B-2D77-6A4C-9A19-437391A55F7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DA796E6-9828-284B-B1B9-D23E19F877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F68C9-6753-EA4E-8B98-02248D4BE556}"/>
              </a:ext>
            </a:extLst>
          </p:cNvPr>
          <p:cNvSpPr>
            <a:spLocks noGrp="1"/>
          </p:cNvSpPr>
          <p:nvPr>
            <p:ph type="sldNum" sz="quarter" idx="12"/>
          </p:nvPr>
        </p:nvSpPr>
        <p:spPr/>
        <p:txBody>
          <a:bodyPr/>
          <a:lstStyle/>
          <a:p>
            <a:fld id="{CF09C497-9BDD-8343-B824-694DED6FC91D}" type="slidenum">
              <a:rPr lang="en-US" smtClean="0"/>
              <a:t>‹#›</a:t>
            </a:fld>
            <a:endParaRPr lang="en-US"/>
          </a:p>
        </p:txBody>
      </p:sp>
    </p:spTree>
    <p:extLst>
      <p:ext uri="{BB962C8B-B14F-4D97-AF65-F5344CB8AC3E}">
        <p14:creationId xmlns:p14="http://schemas.microsoft.com/office/powerpoint/2010/main" val="10296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453" y="1763991"/>
            <a:ext cx="9900147" cy="436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14227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0933-EE4E-1B47-8D88-BFB063CE1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D101D4-12A5-174F-9133-F3301C9CD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2E5BBE-BAFB-2E4B-AB40-B192F6F85B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B618C5F-9256-6F4A-9C36-229D55AC1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AED94-7577-1842-91B5-9378F975356F}"/>
              </a:ext>
            </a:extLst>
          </p:cNvPr>
          <p:cNvSpPr>
            <a:spLocks noGrp="1"/>
          </p:cNvSpPr>
          <p:nvPr>
            <p:ph type="sldNum" sz="quarter" idx="12"/>
          </p:nvPr>
        </p:nvSpPr>
        <p:spPr/>
        <p:txBody>
          <a:bodyPr/>
          <a:lstStyle/>
          <a:p>
            <a:fld id="{CF09C497-9BDD-8343-B824-694DED6FC91D}" type="slidenum">
              <a:rPr lang="en-US" smtClean="0"/>
              <a:t>‹#›</a:t>
            </a:fld>
            <a:endParaRPr lang="en-US"/>
          </a:p>
        </p:txBody>
      </p:sp>
    </p:spTree>
    <p:extLst>
      <p:ext uri="{BB962C8B-B14F-4D97-AF65-F5344CB8AC3E}">
        <p14:creationId xmlns:p14="http://schemas.microsoft.com/office/powerpoint/2010/main" val="335986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2BE6-E631-8642-A1B0-C9EE55440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A95F7F-611E-144E-965B-4FBB3D4C5CC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6626451-F9C4-3D47-9807-BB05C7866B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ABECF1-B717-8E43-81A4-47E94F6E7050}"/>
              </a:ext>
            </a:extLst>
          </p:cNvPr>
          <p:cNvSpPr>
            <a:spLocks noGrp="1"/>
          </p:cNvSpPr>
          <p:nvPr>
            <p:ph type="sldNum" sz="quarter" idx="12"/>
          </p:nvPr>
        </p:nvSpPr>
        <p:spPr/>
        <p:txBody>
          <a:bodyPr/>
          <a:lstStyle/>
          <a:p>
            <a:fld id="{CF09C497-9BDD-8343-B824-694DED6FC91D}" type="slidenum">
              <a:rPr lang="en-US" smtClean="0"/>
              <a:t>‹#›</a:t>
            </a:fld>
            <a:endParaRPr lang="en-US"/>
          </a:p>
        </p:txBody>
      </p:sp>
    </p:spTree>
    <p:extLst>
      <p:ext uri="{BB962C8B-B14F-4D97-AF65-F5344CB8AC3E}">
        <p14:creationId xmlns:p14="http://schemas.microsoft.com/office/powerpoint/2010/main" val="1783859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2BBBE-8F6A-D947-86B9-4686A9323CA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A94523E-3B35-2E40-B148-BEB9513B0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6012D4-E292-7F43-9549-57D80B3A930B}"/>
              </a:ext>
            </a:extLst>
          </p:cNvPr>
          <p:cNvSpPr>
            <a:spLocks noGrp="1"/>
          </p:cNvSpPr>
          <p:nvPr>
            <p:ph type="sldNum" sz="quarter" idx="12"/>
          </p:nvPr>
        </p:nvSpPr>
        <p:spPr/>
        <p:txBody>
          <a:bodyPr/>
          <a:lstStyle/>
          <a:p>
            <a:fld id="{CF09C497-9BDD-8343-B824-694DED6FC91D}" type="slidenum">
              <a:rPr lang="en-US" smtClean="0"/>
              <a:t>‹#›</a:t>
            </a:fld>
            <a:endParaRPr lang="en-US"/>
          </a:p>
        </p:txBody>
      </p:sp>
    </p:spTree>
    <p:extLst>
      <p:ext uri="{BB962C8B-B14F-4D97-AF65-F5344CB8AC3E}">
        <p14:creationId xmlns:p14="http://schemas.microsoft.com/office/powerpoint/2010/main" val="3979064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40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S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3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1" y="2130426"/>
            <a:ext cx="10667999" cy="1470025"/>
          </a:xfrm>
          <a:prstGeom prst="rect">
            <a:avLst/>
          </a:prstGeo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09599" y="3886200"/>
            <a:ext cx="10668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0897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784" y="1763991"/>
            <a:ext cx="10682816" cy="4362173"/>
          </a:xfrm>
        </p:spPr>
        <p:txBody>
          <a:body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11948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6951"/>
            <a:ext cx="53848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716951"/>
            <a:ext cx="53848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37693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7" name="Date Placeholder 6"/>
          <p:cNvSpPr>
            <a:spLocks noGrp="1"/>
          </p:cNvSpPr>
          <p:nvPr>
            <p:ph type="dt" sz="half" idx="10"/>
          </p:nvPr>
        </p:nvSpPr>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58979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110"/>
            <a:ext cx="4011084" cy="737344"/>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71051" y="1709111"/>
            <a:ext cx="6428533"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609601" y="2563666"/>
            <a:ext cx="4011084"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18872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753DE-A595-C849-AA5C-D525407AF15F}" type="slidenum">
              <a:rPr lang="en-US" smtClean="0"/>
              <a:t>‹#›</a:t>
            </a:fld>
            <a:endParaRPr lang="en-US"/>
          </a:p>
        </p:txBody>
      </p:sp>
    </p:spTree>
    <p:extLst>
      <p:ext uri="{BB962C8B-B14F-4D97-AF65-F5344CB8AC3E}">
        <p14:creationId xmlns:p14="http://schemas.microsoft.com/office/powerpoint/2010/main" val="262660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F14A43-F6F7-684A-A15B-3AABBD13E880}" type="slidenum">
              <a:rPr lang="en-US" smtClean="0"/>
              <a:t>‹#›</a:t>
            </a:fld>
            <a:endParaRPr lang="en-US"/>
          </a:p>
        </p:txBody>
      </p:sp>
      <p:sp>
        <p:nvSpPr>
          <p:cNvPr id="7" name="Text Placeholder 2"/>
          <p:cNvSpPr>
            <a:spLocks noGrp="1"/>
          </p:cNvSpPr>
          <p:nvPr>
            <p:ph idx="1"/>
          </p:nvPr>
        </p:nvSpPr>
        <p:spPr>
          <a:xfrm>
            <a:off x="609600" y="1763991"/>
            <a:ext cx="10668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a:t>Edit Master text styles</a:t>
            </a:r>
          </a:p>
        </p:txBody>
      </p:sp>
    </p:spTree>
    <p:extLst>
      <p:ext uri="{BB962C8B-B14F-4D97-AF65-F5344CB8AC3E}">
        <p14:creationId xmlns:p14="http://schemas.microsoft.com/office/powerpoint/2010/main" val="4118849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GB bkgd.eps">
            <a:extLst>
              <a:ext uri="{FF2B5EF4-FFF2-40B4-BE49-F238E27FC236}">
                <a16:creationId xmlns:a16="http://schemas.microsoft.com/office/drawing/2014/main" id="{38A12A63-FBA8-904F-BC74-A48202FAB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1600"/>
            <a:ext cx="12207996" cy="6978904"/>
          </a:xfrm>
          <a:prstGeom prst="rect">
            <a:avLst/>
          </a:prstGeom>
        </p:spPr>
      </p:pic>
      <p:sp>
        <p:nvSpPr>
          <p:cNvPr id="2" name="Title Placeholder 1">
            <a:extLst>
              <a:ext uri="{FF2B5EF4-FFF2-40B4-BE49-F238E27FC236}">
                <a16:creationId xmlns:a16="http://schemas.microsoft.com/office/drawing/2014/main" id="{74543525-9B1F-674A-ABAC-4B0C0F62A00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6" name="Picture 5" descr="ANS_Graphic Element-lite Grey.eps">
            <a:extLst>
              <a:ext uri="{FF2B5EF4-FFF2-40B4-BE49-F238E27FC236}">
                <a16:creationId xmlns:a16="http://schemas.microsoft.com/office/drawing/2014/main" id="{1856AF3D-CBCF-EE45-B704-BAA5D7D10CE4}"/>
              </a:ext>
            </a:extLst>
          </p:cNvPr>
          <p:cNvPicPr>
            <a:picLocks noChangeAspect="1"/>
          </p:cNvPicPr>
          <p:nvPr userDrawn="1"/>
        </p:nvPicPr>
        <p:blipFill rotWithShape="1">
          <a:blip r:embed="rId4">
            <a:clrChange>
              <a:clrFrom>
                <a:srgbClr val="1C2654"/>
              </a:clrFrom>
              <a:clrTo>
                <a:srgbClr val="1C2654">
                  <a:alpha val="0"/>
                </a:srgbClr>
              </a:clrTo>
            </a:clrChange>
            <a:alphaModFix amt="82000"/>
            <a:extLst>
              <a:ext uri="{28A0092B-C50C-407E-A947-70E740481C1C}">
                <a14:useLocalDpi xmlns:a14="http://schemas.microsoft.com/office/drawing/2010/main" val="0"/>
              </a:ext>
            </a:extLst>
          </a:blip>
          <a:srcRect l="18592" b="18075"/>
          <a:stretch/>
        </p:blipFill>
        <p:spPr>
          <a:xfrm>
            <a:off x="-123" y="1895148"/>
            <a:ext cx="4950827" cy="4982308"/>
          </a:xfrm>
          <a:prstGeom prst="rect">
            <a:avLst/>
          </a:prstGeom>
        </p:spPr>
      </p:pic>
      <p:sp>
        <p:nvSpPr>
          <p:cNvPr id="10" name="Subtitle 4">
            <a:extLst>
              <a:ext uri="{FF2B5EF4-FFF2-40B4-BE49-F238E27FC236}">
                <a16:creationId xmlns:a16="http://schemas.microsoft.com/office/drawing/2014/main" id="{352A9761-828B-5448-BC0A-8A4D32FF2998}"/>
              </a:ext>
            </a:extLst>
          </p:cNvPr>
          <p:cNvSpPr txBox="1">
            <a:spLocks/>
          </p:cNvSpPr>
          <p:nvPr userDrawn="1"/>
        </p:nvSpPr>
        <p:spPr>
          <a:xfrm>
            <a:off x="6241416" y="4139065"/>
            <a:ext cx="5190717" cy="5078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i="0" dirty="0">
                <a:solidFill>
                  <a:schemeClr val="bg1"/>
                </a:solidFill>
                <a:latin typeface="Arial"/>
                <a:cs typeface="Arial"/>
              </a:rPr>
              <a:t>American Nuclear Society  </a:t>
            </a:r>
          </a:p>
        </p:txBody>
      </p:sp>
    </p:spTree>
    <p:extLst>
      <p:ext uri="{BB962C8B-B14F-4D97-AF65-F5344CB8AC3E}">
        <p14:creationId xmlns:p14="http://schemas.microsoft.com/office/powerpoint/2010/main" val="246973496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GB bkgd.eps">
            <a:extLst>
              <a:ext uri="{FF2B5EF4-FFF2-40B4-BE49-F238E27FC236}">
                <a16:creationId xmlns:a16="http://schemas.microsoft.com/office/drawing/2014/main" id="{38A12A63-FBA8-904F-BC74-A48202FAB0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1600"/>
            <a:ext cx="12207996" cy="6978904"/>
          </a:xfrm>
          <a:prstGeom prst="rect">
            <a:avLst/>
          </a:prstGeom>
        </p:spPr>
      </p:pic>
      <p:sp>
        <p:nvSpPr>
          <p:cNvPr id="9" name="Subtitle 4">
            <a:extLst>
              <a:ext uri="{FF2B5EF4-FFF2-40B4-BE49-F238E27FC236}">
                <a16:creationId xmlns:a16="http://schemas.microsoft.com/office/drawing/2014/main" id="{66CAC3C5-F3B9-1745-94C3-8EDBFABFF48F}"/>
              </a:ext>
            </a:extLst>
          </p:cNvPr>
          <p:cNvSpPr txBox="1">
            <a:spLocks/>
          </p:cNvSpPr>
          <p:nvPr/>
        </p:nvSpPr>
        <p:spPr>
          <a:xfrm>
            <a:off x="6241416" y="4139065"/>
            <a:ext cx="5190717" cy="5078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i="0" dirty="0">
                <a:solidFill>
                  <a:schemeClr val="bg1"/>
                </a:solidFill>
                <a:latin typeface="Arial"/>
                <a:cs typeface="Arial"/>
              </a:rPr>
              <a:t>American Nuclear Society  </a:t>
            </a:r>
          </a:p>
        </p:txBody>
      </p:sp>
      <p:pic>
        <p:nvPicPr>
          <p:cNvPr id="6" name="Picture 5" descr="ANS_Graphic Element-lite Grey.eps">
            <a:extLst>
              <a:ext uri="{FF2B5EF4-FFF2-40B4-BE49-F238E27FC236}">
                <a16:creationId xmlns:a16="http://schemas.microsoft.com/office/drawing/2014/main" id="{1856AF3D-CBCF-EE45-B704-BAA5D7D10CE4}"/>
              </a:ext>
            </a:extLst>
          </p:cNvPr>
          <p:cNvPicPr>
            <a:picLocks noChangeAspect="1"/>
          </p:cNvPicPr>
          <p:nvPr userDrawn="1"/>
        </p:nvPicPr>
        <p:blipFill rotWithShape="1">
          <a:blip r:embed="rId4">
            <a:clrChange>
              <a:clrFrom>
                <a:srgbClr val="1C2654"/>
              </a:clrFrom>
              <a:clrTo>
                <a:srgbClr val="1C2654">
                  <a:alpha val="0"/>
                </a:srgbClr>
              </a:clrTo>
            </a:clrChange>
            <a:alphaModFix amt="82000"/>
            <a:extLst>
              <a:ext uri="{28A0092B-C50C-407E-A947-70E740481C1C}">
                <a14:useLocalDpi xmlns:a14="http://schemas.microsoft.com/office/drawing/2010/main" val="0"/>
              </a:ext>
            </a:extLst>
          </a:blip>
          <a:srcRect l="18592" b="18075"/>
          <a:stretch/>
        </p:blipFill>
        <p:spPr>
          <a:xfrm>
            <a:off x="-123" y="1895148"/>
            <a:ext cx="4950827" cy="4982308"/>
          </a:xfrm>
          <a:prstGeom prst="rect">
            <a:avLst/>
          </a:prstGeom>
        </p:spPr>
      </p:pic>
      <p:sp>
        <p:nvSpPr>
          <p:cNvPr id="8" name="TextBox 7">
            <a:extLst>
              <a:ext uri="{FF2B5EF4-FFF2-40B4-BE49-F238E27FC236}">
                <a16:creationId xmlns:a16="http://schemas.microsoft.com/office/drawing/2014/main" id="{920D0A75-899C-2F4B-9293-36383E57F798}"/>
              </a:ext>
            </a:extLst>
          </p:cNvPr>
          <p:cNvSpPr txBox="1"/>
          <p:nvPr userDrawn="1"/>
        </p:nvSpPr>
        <p:spPr>
          <a:xfrm>
            <a:off x="8230679" y="4746645"/>
            <a:ext cx="1212191" cy="461665"/>
          </a:xfrm>
          <a:prstGeom prst="rect">
            <a:avLst/>
          </a:prstGeom>
          <a:noFill/>
        </p:spPr>
        <p:txBody>
          <a:bodyPr wrap="none" rtlCol="0">
            <a:spAutoFit/>
          </a:bodyPr>
          <a:lstStyle/>
          <a:p>
            <a:pPr algn="ctr"/>
            <a:r>
              <a:rPr lang="en-US" sz="2400" i="0" dirty="0" err="1">
                <a:solidFill>
                  <a:schemeClr val="bg1"/>
                </a:solidFill>
                <a:latin typeface="Arial"/>
                <a:cs typeface="Arial"/>
              </a:rPr>
              <a:t>ans.org</a:t>
            </a:r>
            <a:endParaRPr lang="en-US" sz="2400" i="0" dirty="0">
              <a:solidFill>
                <a:schemeClr val="bg1"/>
              </a:solidFill>
              <a:latin typeface="Arial"/>
              <a:cs typeface="Arial"/>
            </a:endParaRPr>
          </a:p>
        </p:txBody>
      </p:sp>
    </p:spTree>
    <p:extLst>
      <p:ext uri="{BB962C8B-B14F-4D97-AF65-F5344CB8AC3E}">
        <p14:creationId xmlns:p14="http://schemas.microsoft.com/office/powerpoint/2010/main" val="3392115199"/>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63991"/>
            <a:ext cx="10668000" cy="436217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000000"/>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000000"/>
                </a:solidFill>
              </a:defRPr>
            </a:lvl1pPr>
          </a:lstStyle>
          <a:p>
            <a:fld id="{C1F14A43-F6F7-684A-A15B-3AABBD13E880}" type="slidenum">
              <a:rPr lang="en-US" smtClean="0"/>
              <a:pPr/>
              <a:t>‹#›</a:t>
            </a:fld>
            <a:endParaRPr lang="en-US" dirty="0"/>
          </a:p>
        </p:txBody>
      </p:sp>
      <p:sp>
        <p:nvSpPr>
          <p:cNvPr id="11" name="Title Placeholder 1"/>
          <p:cNvSpPr>
            <a:spLocks noGrp="1"/>
          </p:cNvSpPr>
          <p:nvPr>
            <p:ph type="title"/>
          </p:nvPr>
        </p:nvSpPr>
        <p:spPr>
          <a:xfrm>
            <a:off x="609600" y="734008"/>
            <a:ext cx="9144000" cy="704248"/>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46F7BE7C-4801-D541-BC16-3202653A567D}"/>
              </a:ext>
            </a:extLst>
          </p:cNvPr>
          <p:cNvPicPr>
            <a:picLocks noChangeAspect="1"/>
          </p:cNvPicPr>
          <p:nvPr userDrawn="1"/>
        </p:nvPicPr>
        <p:blipFill>
          <a:blip r:embed="rId16"/>
          <a:stretch>
            <a:fillRect/>
          </a:stretch>
        </p:blipFill>
        <p:spPr>
          <a:xfrm>
            <a:off x="10466962" y="386981"/>
            <a:ext cx="1144529" cy="422444"/>
          </a:xfrm>
          <a:prstGeom prst="rect">
            <a:avLst/>
          </a:prstGeom>
        </p:spPr>
      </p:pic>
    </p:spTree>
    <p:extLst>
      <p:ext uri="{BB962C8B-B14F-4D97-AF65-F5344CB8AC3E}">
        <p14:creationId xmlns:p14="http://schemas.microsoft.com/office/powerpoint/2010/main" val="19851472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9" r:id="rId9"/>
    <p:sldLayoutId id="2147483680" r:id="rId10"/>
    <p:sldLayoutId id="2147483681" r:id="rId11"/>
    <p:sldLayoutId id="2147483682" r:id="rId12"/>
    <p:sldLayoutId id="2147483683" r:id="rId13"/>
    <p:sldLayoutId id="2147483684" r:id="rId14"/>
  </p:sldLayoutIdLs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GB bkg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1600"/>
            <a:ext cx="12207996" cy="6978904"/>
          </a:xfrm>
          <a:prstGeom prst="rect">
            <a:avLst/>
          </a:prstGeom>
        </p:spPr>
      </p:pic>
      <p:pic>
        <p:nvPicPr>
          <p:cNvPr id="7" name="Picture 6" descr="ANS_Graphic Element-lite Grey.eps">
            <a:extLst>
              <a:ext uri="{FF2B5EF4-FFF2-40B4-BE49-F238E27FC236}">
                <a16:creationId xmlns:a16="http://schemas.microsoft.com/office/drawing/2014/main" id="{A9428183-DD2B-A847-B8B6-222BC6DE0515}"/>
              </a:ext>
            </a:extLst>
          </p:cNvPr>
          <p:cNvPicPr>
            <a:picLocks noChangeAspect="1"/>
          </p:cNvPicPr>
          <p:nvPr userDrawn="1"/>
        </p:nvPicPr>
        <p:blipFill rotWithShape="1">
          <a:blip r:embed="rId4">
            <a:clrChange>
              <a:clrFrom>
                <a:srgbClr val="1C2654"/>
              </a:clrFrom>
              <a:clrTo>
                <a:srgbClr val="1C2654">
                  <a:alpha val="0"/>
                </a:srgbClr>
              </a:clrTo>
            </a:clrChange>
            <a:alphaModFix amt="82000"/>
            <a:extLst>
              <a:ext uri="{28A0092B-C50C-407E-A947-70E740481C1C}">
                <a14:useLocalDpi xmlns:a14="http://schemas.microsoft.com/office/drawing/2010/main" val="0"/>
              </a:ext>
            </a:extLst>
          </a:blip>
          <a:srcRect l="18592" b="18075"/>
          <a:stretch/>
        </p:blipFill>
        <p:spPr>
          <a:xfrm>
            <a:off x="-123" y="1895148"/>
            <a:ext cx="4950827" cy="4982308"/>
          </a:xfrm>
          <a:prstGeom prst="rect">
            <a:avLst/>
          </a:prstGeom>
        </p:spPr>
      </p:pic>
      <p:pic>
        <p:nvPicPr>
          <p:cNvPr id="8" name="Picture 7" descr="CNS Logo_white_Tag.png">
            <a:extLst>
              <a:ext uri="{FF2B5EF4-FFF2-40B4-BE49-F238E27FC236}">
                <a16:creationId xmlns:a16="http://schemas.microsoft.com/office/drawing/2014/main" id="{03DD2A5A-5831-8C4A-B216-73AD83D909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83110" y="3900412"/>
            <a:ext cx="2819863" cy="1346008"/>
          </a:xfrm>
          <a:prstGeom prst="rect">
            <a:avLst/>
          </a:prstGeom>
        </p:spPr>
      </p:pic>
      <p:sp>
        <p:nvSpPr>
          <p:cNvPr id="9" name="TextBox 8">
            <a:extLst>
              <a:ext uri="{FF2B5EF4-FFF2-40B4-BE49-F238E27FC236}">
                <a16:creationId xmlns:a16="http://schemas.microsoft.com/office/drawing/2014/main" id="{49283CF8-0339-C642-8354-D3EEA0C59391}"/>
              </a:ext>
            </a:extLst>
          </p:cNvPr>
          <p:cNvSpPr txBox="1"/>
          <p:nvPr userDrawn="1"/>
        </p:nvSpPr>
        <p:spPr>
          <a:xfrm>
            <a:off x="7383110" y="5608387"/>
            <a:ext cx="2819863" cy="369332"/>
          </a:xfrm>
          <a:prstGeom prst="rect">
            <a:avLst/>
          </a:prstGeom>
          <a:noFill/>
        </p:spPr>
        <p:txBody>
          <a:bodyPr wrap="square" rtlCol="0">
            <a:spAutoFit/>
          </a:bodyPr>
          <a:lstStyle/>
          <a:p>
            <a:pPr algn="ctr"/>
            <a:r>
              <a:rPr lang="en-US" sz="1800" i="0" dirty="0" err="1">
                <a:solidFill>
                  <a:schemeClr val="bg1"/>
                </a:solidFill>
                <a:latin typeface="Arial" panose="020B0604020202020204" pitchFamily="34" charset="0"/>
                <a:cs typeface="Arial" panose="020B0604020202020204" pitchFamily="34" charset="0"/>
              </a:rPr>
              <a:t>NuclearConnect.org</a:t>
            </a:r>
            <a:endParaRPr lang="en-US" sz="180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462225"/>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play.google.com/store/books/details?id=OUfHLQ84KjMC&amp;rdid=book-OUfHLQ84KjMC&amp;rdot=1"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play.google.com/store/books/details?id=OUfHLQ84KjMC&amp;rdid=book-OUfHLQ84KjMC&amp;rdot=1"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play.google.com/store/books/details?id=OUfHLQ84KjMC&amp;rdid=book-OUfHLQ84KjMC&amp;rdot=1"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play.google.com/store/books/details?id=OUfHLQ84KjMC&amp;rdid=book-OUfHLQ84KjMC&amp;rdot=1"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play.google.com/store/books/details?id=OUfHLQ84KjMC&amp;rdid=book-OUfHLQ84KjMC&amp;rdot=1"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play.google.com/store/books/details?id=OUfHLQ84KjMC&amp;rdid=book-OUfHLQ84KjMC&amp;rdot=1"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F539-F893-8D4B-A435-A5DA13DAFFF9}"/>
              </a:ext>
            </a:extLst>
          </p:cNvPr>
          <p:cNvSpPr>
            <a:spLocks noGrp="1"/>
          </p:cNvSpPr>
          <p:nvPr>
            <p:ph type="title"/>
          </p:nvPr>
        </p:nvSpPr>
        <p:spPr>
          <a:xfrm>
            <a:off x="838200" y="361643"/>
            <a:ext cx="10515600" cy="1325563"/>
          </a:xfrm>
        </p:spPr>
        <p:txBody>
          <a:bodyPr>
            <a:noAutofit/>
          </a:bodyPr>
          <a:lstStyle/>
          <a:p>
            <a:pPr>
              <a:spcAft>
                <a:spcPts val="1200"/>
              </a:spcAft>
            </a:pPr>
            <a:r>
              <a:rPr lang="en-US" sz="3600" dirty="0"/>
              <a:t>Part 1. American Nuclear Society</a:t>
            </a:r>
            <a:br>
              <a:rPr lang="en-US" sz="3600" dirty="0"/>
            </a:br>
            <a:r>
              <a:rPr lang="en-US" sz="1600" dirty="0"/>
              <a:t> </a:t>
            </a:r>
            <a:br>
              <a:rPr lang="en-US" sz="3600" dirty="0"/>
            </a:br>
            <a:r>
              <a:rPr lang="en-US" sz="3600" dirty="0"/>
              <a:t>Part 2. Nuclear, It’s Criminalization, and LNT</a:t>
            </a:r>
          </a:p>
        </p:txBody>
      </p:sp>
    </p:spTree>
    <p:extLst>
      <p:ext uri="{BB962C8B-B14F-4D97-AF65-F5344CB8AC3E}">
        <p14:creationId xmlns:p14="http://schemas.microsoft.com/office/powerpoint/2010/main" val="122495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15BD2-3732-BD41-B3A9-0AC637D433BC}"/>
              </a:ext>
            </a:extLst>
          </p:cNvPr>
          <p:cNvSpPr>
            <a:spLocks noGrp="1"/>
          </p:cNvSpPr>
          <p:nvPr>
            <p:ph type="title"/>
          </p:nvPr>
        </p:nvSpPr>
        <p:spPr>
          <a:xfrm>
            <a:off x="721013" y="304800"/>
            <a:ext cx="10515600" cy="1556039"/>
          </a:xfrm>
        </p:spPr>
        <p:txBody>
          <a:bodyPr>
            <a:normAutofit/>
          </a:bodyPr>
          <a:lstStyle/>
          <a:p>
            <a:r>
              <a:rPr lang="en-US" sz="4000" dirty="0"/>
              <a:t>Part 2.  Nuclear: Why the Resistance? </a:t>
            </a:r>
          </a:p>
        </p:txBody>
      </p:sp>
      <p:sp>
        <p:nvSpPr>
          <p:cNvPr id="6" name="Text Placeholder 4">
            <a:extLst>
              <a:ext uri="{FF2B5EF4-FFF2-40B4-BE49-F238E27FC236}">
                <a16:creationId xmlns:a16="http://schemas.microsoft.com/office/drawing/2014/main" id="{29614DA9-3936-AF42-8084-D9810CCA6887}"/>
              </a:ext>
            </a:extLst>
          </p:cNvPr>
          <p:cNvSpPr txBox="1">
            <a:spLocks/>
          </p:cNvSpPr>
          <p:nvPr/>
        </p:nvSpPr>
        <p:spPr>
          <a:xfrm>
            <a:off x="817995" y="2649826"/>
            <a:ext cx="10515600" cy="30595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a:t>Nuclear energy has become the cleanest, safest, most reliable and scalable source of energy on the planet.  </a:t>
            </a:r>
          </a:p>
          <a:p>
            <a:endParaRPr lang="en-US" sz="3200" dirty="0"/>
          </a:p>
          <a:p>
            <a:r>
              <a:rPr lang="en-US" sz="3200" dirty="0"/>
              <a:t>Even in the age of Climate Alarmism, nuclear is not considered THE answer . . . </a:t>
            </a:r>
            <a:r>
              <a:rPr lang="en-US" sz="4000" dirty="0"/>
              <a:t>WHY????</a:t>
            </a:r>
            <a:endParaRPr lang="en-US" sz="3200" dirty="0"/>
          </a:p>
        </p:txBody>
      </p:sp>
      <p:sp>
        <p:nvSpPr>
          <p:cNvPr id="2" name="Slide Number Placeholder 1">
            <a:extLst>
              <a:ext uri="{FF2B5EF4-FFF2-40B4-BE49-F238E27FC236}">
                <a16:creationId xmlns:a16="http://schemas.microsoft.com/office/drawing/2014/main" id="{CDACB1F9-A50E-0E45-9F15-6CB4DA66EB5B}"/>
              </a:ext>
            </a:extLst>
          </p:cNvPr>
          <p:cNvSpPr>
            <a:spLocks noGrp="1"/>
          </p:cNvSpPr>
          <p:nvPr>
            <p:ph type="sldNum" sz="quarter" idx="12"/>
          </p:nvPr>
        </p:nvSpPr>
        <p:spPr/>
        <p:txBody>
          <a:bodyPr/>
          <a:lstStyle/>
          <a:p>
            <a:fld id="{CF09C497-9BDD-8343-B824-694DED6FC91D}" type="slidenum">
              <a:rPr lang="en-US" smtClean="0"/>
              <a:t>10</a:t>
            </a:fld>
            <a:endParaRPr lang="en-US"/>
          </a:p>
        </p:txBody>
      </p:sp>
    </p:spTree>
    <p:extLst>
      <p:ext uri="{BB962C8B-B14F-4D97-AF65-F5344CB8AC3E}">
        <p14:creationId xmlns:p14="http://schemas.microsoft.com/office/powerpoint/2010/main" val="185717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1F4C-A521-0D47-98B0-12E13EFEF2A5}"/>
              </a:ext>
            </a:extLst>
          </p:cNvPr>
          <p:cNvSpPr>
            <a:spLocks noGrp="1"/>
          </p:cNvSpPr>
          <p:nvPr>
            <p:ph type="title"/>
          </p:nvPr>
        </p:nvSpPr>
        <p:spPr>
          <a:xfrm>
            <a:off x="839788" y="275917"/>
            <a:ext cx="10515600" cy="1325563"/>
          </a:xfrm>
        </p:spPr>
        <p:txBody>
          <a:bodyPr/>
          <a:lstStyle/>
          <a:p>
            <a:r>
              <a:rPr lang="en-US" dirty="0"/>
              <a:t>Some quotes…. </a:t>
            </a:r>
          </a:p>
        </p:txBody>
      </p:sp>
      <p:sp>
        <p:nvSpPr>
          <p:cNvPr id="3" name="Text Placeholder 2">
            <a:extLst>
              <a:ext uri="{FF2B5EF4-FFF2-40B4-BE49-F238E27FC236}">
                <a16:creationId xmlns:a16="http://schemas.microsoft.com/office/drawing/2014/main" id="{F0B01E39-5157-9445-9087-2325FE688A76}"/>
              </a:ext>
            </a:extLst>
          </p:cNvPr>
          <p:cNvSpPr>
            <a:spLocks noGrp="1"/>
          </p:cNvSpPr>
          <p:nvPr>
            <p:ph type="body" idx="1"/>
          </p:nvPr>
        </p:nvSpPr>
        <p:spPr>
          <a:xfrm>
            <a:off x="839788" y="1168573"/>
            <a:ext cx="5157787" cy="823912"/>
          </a:xfrm>
        </p:spPr>
        <p:txBody>
          <a:bodyPr/>
          <a:lstStyle/>
          <a:p>
            <a:r>
              <a:rPr lang="en-US" dirty="0"/>
              <a:t>NASA</a:t>
            </a:r>
          </a:p>
        </p:txBody>
      </p:sp>
      <p:sp>
        <p:nvSpPr>
          <p:cNvPr id="4" name="Content Placeholder 3">
            <a:extLst>
              <a:ext uri="{FF2B5EF4-FFF2-40B4-BE49-F238E27FC236}">
                <a16:creationId xmlns:a16="http://schemas.microsoft.com/office/drawing/2014/main" id="{045EFF0D-AB76-C543-A3A6-A84B2291DDE0}"/>
              </a:ext>
            </a:extLst>
          </p:cNvPr>
          <p:cNvSpPr>
            <a:spLocks noGrp="1"/>
          </p:cNvSpPr>
          <p:nvPr>
            <p:ph sz="half" idx="2"/>
          </p:nvPr>
        </p:nvSpPr>
        <p:spPr>
          <a:xfrm>
            <a:off x="787953" y="2018612"/>
            <a:ext cx="5384247" cy="3684588"/>
          </a:xfrm>
        </p:spPr>
        <p:txBody>
          <a:bodyPr>
            <a:noAutofit/>
          </a:bodyPr>
          <a:lstStyle/>
          <a:p>
            <a:r>
              <a:rPr lang="en-US" sz="2600" dirty="0"/>
              <a:t>Although NASA’s main focus is not on energy-technology research and development, work is being done around the agency and by/with various partners and collaborators to find viable alternative sources of energy to power our needs. These sources of energy include the </a:t>
            </a:r>
            <a:r>
              <a:rPr lang="en-US" sz="2600" i="1" dirty="0"/>
              <a:t>wind, waves, the Sun and biofuels</a:t>
            </a:r>
            <a:r>
              <a:rPr lang="en-US" sz="2600" dirty="0"/>
              <a:t>.</a:t>
            </a:r>
          </a:p>
        </p:txBody>
      </p:sp>
      <p:sp>
        <p:nvSpPr>
          <p:cNvPr id="5" name="Text Placeholder 4">
            <a:extLst>
              <a:ext uri="{FF2B5EF4-FFF2-40B4-BE49-F238E27FC236}">
                <a16:creationId xmlns:a16="http://schemas.microsoft.com/office/drawing/2014/main" id="{8B8D8C41-9EA8-7742-9473-FD1E1213C7BE}"/>
              </a:ext>
            </a:extLst>
          </p:cNvPr>
          <p:cNvSpPr>
            <a:spLocks noGrp="1"/>
          </p:cNvSpPr>
          <p:nvPr>
            <p:ph type="body" sz="quarter" idx="3"/>
          </p:nvPr>
        </p:nvSpPr>
        <p:spPr>
          <a:xfrm>
            <a:off x="6172200" y="1168573"/>
            <a:ext cx="5183188" cy="823912"/>
          </a:xfrm>
        </p:spPr>
        <p:txBody>
          <a:bodyPr/>
          <a:lstStyle/>
          <a:p>
            <a:r>
              <a:rPr lang="en-US" dirty="0"/>
              <a:t>EPA</a:t>
            </a:r>
          </a:p>
        </p:txBody>
      </p:sp>
      <p:sp>
        <p:nvSpPr>
          <p:cNvPr id="6" name="Content Placeholder 5">
            <a:extLst>
              <a:ext uri="{FF2B5EF4-FFF2-40B4-BE49-F238E27FC236}">
                <a16:creationId xmlns:a16="http://schemas.microsoft.com/office/drawing/2014/main" id="{321174CF-80FC-B442-94FB-BED7E7E78204}"/>
              </a:ext>
            </a:extLst>
          </p:cNvPr>
          <p:cNvSpPr>
            <a:spLocks noGrp="1"/>
          </p:cNvSpPr>
          <p:nvPr>
            <p:ph sz="quarter" idx="4"/>
          </p:nvPr>
        </p:nvSpPr>
        <p:spPr>
          <a:xfrm>
            <a:off x="6172200" y="2018612"/>
            <a:ext cx="5402766" cy="4185119"/>
          </a:xfrm>
        </p:spPr>
        <p:txBody>
          <a:bodyPr>
            <a:normAutofit/>
          </a:bodyPr>
          <a:lstStyle/>
          <a:p>
            <a:pPr marL="457200" indent="-457200">
              <a:buFont typeface="Arial" panose="020B0604020202020204" pitchFamily="34" charset="0"/>
              <a:buChar char="•"/>
            </a:pPr>
            <a:r>
              <a:rPr lang="en-US" sz="2600" dirty="0"/>
              <a:t>Green Power Partnership</a:t>
            </a:r>
          </a:p>
          <a:p>
            <a:pPr marL="457200" indent="-457200">
              <a:buFont typeface="Arial" panose="020B0604020202020204" pitchFamily="34" charset="0"/>
              <a:buChar char="•"/>
            </a:pPr>
            <a:r>
              <a:rPr lang="en-US" sz="2600" dirty="0"/>
              <a:t>Coal, oil, natural gas, nuclear are </a:t>
            </a:r>
            <a:r>
              <a:rPr lang="en-US" sz="2600" b="1" dirty="0"/>
              <a:t>“least beneficial” </a:t>
            </a:r>
            <a:r>
              <a:rPr lang="en-US" sz="2600" dirty="0"/>
              <a:t>to the environment (interesting standard)</a:t>
            </a:r>
          </a:p>
          <a:p>
            <a:pPr marL="457200" indent="-457200">
              <a:buFont typeface="Arial" panose="020B0604020202020204" pitchFamily="34" charset="0"/>
              <a:buChar char="•"/>
            </a:pPr>
            <a:r>
              <a:rPr lang="en-US" sz="2600" dirty="0"/>
              <a:t>Solar, wind, geothermal, biogas, biomass, and low-impact hydropower are “most beneficial” to the environment</a:t>
            </a:r>
          </a:p>
          <a:p>
            <a:pPr marL="457200" indent="-457200">
              <a:buFont typeface="Arial" panose="020B0604020202020204" pitchFamily="34" charset="0"/>
              <a:buChar char="•"/>
            </a:pPr>
            <a:endParaRPr lang="en-US" sz="2600" dirty="0"/>
          </a:p>
        </p:txBody>
      </p:sp>
      <p:sp>
        <p:nvSpPr>
          <p:cNvPr id="7" name="Rectangle 6">
            <a:extLst>
              <a:ext uri="{FF2B5EF4-FFF2-40B4-BE49-F238E27FC236}">
                <a16:creationId xmlns:a16="http://schemas.microsoft.com/office/drawing/2014/main" id="{C1CF7A40-48B0-A347-816D-51A3CFFF322F}"/>
              </a:ext>
            </a:extLst>
          </p:cNvPr>
          <p:cNvSpPr/>
          <p:nvPr/>
        </p:nvSpPr>
        <p:spPr>
          <a:xfrm>
            <a:off x="6369148" y="6004997"/>
            <a:ext cx="5391348" cy="369332"/>
          </a:xfrm>
          <a:prstGeom prst="rect">
            <a:avLst/>
          </a:prstGeom>
        </p:spPr>
        <p:txBody>
          <a:bodyPr wrap="none">
            <a:spAutoFit/>
          </a:bodyPr>
          <a:lstStyle/>
          <a:p>
            <a:r>
              <a:rPr lang="en-US" dirty="0"/>
              <a:t>(https://</a:t>
            </a:r>
            <a:r>
              <a:rPr lang="en-US" dirty="0" err="1"/>
              <a:t>www.epa.gov</a:t>
            </a:r>
            <a:r>
              <a:rPr lang="en-US" dirty="0"/>
              <a:t>/</a:t>
            </a:r>
            <a:r>
              <a:rPr lang="en-US" dirty="0" err="1"/>
              <a:t>greenpower</a:t>
            </a:r>
            <a:r>
              <a:rPr lang="en-US" dirty="0"/>
              <a:t>/what-green-power)</a:t>
            </a:r>
          </a:p>
        </p:txBody>
      </p:sp>
      <p:sp>
        <p:nvSpPr>
          <p:cNvPr id="8" name="Rectangle 7">
            <a:extLst>
              <a:ext uri="{FF2B5EF4-FFF2-40B4-BE49-F238E27FC236}">
                <a16:creationId xmlns:a16="http://schemas.microsoft.com/office/drawing/2014/main" id="{9D456DDC-BA5B-CB4F-9B0F-9B2F787CEDD1}"/>
              </a:ext>
            </a:extLst>
          </p:cNvPr>
          <p:cNvSpPr/>
          <p:nvPr/>
        </p:nvSpPr>
        <p:spPr>
          <a:xfrm>
            <a:off x="370265" y="6228020"/>
            <a:ext cx="5627310" cy="369332"/>
          </a:xfrm>
          <a:prstGeom prst="rect">
            <a:avLst/>
          </a:prstGeom>
        </p:spPr>
        <p:txBody>
          <a:bodyPr wrap="none">
            <a:spAutoFit/>
          </a:bodyPr>
          <a:lstStyle/>
          <a:p>
            <a:r>
              <a:rPr lang="en-US" dirty="0"/>
              <a:t>https://</a:t>
            </a:r>
            <a:r>
              <a:rPr lang="en-US" dirty="0" err="1"/>
              <a:t>climate.nasa.gov</a:t>
            </a:r>
            <a:r>
              <a:rPr lang="en-US" dirty="0"/>
              <a:t>/solutions/adaptation-mitigation/</a:t>
            </a:r>
          </a:p>
        </p:txBody>
      </p:sp>
      <p:sp>
        <p:nvSpPr>
          <p:cNvPr id="9" name="Slide Number Placeholder 8">
            <a:extLst>
              <a:ext uri="{FF2B5EF4-FFF2-40B4-BE49-F238E27FC236}">
                <a16:creationId xmlns:a16="http://schemas.microsoft.com/office/drawing/2014/main" id="{231A7B08-C7D2-8F47-85AD-863A85DC2114}"/>
              </a:ext>
            </a:extLst>
          </p:cNvPr>
          <p:cNvSpPr>
            <a:spLocks noGrp="1"/>
          </p:cNvSpPr>
          <p:nvPr>
            <p:ph type="sldNum" sz="quarter" idx="12"/>
          </p:nvPr>
        </p:nvSpPr>
        <p:spPr/>
        <p:txBody>
          <a:bodyPr/>
          <a:lstStyle/>
          <a:p>
            <a:fld id="{CF09C497-9BDD-8343-B824-694DED6FC91D}" type="slidenum">
              <a:rPr lang="en-US" smtClean="0"/>
              <a:t>11</a:t>
            </a:fld>
            <a:endParaRPr lang="en-US" dirty="0"/>
          </a:p>
        </p:txBody>
      </p:sp>
    </p:spTree>
    <p:extLst>
      <p:ext uri="{BB962C8B-B14F-4D97-AF65-F5344CB8AC3E}">
        <p14:creationId xmlns:p14="http://schemas.microsoft.com/office/powerpoint/2010/main" val="8252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36AC66-DCB5-9348-9C38-E46754A3023F}"/>
              </a:ext>
            </a:extLst>
          </p:cNvPr>
          <p:cNvSpPr>
            <a:spLocks noGrp="1"/>
          </p:cNvSpPr>
          <p:nvPr>
            <p:ph type="title"/>
          </p:nvPr>
        </p:nvSpPr>
        <p:spPr/>
        <p:txBody>
          <a:bodyPr/>
          <a:lstStyle/>
          <a:p>
            <a:r>
              <a:rPr lang="en-US" dirty="0"/>
              <a:t>And not just government</a:t>
            </a:r>
          </a:p>
        </p:txBody>
      </p:sp>
      <p:sp>
        <p:nvSpPr>
          <p:cNvPr id="10" name="Text Placeholder 9">
            <a:extLst>
              <a:ext uri="{FF2B5EF4-FFF2-40B4-BE49-F238E27FC236}">
                <a16:creationId xmlns:a16="http://schemas.microsoft.com/office/drawing/2014/main" id="{37A24D69-D602-BE4E-AB4E-9D6E554BC7C3}"/>
              </a:ext>
            </a:extLst>
          </p:cNvPr>
          <p:cNvSpPr>
            <a:spLocks noGrp="1"/>
          </p:cNvSpPr>
          <p:nvPr>
            <p:ph type="body" idx="1"/>
          </p:nvPr>
        </p:nvSpPr>
        <p:spPr>
          <a:xfrm>
            <a:off x="839788" y="1458140"/>
            <a:ext cx="5157787" cy="823912"/>
          </a:xfrm>
        </p:spPr>
        <p:txBody>
          <a:bodyPr>
            <a:normAutofit/>
          </a:bodyPr>
          <a:lstStyle/>
          <a:p>
            <a:r>
              <a:rPr lang="en-US" dirty="0"/>
              <a:t>Google </a:t>
            </a:r>
          </a:p>
        </p:txBody>
      </p:sp>
      <p:sp>
        <p:nvSpPr>
          <p:cNvPr id="11" name="Content Placeholder 10">
            <a:extLst>
              <a:ext uri="{FF2B5EF4-FFF2-40B4-BE49-F238E27FC236}">
                <a16:creationId xmlns:a16="http://schemas.microsoft.com/office/drawing/2014/main" id="{7F39CF22-DFB4-9840-89C6-9D58FAB9D11C}"/>
              </a:ext>
            </a:extLst>
          </p:cNvPr>
          <p:cNvSpPr>
            <a:spLocks noGrp="1"/>
          </p:cNvSpPr>
          <p:nvPr>
            <p:ph sz="half" idx="2"/>
          </p:nvPr>
        </p:nvSpPr>
        <p:spPr>
          <a:xfrm>
            <a:off x="839788" y="2282052"/>
            <a:ext cx="5157787" cy="3684588"/>
          </a:xfrm>
        </p:spPr>
        <p:txBody>
          <a:bodyPr>
            <a:normAutofit/>
          </a:bodyPr>
          <a:lstStyle/>
          <a:p>
            <a:r>
              <a:rPr lang="en-US" dirty="0"/>
              <a:t>Committed to buy “enough wind and solar electricity annually to account for every unit of electricity our operations consume, globally”</a:t>
            </a:r>
          </a:p>
        </p:txBody>
      </p:sp>
      <p:sp>
        <p:nvSpPr>
          <p:cNvPr id="12" name="Text Placeholder 11">
            <a:extLst>
              <a:ext uri="{FF2B5EF4-FFF2-40B4-BE49-F238E27FC236}">
                <a16:creationId xmlns:a16="http://schemas.microsoft.com/office/drawing/2014/main" id="{7FB624B2-A10C-6A48-A974-47F43DFA4270}"/>
              </a:ext>
            </a:extLst>
          </p:cNvPr>
          <p:cNvSpPr>
            <a:spLocks noGrp="1"/>
          </p:cNvSpPr>
          <p:nvPr>
            <p:ph type="body" sz="quarter" idx="3"/>
          </p:nvPr>
        </p:nvSpPr>
        <p:spPr>
          <a:xfrm>
            <a:off x="6172200" y="1458140"/>
            <a:ext cx="5183188" cy="823912"/>
          </a:xfrm>
        </p:spPr>
        <p:txBody>
          <a:bodyPr>
            <a:normAutofit/>
          </a:bodyPr>
          <a:lstStyle/>
          <a:p>
            <a:r>
              <a:rPr lang="en-US" dirty="0"/>
              <a:t>Amazon</a:t>
            </a:r>
            <a:endParaRPr lang="en-US" b="0" dirty="0"/>
          </a:p>
        </p:txBody>
      </p:sp>
      <p:sp>
        <p:nvSpPr>
          <p:cNvPr id="13" name="Content Placeholder 12">
            <a:extLst>
              <a:ext uri="{FF2B5EF4-FFF2-40B4-BE49-F238E27FC236}">
                <a16:creationId xmlns:a16="http://schemas.microsoft.com/office/drawing/2014/main" id="{28D744DC-B27D-244A-830F-3CA2ACDAEC4D}"/>
              </a:ext>
            </a:extLst>
          </p:cNvPr>
          <p:cNvSpPr>
            <a:spLocks noGrp="1"/>
          </p:cNvSpPr>
          <p:nvPr>
            <p:ph sz="quarter" idx="4"/>
          </p:nvPr>
        </p:nvSpPr>
        <p:spPr>
          <a:xfrm>
            <a:off x="6172200" y="2282052"/>
            <a:ext cx="5183188" cy="3684588"/>
          </a:xfrm>
        </p:spPr>
        <p:txBody>
          <a:bodyPr>
            <a:normAutofit/>
          </a:bodyPr>
          <a:lstStyle/>
          <a:p>
            <a:r>
              <a:rPr lang="en-US" dirty="0"/>
              <a:t>“Committed to using 100% renewable energy across our global infrastructure”</a:t>
            </a:r>
          </a:p>
          <a:p>
            <a:r>
              <a:rPr lang="en-US" dirty="0"/>
              <a:t>Supports 70 renewable energy projects</a:t>
            </a:r>
          </a:p>
          <a:p>
            <a:pPr lvl="1"/>
            <a:r>
              <a:rPr lang="en-US" dirty="0"/>
              <a:t>Solar</a:t>
            </a:r>
          </a:p>
          <a:p>
            <a:pPr lvl="1"/>
            <a:r>
              <a:rPr lang="en-US" dirty="0"/>
              <a:t>Wind </a:t>
            </a:r>
          </a:p>
        </p:txBody>
      </p:sp>
      <p:sp>
        <p:nvSpPr>
          <p:cNvPr id="2" name="Rectangle 1">
            <a:extLst>
              <a:ext uri="{FF2B5EF4-FFF2-40B4-BE49-F238E27FC236}">
                <a16:creationId xmlns:a16="http://schemas.microsoft.com/office/drawing/2014/main" id="{0464FE4C-38D3-4847-B9B2-D23505DB74C9}"/>
              </a:ext>
            </a:extLst>
          </p:cNvPr>
          <p:cNvSpPr/>
          <p:nvPr/>
        </p:nvSpPr>
        <p:spPr>
          <a:xfrm>
            <a:off x="186048" y="6189663"/>
            <a:ext cx="5811527" cy="369332"/>
          </a:xfrm>
          <a:prstGeom prst="rect">
            <a:avLst/>
          </a:prstGeom>
        </p:spPr>
        <p:txBody>
          <a:bodyPr wrap="none">
            <a:spAutoFit/>
          </a:bodyPr>
          <a:lstStyle/>
          <a:p>
            <a:r>
              <a:rPr lang="en-US" dirty="0"/>
              <a:t>(https://</a:t>
            </a:r>
            <a:r>
              <a:rPr lang="en-US" dirty="0" err="1"/>
              <a:t>sustainability.google</a:t>
            </a:r>
            <a:r>
              <a:rPr lang="en-US" dirty="0"/>
              <a:t>/projects/announcement-100/)</a:t>
            </a:r>
          </a:p>
        </p:txBody>
      </p:sp>
      <p:sp>
        <p:nvSpPr>
          <p:cNvPr id="3" name="Rectangle 2">
            <a:extLst>
              <a:ext uri="{FF2B5EF4-FFF2-40B4-BE49-F238E27FC236}">
                <a16:creationId xmlns:a16="http://schemas.microsoft.com/office/drawing/2014/main" id="{632172F0-0E5E-F64F-96D8-E4CBAA13FEBF}"/>
              </a:ext>
            </a:extLst>
          </p:cNvPr>
          <p:cNvSpPr/>
          <p:nvPr/>
        </p:nvSpPr>
        <p:spPr>
          <a:xfrm>
            <a:off x="6172200" y="6068083"/>
            <a:ext cx="6096000" cy="646331"/>
          </a:xfrm>
          <a:prstGeom prst="rect">
            <a:avLst/>
          </a:prstGeom>
        </p:spPr>
        <p:txBody>
          <a:bodyPr>
            <a:spAutoFit/>
          </a:bodyPr>
          <a:lstStyle/>
          <a:p>
            <a:r>
              <a:rPr lang="en-US" dirty="0"/>
              <a:t>(https://</a:t>
            </a:r>
            <a:r>
              <a:rPr lang="en-US" dirty="0" err="1"/>
              <a:t>sustainability.aboutamazon.com</a:t>
            </a:r>
            <a:r>
              <a:rPr lang="en-US" dirty="0"/>
              <a:t>/environment/sustainable-operations/renewable-energy)</a:t>
            </a:r>
          </a:p>
        </p:txBody>
      </p:sp>
      <p:sp>
        <p:nvSpPr>
          <p:cNvPr id="4" name="Slide Number Placeholder 3">
            <a:extLst>
              <a:ext uri="{FF2B5EF4-FFF2-40B4-BE49-F238E27FC236}">
                <a16:creationId xmlns:a16="http://schemas.microsoft.com/office/drawing/2014/main" id="{EBFDE26A-D602-6C4C-A862-825DA5F006AD}"/>
              </a:ext>
            </a:extLst>
          </p:cNvPr>
          <p:cNvSpPr>
            <a:spLocks noGrp="1"/>
          </p:cNvSpPr>
          <p:nvPr>
            <p:ph type="sldNum" sz="quarter" idx="12"/>
          </p:nvPr>
        </p:nvSpPr>
        <p:spPr/>
        <p:txBody>
          <a:bodyPr/>
          <a:lstStyle/>
          <a:p>
            <a:fld id="{CF09C497-9BDD-8343-B824-694DED6FC91D}" type="slidenum">
              <a:rPr lang="en-US" smtClean="0"/>
              <a:t>12</a:t>
            </a:fld>
            <a:endParaRPr lang="en-US"/>
          </a:p>
        </p:txBody>
      </p:sp>
    </p:spTree>
    <p:extLst>
      <p:ext uri="{BB962C8B-B14F-4D97-AF65-F5344CB8AC3E}">
        <p14:creationId xmlns:p14="http://schemas.microsoft.com/office/powerpoint/2010/main" val="15604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36AC66-DCB5-9348-9C38-E46754A3023F}"/>
              </a:ext>
            </a:extLst>
          </p:cNvPr>
          <p:cNvSpPr>
            <a:spLocks noGrp="1"/>
          </p:cNvSpPr>
          <p:nvPr>
            <p:ph type="title"/>
          </p:nvPr>
        </p:nvSpPr>
        <p:spPr/>
        <p:txBody>
          <a:bodyPr/>
          <a:lstStyle/>
          <a:p>
            <a:r>
              <a:rPr lang="en-US" dirty="0"/>
              <a:t>And of course</a:t>
            </a:r>
          </a:p>
        </p:txBody>
      </p:sp>
      <p:sp>
        <p:nvSpPr>
          <p:cNvPr id="10" name="Text Placeholder 9">
            <a:extLst>
              <a:ext uri="{FF2B5EF4-FFF2-40B4-BE49-F238E27FC236}">
                <a16:creationId xmlns:a16="http://schemas.microsoft.com/office/drawing/2014/main" id="{37A24D69-D602-BE4E-AB4E-9D6E554BC7C3}"/>
              </a:ext>
            </a:extLst>
          </p:cNvPr>
          <p:cNvSpPr>
            <a:spLocks noGrp="1"/>
          </p:cNvSpPr>
          <p:nvPr>
            <p:ph type="body" idx="1"/>
          </p:nvPr>
        </p:nvSpPr>
        <p:spPr>
          <a:xfrm>
            <a:off x="839788" y="1391231"/>
            <a:ext cx="5157787" cy="823912"/>
          </a:xfrm>
        </p:spPr>
        <p:txBody>
          <a:bodyPr/>
          <a:lstStyle/>
          <a:p>
            <a:r>
              <a:rPr lang="en-US" dirty="0"/>
              <a:t>Sierra Club</a:t>
            </a:r>
          </a:p>
        </p:txBody>
      </p:sp>
      <p:sp>
        <p:nvSpPr>
          <p:cNvPr id="11" name="Content Placeholder 10">
            <a:extLst>
              <a:ext uri="{FF2B5EF4-FFF2-40B4-BE49-F238E27FC236}">
                <a16:creationId xmlns:a16="http://schemas.microsoft.com/office/drawing/2014/main" id="{7F39CF22-DFB4-9840-89C6-9D58FAB9D11C}"/>
              </a:ext>
            </a:extLst>
          </p:cNvPr>
          <p:cNvSpPr>
            <a:spLocks noGrp="1"/>
          </p:cNvSpPr>
          <p:nvPr>
            <p:ph sz="half" idx="2"/>
          </p:nvPr>
        </p:nvSpPr>
        <p:spPr>
          <a:xfrm>
            <a:off x="839788" y="2215143"/>
            <a:ext cx="5157787" cy="3684588"/>
          </a:xfrm>
        </p:spPr>
        <p:txBody>
          <a:bodyPr>
            <a:normAutofit lnSpcReduction="10000"/>
          </a:bodyPr>
          <a:lstStyle/>
          <a:p>
            <a:r>
              <a:rPr lang="en-US" dirty="0"/>
              <a:t>“Ready for 100” campaign advocates for communities to commit to “transition to 100% clean, renewable sources of energy, like wind, solar, and battery storage.”</a:t>
            </a:r>
          </a:p>
        </p:txBody>
      </p:sp>
      <p:sp>
        <p:nvSpPr>
          <p:cNvPr id="12" name="Text Placeholder 11">
            <a:extLst>
              <a:ext uri="{FF2B5EF4-FFF2-40B4-BE49-F238E27FC236}">
                <a16:creationId xmlns:a16="http://schemas.microsoft.com/office/drawing/2014/main" id="{7FB624B2-A10C-6A48-A974-47F43DFA4270}"/>
              </a:ext>
            </a:extLst>
          </p:cNvPr>
          <p:cNvSpPr>
            <a:spLocks noGrp="1"/>
          </p:cNvSpPr>
          <p:nvPr>
            <p:ph type="body" sz="quarter" idx="3"/>
          </p:nvPr>
        </p:nvSpPr>
        <p:spPr>
          <a:xfrm>
            <a:off x="6172200" y="1391231"/>
            <a:ext cx="5183188" cy="823912"/>
          </a:xfrm>
        </p:spPr>
        <p:txBody>
          <a:bodyPr/>
          <a:lstStyle/>
          <a:p>
            <a:r>
              <a:rPr lang="en-US" dirty="0"/>
              <a:t>Greenpeace</a:t>
            </a:r>
          </a:p>
        </p:txBody>
      </p:sp>
      <p:sp>
        <p:nvSpPr>
          <p:cNvPr id="13" name="Content Placeholder 12">
            <a:extLst>
              <a:ext uri="{FF2B5EF4-FFF2-40B4-BE49-F238E27FC236}">
                <a16:creationId xmlns:a16="http://schemas.microsoft.com/office/drawing/2014/main" id="{28D744DC-B27D-244A-830F-3CA2ACDAEC4D}"/>
              </a:ext>
            </a:extLst>
          </p:cNvPr>
          <p:cNvSpPr>
            <a:spLocks noGrp="1"/>
          </p:cNvSpPr>
          <p:nvPr>
            <p:ph sz="quarter" idx="4"/>
          </p:nvPr>
        </p:nvSpPr>
        <p:spPr>
          <a:xfrm>
            <a:off x="6172200" y="2215143"/>
            <a:ext cx="5183188" cy="3684588"/>
          </a:xfrm>
        </p:spPr>
        <p:txBody>
          <a:bodyPr>
            <a:normAutofit lnSpcReduction="10000"/>
          </a:bodyPr>
          <a:lstStyle/>
          <a:p>
            <a:r>
              <a:rPr lang="en-US" dirty="0"/>
              <a:t>Recommends, “The path forward is an immediate halt to new oil, gas, and coal development in the U.S. and a managed phase out of existing fossil fuel production consistent with safe climate limits.”</a:t>
            </a:r>
          </a:p>
        </p:txBody>
      </p:sp>
      <p:sp>
        <p:nvSpPr>
          <p:cNvPr id="14" name="Rectangle 13">
            <a:extLst>
              <a:ext uri="{FF2B5EF4-FFF2-40B4-BE49-F238E27FC236}">
                <a16:creationId xmlns:a16="http://schemas.microsoft.com/office/drawing/2014/main" id="{714898EF-4029-1543-92B6-E595BC0B71D8}"/>
              </a:ext>
            </a:extLst>
          </p:cNvPr>
          <p:cNvSpPr/>
          <p:nvPr/>
        </p:nvSpPr>
        <p:spPr>
          <a:xfrm>
            <a:off x="839788" y="6004997"/>
            <a:ext cx="4104778" cy="369332"/>
          </a:xfrm>
          <a:prstGeom prst="rect">
            <a:avLst/>
          </a:prstGeom>
        </p:spPr>
        <p:txBody>
          <a:bodyPr wrap="none">
            <a:spAutoFit/>
          </a:bodyPr>
          <a:lstStyle/>
          <a:p>
            <a:r>
              <a:rPr lang="en-US" dirty="0"/>
              <a:t>https://</a:t>
            </a:r>
            <a:r>
              <a:rPr lang="en-US" dirty="0" err="1"/>
              <a:t>www.sierraclub.org</a:t>
            </a:r>
            <a:r>
              <a:rPr lang="en-US" dirty="0"/>
              <a:t>/ready-for-100</a:t>
            </a:r>
          </a:p>
        </p:txBody>
      </p:sp>
      <p:sp>
        <p:nvSpPr>
          <p:cNvPr id="15" name="Rectangle 14">
            <a:extLst>
              <a:ext uri="{FF2B5EF4-FFF2-40B4-BE49-F238E27FC236}">
                <a16:creationId xmlns:a16="http://schemas.microsoft.com/office/drawing/2014/main" id="{357EEDFD-D0FA-8042-AC0C-FCB9D98C2E96}"/>
              </a:ext>
            </a:extLst>
          </p:cNvPr>
          <p:cNvSpPr/>
          <p:nvPr/>
        </p:nvSpPr>
        <p:spPr>
          <a:xfrm>
            <a:off x="5825452" y="6097330"/>
            <a:ext cx="6140592" cy="369332"/>
          </a:xfrm>
          <a:prstGeom prst="rect">
            <a:avLst/>
          </a:prstGeom>
        </p:spPr>
        <p:txBody>
          <a:bodyPr wrap="none">
            <a:spAutoFit/>
          </a:bodyPr>
          <a:lstStyle/>
          <a:p>
            <a:r>
              <a:rPr lang="en-US" dirty="0"/>
              <a:t>https://</a:t>
            </a:r>
            <a:r>
              <a:rPr lang="en-US" dirty="0" err="1"/>
              <a:t>www.greenpeace.org</a:t>
            </a:r>
            <a:r>
              <a:rPr lang="en-US" dirty="0"/>
              <a:t>/</a:t>
            </a:r>
            <a:r>
              <a:rPr lang="en-US" dirty="0" err="1"/>
              <a:t>usa</a:t>
            </a:r>
            <a:r>
              <a:rPr lang="en-US" dirty="0"/>
              <a:t>/reports/fossil-fuel-phaseout/</a:t>
            </a:r>
          </a:p>
        </p:txBody>
      </p:sp>
      <p:sp>
        <p:nvSpPr>
          <p:cNvPr id="2" name="Slide Number Placeholder 1">
            <a:extLst>
              <a:ext uri="{FF2B5EF4-FFF2-40B4-BE49-F238E27FC236}">
                <a16:creationId xmlns:a16="http://schemas.microsoft.com/office/drawing/2014/main" id="{128E6120-696A-B241-8518-EF8A6B5F2FE8}"/>
              </a:ext>
            </a:extLst>
          </p:cNvPr>
          <p:cNvSpPr>
            <a:spLocks noGrp="1"/>
          </p:cNvSpPr>
          <p:nvPr>
            <p:ph type="sldNum" sz="quarter" idx="12"/>
          </p:nvPr>
        </p:nvSpPr>
        <p:spPr/>
        <p:txBody>
          <a:bodyPr/>
          <a:lstStyle/>
          <a:p>
            <a:fld id="{CF09C497-9BDD-8343-B824-694DED6FC91D}" type="slidenum">
              <a:rPr lang="en-US" smtClean="0"/>
              <a:t>13</a:t>
            </a:fld>
            <a:endParaRPr lang="en-US"/>
          </a:p>
        </p:txBody>
      </p:sp>
    </p:spTree>
    <p:extLst>
      <p:ext uri="{BB962C8B-B14F-4D97-AF65-F5344CB8AC3E}">
        <p14:creationId xmlns:p14="http://schemas.microsoft.com/office/powerpoint/2010/main" val="21880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93C62-256F-4D40-815A-3FD3B9D54A68}"/>
              </a:ext>
            </a:extLst>
          </p:cNvPr>
          <p:cNvSpPr>
            <a:spLocks noGrp="1"/>
          </p:cNvSpPr>
          <p:nvPr>
            <p:ph type="title"/>
          </p:nvPr>
        </p:nvSpPr>
        <p:spPr>
          <a:xfrm>
            <a:off x="609600" y="609175"/>
            <a:ext cx="10972800" cy="1143000"/>
          </a:xfrm>
        </p:spPr>
        <p:txBody>
          <a:bodyPr>
            <a:normAutofit/>
          </a:bodyPr>
          <a:lstStyle/>
          <a:p>
            <a:pPr algn="ctr"/>
            <a:r>
              <a:rPr lang="en-US" sz="4000" dirty="0"/>
              <a:t>What’s going on? What’s behind the animosity?  </a:t>
            </a:r>
          </a:p>
        </p:txBody>
      </p:sp>
      <p:sp>
        <p:nvSpPr>
          <p:cNvPr id="7" name="Content Placeholder 6">
            <a:extLst>
              <a:ext uri="{FF2B5EF4-FFF2-40B4-BE49-F238E27FC236}">
                <a16:creationId xmlns:a16="http://schemas.microsoft.com/office/drawing/2014/main" id="{8E4AF259-DAE1-B143-AF16-CFCC2DCD80A9}"/>
              </a:ext>
            </a:extLst>
          </p:cNvPr>
          <p:cNvSpPr>
            <a:spLocks noGrp="1"/>
          </p:cNvSpPr>
          <p:nvPr>
            <p:ph idx="1"/>
          </p:nvPr>
        </p:nvSpPr>
        <p:spPr>
          <a:xfrm>
            <a:off x="838200" y="2279309"/>
            <a:ext cx="10515600" cy="3407813"/>
          </a:xfrm>
          <a:solidFill>
            <a:schemeClr val="accent6">
              <a:alpha val="71000"/>
            </a:schemeClr>
          </a:solidFill>
        </p:spPr>
        <p:txBody>
          <a:bodyPr>
            <a:normAutofit lnSpcReduction="10000"/>
          </a:bodyPr>
          <a:lstStyle/>
          <a:p>
            <a:pPr marL="0" indent="0" algn="ctr">
              <a:buNone/>
            </a:pPr>
            <a:endParaRPr lang="en-US" dirty="0"/>
          </a:p>
          <a:p>
            <a:pPr marL="0" indent="0" algn="ctr">
              <a:buNone/>
            </a:pPr>
            <a:r>
              <a:rPr lang="en-US" sz="3600" dirty="0"/>
              <a:t>Consider the environmentalist premise . . .</a:t>
            </a:r>
          </a:p>
          <a:p>
            <a:pPr marL="0" indent="0" algn="ctr">
              <a:buNone/>
            </a:pPr>
            <a:endParaRPr lang="en-US" dirty="0"/>
          </a:p>
          <a:p>
            <a:pPr marL="0" indent="0" algn="ctr">
              <a:buNone/>
            </a:pPr>
            <a:r>
              <a:rPr lang="en-US" dirty="0"/>
              <a:t>The natural world is good.</a:t>
            </a:r>
          </a:p>
          <a:p>
            <a:pPr marL="0" indent="0" algn="ctr">
              <a:buNone/>
            </a:pPr>
            <a:r>
              <a:rPr lang="en-US" dirty="0"/>
              <a:t>Changing the natural world is bad.</a:t>
            </a:r>
          </a:p>
          <a:p>
            <a:pPr marL="0" indent="0" algn="ctr">
              <a:buNone/>
            </a:pPr>
            <a:r>
              <a:rPr lang="en-US" dirty="0"/>
              <a:t>Humans change the natural world, so </a:t>
            </a:r>
            <a:r>
              <a:rPr lang="en-US" i="1" dirty="0"/>
              <a:t>humans are bad</a:t>
            </a:r>
            <a:r>
              <a:rPr lang="en-US" dirty="0"/>
              <a:t>.</a:t>
            </a:r>
          </a:p>
        </p:txBody>
      </p:sp>
      <p:sp>
        <p:nvSpPr>
          <p:cNvPr id="2" name="Slide Number Placeholder 1">
            <a:extLst>
              <a:ext uri="{FF2B5EF4-FFF2-40B4-BE49-F238E27FC236}">
                <a16:creationId xmlns:a16="http://schemas.microsoft.com/office/drawing/2014/main" id="{A013A04A-EEA0-5E44-B0C0-FED1B25B079A}"/>
              </a:ext>
            </a:extLst>
          </p:cNvPr>
          <p:cNvSpPr>
            <a:spLocks noGrp="1"/>
          </p:cNvSpPr>
          <p:nvPr>
            <p:ph type="sldNum" sz="quarter" idx="12"/>
          </p:nvPr>
        </p:nvSpPr>
        <p:spPr/>
        <p:txBody>
          <a:bodyPr/>
          <a:lstStyle/>
          <a:p>
            <a:fld id="{C1F14A43-F6F7-684A-A15B-3AABBD13E880}" type="slidenum">
              <a:rPr lang="en-US" smtClean="0"/>
              <a:pPr/>
              <a:t>14</a:t>
            </a:fld>
            <a:endParaRPr lang="en-US" dirty="0"/>
          </a:p>
        </p:txBody>
      </p:sp>
    </p:spTree>
    <p:extLst>
      <p:ext uri="{BB962C8B-B14F-4D97-AF65-F5344CB8AC3E}">
        <p14:creationId xmlns:p14="http://schemas.microsoft.com/office/powerpoint/2010/main" val="19728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AE2A2-3EEB-C04C-92F4-B7E3F52478A2}"/>
              </a:ext>
            </a:extLst>
          </p:cNvPr>
          <p:cNvSpPr>
            <a:spLocks noGrp="1"/>
          </p:cNvSpPr>
          <p:nvPr>
            <p:ph type="title"/>
          </p:nvPr>
        </p:nvSpPr>
        <p:spPr>
          <a:xfrm>
            <a:off x="144780" y="554506"/>
            <a:ext cx="10515600" cy="1325563"/>
          </a:xfrm>
        </p:spPr>
        <p:txBody>
          <a:bodyPr>
            <a:normAutofit/>
          </a:bodyPr>
          <a:lstStyle/>
          <a:p>
            <a:r>
              <a:rPr lang="en-US" sz="3800" dirty="0"/>
              <a:t>Premise evidenced by statements such as . . .</a:t>
            </a:r>
          </a:p>
        </p:txBody>
      </p:sp>
      <p:sp>
        <p:nvSpPr>
          <p:cNvPr id="2" name="Rectangle 1">
            <a:extLst>
              <a:ext uri="{FF2B5EF4-FFF2-40B4-BE49-F238E27FC236}">
                <a16:creationId xmlns:a16="http://schemas.microsoft.com/office/drawing/2014/main" id="{1BDB8E2A-C2E2-3C42-8967-97491AC0C6E0}"/>
              </a:ext>
            </a:extLst>
          </p:cNvPr>
          <p:cNvSpPr/>
          <p:nvPr/>
        </p:nvSpPr>
        <p:spPr>
          <a:xfrm>
            <a:off x="389529" y="1880068"/>
            <a:ext cx="11221189" cy="4031873"/>
          </a:xfrm>
          <a:prstGeom prst="rect">
            <a:avLst/>
          </a:prstGeom>
          <a:gradFill>
            <a:gsLst>
              <a:gs pos="0">
                <a:schemeClr val="accent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7E9A77-0A42-0445-A9A0-91345B713670}"/>
              </a:ext>
            </a:extLst>
          </p:cNvPr>
          <p:cNvSpPr txBox="1"/>
          <p:nvPr/>
        </p:nvSpPr>
        <p:spPr>
          <a:xfrm>
            <a:off x="728587" y="2126290"/>
            <a:ext cx="10882131" cy="2554545"/>
          </a:xfrm>
          <a:prstGeom prst="rect">
            <a:avLst/>
          </a:prstGeom>
          <a:noFill/>
        </p:spPr>
        <p:txBody>
          <a:bodyPr wrap="square" rtlCol="0">
            <a:spAutoFit/>
          </a:bodyPr>
          <a:lstStyle/>
          <a:p>
            <a:r>
              <a:rPr lang="en-US" sz="3200" dirty="0"/>
              <a:t>Humankind “would not rest content until the earth is covered completely, and to a considerable depth, with a writhing mass of human beings, much as a dead cow is covered with a pulsating mass of maggots” (Harrison Brown, The Challenge of Man’s Future in 1950)</a:t>
            </a:r>
          </a:p>
        </p:txBody>
      </p:sp>
      <p:sp>
        <p:nvSpPr>
          <p:cNvPr id="10" name="Rectangle 9">
            <a:extLst>
              <a:ext uri="{FF2B5EF4-FFF2-40B4-BE49-F238E27FC236}">
                <a16:creationId xmlns:a16="http://schemas.microsoft.com/office/drawing/2014/main" id="{83DA5A2A-34A3-7847-8D26-29A287B88D07}"/>
              </a:ext>
            </a:extLst>
          </p:cNvPr>
          <p:cNvSpPr/>
          <p:nvPr/>
        </p:nvSpPr>
        <p:spPr>
          <a:xfrm>
            <a:off x="289930" y="6083898"/>
            <a:ext cx="11732456" cy="307777"/>
          </a:xfrm>
          <a:prstGeom prst="rect">
            <a:avLst/>
          </a:prstGeom>
        </p:spPr>
        <p:txBody>
          <a:bodyPr wrap="square">
            <a:spAutoFit/>
          </a:bodyPr>
          <a:lstStyle/>
          <a:p>
            <a:r>
              <a:rPr lang="en-US" sz="1400" dirty="0"/>
              <a:t>https://</a:t>
            </a:r>
            <a:r>
              <a:rPr lang="en-US" sz="1400" dirty="0" err="1"/>
              <a:t>www.forbes.com</a:t>
            </a:r>
            <a:r>
              <a:rPr lang="en-US" sz="1400" dirty="0"/>
              <a:t>/sites/</a:t>
            </a:r>
            <a:r>
              <a:rPr lang="en-US" sz="1400" dirty="0" err="1"/>
              <a:t>michaelshellenberger</a:t>
            </a:r>
            <a:r>
              <a:rPr lang="en-US" sz="1400" dirty="0"/>
              <a:t>/2018/06/11/if-nuclear-power-is-so-safe-why-are-we-so-afraid-of-it/#3e1cd4c96385</a:t>
            </a:r>
          </a:p>
        </p:txBody>
      </p:sp>
      <p:sp>
        <p:nvSpPr>
          <p:cNvPr id="3" name="Slide Number Placeholder 2">
            <a:extLst>
              <a:ext uri="{FF2B5EF4-FFF2-40B4-BE49-F238E27FC236}">
                <a16:creationId xmlns:a16="http://schemas.microsoft.com/office/drawing/2014/main" id="{8E753D3A-C6B6-0F4F-8F7D-17C7135A034E}"/>
              </a:ext>
            </a:extLst>
          </p:cNvPr>
          <p:cNvSpPr>
            <a:spLocks noGrp="1"/>
          </p:cNvSpPr>
          <p:nvPr>
            <p:ph type="sldNum" sz="quarter" idx="12"/>
          </p:nvPr>
        </p:nvSpPr>
        <p:spPr>
          <a:xfrm>
            <a:off x="289930" y="6526973"/>
            <a:ext cx="8316686" cy="175867"/>
          </a:xfrm>
        </p:spPr>
        <p:txBody>
          <a:bodyPr/>
          <a:lstStyle/>
          <a:p>
            <a:pPr algn="l"/>
            <a:r>
              <a:rPr lang="en-US" dirty="0">
                <a:hlinkClick r:id="rId2"/>
              </a:rPr>
              <a:t>https://play.google.com/store/books/details?id=OUfHLQ84KjMC&amp;rdid=book-OUfHLQ84KjMC&amp;rdot=1</a:t>
            </a:r>
            <a:r>
              <a:rPr lang="en-US" dirty="0"/>
              <a:t> </a:t>
            </a:r>
          </a:p>
        </p:txBody>
      </p:sp>
    </p:spTree>
    <p:extLst>
      <p:ext uri="{BB962C8B-B14F-4D97-AF65-F5344CB8AC3E}">
        <p14:creationId xmlns:p14="http://schemas.microsoft.com/office/powerpoint/2010/main" val="202453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AE2A2-3EEB-C04C-92F4-B7E3F52478A2}"/>
              </a:ext>
            </a:extLst>
          </p:cNvPr>
          <p:cNvSpPr>
            <a:spLocks noGrp="1"/>
          </p:cNvSpPr>
          <p:nvPr>
            <p:ph type="title"/>
          </p:nvPr>
        </p:nvSpPr>
        <p:spPr>
          <a:xfrm>
            <a:off x="144780" y="554506"/>
            <a:ext cx="10515600" cy="1325563"/>
          </a:xfrm>
        </p:spPr>
        <p:txBody>
          <a:bodyPr>
            <a:normAutofit/>
          </a:bodyPr>
          <a:lstStyle/>
          <a:p>
            <a:r>
              <a:rPr lang="en-US" sz="3800" dirty="0"/>
              <a:t>Premise evidenced by statements such as . . .</a:t>
            </a:r>
          </a:p>
        </p:txBody>
      </p:sp>
      <p:sp>
        <p:nvSpPr>
          <p:cNvPr id="2" name="Rectangle 1">
            <a:extLst>
              <a:ext uri="{FF2B5EF4-FFF2-40B4-BE49-F238E27FC236}">
                <a16:creationId xmlns:a16="http://schemas.microsoft.com/office/drawing/2014/main" id="{1BDB8E2A-C2E2-3C42-8967-97491AC0C6E0}"/>
              </a:ext>
            </a:extLst>
          </p:cNvPr>
          <p:cNvSpPr/>
          <p:nvPr/>
        </p:nvSpPr>
        <p:spPr>
          <a:xfrm>
            <a:off x="389529" y="1880068"/>
            <a:ext cx="11221189" cy="4031873"/>
          </a:xfrm>
          <a:prstGeom prst="rect">
            <a:avLst/>
          </a:prstGeom>
          <a:gradFill>
            <a:gsLst>
              <a:gs pos="0">
                <a:schemeClr val="accent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121EC3-6652-B947-BB41-2866C8560AA1}"/>
              </a:ext>
            </a:extLst>
          </p:cNvPr>
          <p:cNvSpPr/>
          <p:nvPr/>
        </p:nvSpPr>
        <p:spPr>
          <a:xfrm>
            <a:off x="728589" y="2126290"/>
            <a:ext cx="9931791" cy="3539430"/>
          </a:xfrm>
          <a:prstGeom prst="rect">
            <a:avLst/>
          </a:prstGeom>
        </p:spPr>
        <p:txBody>
          <a:bodyPr wrap="square">
            <a:spAutoFit/>
          </a:bodyPr>
          <a:lstStyle/>
          <a:p>
            <a:r>
              <a:rPr lang="en-US" sz="3200" dirty="0"/>
              <a:t>Brown’s view was an extension of the ideas of 19th Century economist Thomas Malthus who lusted for the extermination of his fellow man, particularly the poor and the Irish. “Instead of recommending cleanliness to the poor,” Malthus argued, “we should encourage contrary habits…and court the return of the plague.”</a:t>
            </a:r>
          </a:p>
        </p:txBody>
      </p:sp>
      <p:sp>
        <p:nvSpPr>
          <p:cNvPr id="10" name="Rectangle 9">
            <a:extLst>
              <a:ext uri="{FF2B5EF4-FFF2-40B4-BE49-F238E27FC236}">
                <a16:creationId xmlns:a16="http://schemas.microsoft.com/office/drawing/2014/main" id="{83DA5A2A-34A3-7847-8D26-29A287B88D07}"/>
              </a:ext>
            </a:extLst>
          </p:cNvPr>
          <p:cNvSpPr/>
          <p:nvPr/>
        </p:nvSpPr>
        <p:spPr>
          <a:xfrm>
            <a:off x="289930" y="6083898"/>
            <a:ext cx="11732456" cy="307777"/>
          </a:xfrm>
          <a:prstGeom prst="rect">
            <a:avLst/>
          </a:prstGeom>
        </p:spPr>
        <p:txBody>
          <a:bodyPr wrap="square">
            <a:spAutoFit/>
          </a:bodyPr>
          <a:lstStyle/>
          <a:p>
            <a:r>
              <a:rPr lang="en-US" sz="1400" dirty="0"/>
              <a:t>https://</a:t>
            </a:r>
            <a:r>
              <a:rPr lang="en-US" sz="1400" dirty="0" err="1"/>
              <a:t>www.forbes.com</a:t>
            </a:r>
            <a:r>
              <a:rPr lang="en-US" sz="1400" dirty="0"/>
              <a:t>/sites/</a:t>
            </a:r>
            <a:r>
              <a:rPr lang="en-US" sz="1400" dirty="0" err="1"/>
              <a:t>michaelshellenberger</a:t>
            </a:r>
            <a:r>
              <a:rPr lang="en-US" sz="1400" dirty="0"/>
              <a:t>/2018/06/11/if-nuclear-power-is-so-safe-why-are-we-so-afraid-of-it/#3e1cd4c96385</a:t>
            </a:r>
          </a:p>
        </p:txBody>
      </p:sp>
      <p:sp>
        <p:nvSpPr>
          <p:cNvPr id="3" name="Slide Number Placeholder 2">
            <a:extLst>
              <a:ext uri="{FF2B5EF4-FFF2-40B4-BE49-F238E27FC236}">
                <a16:creationId xmlns:a16="http://schemas.microsoft.com/office/drawing/2014/main" id="{8E753D3A-C6B6-0F4F-8F7D-17C7135A034E}"/>
              </a:ext>
            </a:extLst>
          </p:cNvPr>
          <p:cNvSpPr>
            <a:spLocks noGrp="1"/>
          </p:cNvSpPr>
          <p:nvPr>
            <p:ph type="sldNum" sz="quarter" idx="12"/>
          </p:nvPr>
        </p:nvSpPr>
        <p:spPr>
          <a:xfrm>
            <a:off x="289930" y="6526973"/>
            <a:ext cx="8316686" cy="175867"/>
          </a:xfrm>
        </p:spPr>
        <p:txBody>
          <a:bodyPr/>
          <a:lstStyle/>
          <a:p>
            <a:pPr algn="l"/>
            <a:r>
              <a:rPr lang="en-US" dirty="0">
                <a:hlinkClick r:id="rId2"/>
              </a:rPr>
              <a:t>https://play.google.com/store/books/details?id=OUfHLQ84KjMC&amp;rdid=book-OUfHLQ84KjMC&amp;rdot=1</a:t>
            </a:r>
            <a:r>
              <a:rPr lang="en-US" dirty="0"/>
              <a:t> </a:t>
            </a:r>
          </a:p>
        </p:txBody>
      </p:sp>
    </p:spTree>
    <p:extLst>
      <p:ext uri="{BB962C8B-B14F-4D97-AF65-F5344CB8AC3E}">
        <p14:creationId xmlns:p14="http://schemas.microsoft.com/office/powerpoint/2010/main" val="34546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AE2A2-3EEB-C04C-92F4-B7E3F52478A2}"/>
              </a:ext>
            </a:extLst>
          </p:cNvPr>
          <p:cNvSpPr>
            <a:spLocks noGrp="1"/>
          </p:cNvSpPr>
          <p:nvPr>
            <p:ph type="title"/>
          </p:nvPr>
        </p:nvSpPr>
        <p:spPr>
          <a:xfrm>
            <a:off x="144780" y="554506"/>
            <a:ext cx="10515600" cy="1325563"/>
          </a:xfrm>
        </p:spPr>
        <p:txBody>
          <a:bodyPr>
            <a:normAutofit/>
          </a:bodyPr>
          <a:lstStyle/>
          <a:p>
            <a:r>
              <a:rPr lang="en-US" sz="3800" dirty="0"/>
              <a:t>Premise evidenced by statements such as . . .</a:t>
            </a:r>
          </a:p>
        </p:txBody>
      </p:sp>
      <p:sp>
        <p:nvSpPr>
          <p:cNvPr id="2" name="Rectangle 1">
            <a:extLst>
              <a:ext uri="{FF2B5EF4-FFF2-40B4-BE49-F238E27FC236}">
                <a16:creationId xmlns:a16="http://schemas.microsoft.com/office/drawing/2014/main" id="{1BDB8E2A-C2E2-3C42-8967-97491AC0C6E0}"/>
              </a:ext>
            </a:extLst>
          </p:cNvPr>
          <p:cNvSpPr/>
          <p:nvPr/>
        </p:nvSpPr>
        <p:spPr>
          <a:xfrm>
            <a:off x="389529" y="1880068"/>
            <a:ext cx="11221189" cy="4031873"/>
          </a:xfrm>
          <a:prstGeom prst="rect">
            <a:avLst/>
          </a:prstGeom>
          <a:gradFill>
            <a:gsLst>
              <a:gs pos="0">
                <a:schemeClr val="accent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6C724-7162-2947-A8B9-D07DF5E4969E}"/>
              </a:ext>
            </a:extLst>
          </p:cNvPr>
          <p:cNvSpPr/>
          <p:nvPr/>
        </p:nvSpPr>
        <p:spPr>
          <a:xfrm>
            <a:off x="1008055" y="2141417"/>
            <a:ext cx="11183945" cy="2062103"/>
          </a:xfrm>
          <a:prstGeom prst="rect">
            <a:avLst/>
          </a:prstGeom>
        </p:spPr>
        <p:txBody>
          <a:bodyPr wrap="square">
            <a:spAutoFit/>
          </a:bodyPr>
          <a:lstStyle/>
          <a:p>
            <a:r>
              <a:rPr lang="en-US" sz="3200" dirty="0"/>
              <a:t>Such anti-humanist ideas came full bloom in Stanford biologist Paul Ehrlich’s 1967 Sierra Club pamphlet, The Population Bomb, which depicted poor people in India as animals “screaming…begging…defecating and urinating.”</a:t>
            </a:r>
          </a:p>
        </p:txBody>
      </p:sp>
      <p:sp>
        <p:nvSpPr>
          <p:cNvPr id="10" name="Rectangle 9">
            <a:extLst>
              <a:ext uri="{FF2B5EF4-FFF2-40B4-BE49-F238E27FC236}">
                <a16:creationId xmlns:a16="http://schemas.microsoft.com/office/drawing/2014/main" id="{83DA5A2A-34A3-7847-8D26-29A287B88D07}"/>
              </a:ext>
            </a:extLst>
          </p:cNvPr>
          <p:cNvSpPr/>
          <p:nvPr/>
        </p:nvSpPr>
        <p:spPr>
          <a:xfrm>
            <a:off x="289930" y="6083898"/>
            <a:ext cx="11732456" cy="307777"/>
          </a:xfrm>
          <a:prstGeom prst="rect">
            <a:avLst/>
          </a:prstGeom>
        </p:spPr>
        <p:txBody>
          <a:bodyPr wrap="square">
            <a:spAutoFit/>
          </a:bodyPr>
          <a:lstStyle/>
          <a:p>
            <a:r>
              <a:rPr lang="en-US" sz="1400" dirty="0"/>
              <a:t>https://</a:t>
            </a:r>
            <a:r>
              <a:rPr lang="en-US" sz="1400" dirty="0" err="1"/>
              <a:t>www.forbes.com</a:t>
            </a:r>
            <a:r>
              <a:rPr lang="en-US" sz="1400" dirty="0"/>
              <a:t>/sites/</a:t>
            </a:r>
            <a:r>
              <a:rPr lang="en-US" sz="1400" dirty="0" err="1"/>
              <a:t>michaelshellenberger</a:t>
            </a:r>
            <a:r>
              <a:rPr lang="en-US" sz="1400" dirty="0"/>
              <a:t>/2018/06/11/if-nuclear-power-is-so-safe-why-are-we-so-afraid-of-it/#3e1cd4c96385</a:t>
            </a:r>
          </a:p>
        </p:txBody>
      </p:sp>
      <p:sp>
        <p:nvSpPr>
          <p:cNvPr id="3" name="Slide Number Placeholder 2">
            <a:extLst>
              <a:ext uri="{FF2B5EF4-FFF2-40B4-BE49-F238E27FC236}">
                <a16:creationId xmlns:a16="http://schemas.microsoft.com/office/drawing/2014/main" id="{8E753D3A-C6B6-0F4F-8F7D-17C7135A034E}"/>
              </a:ext>
            </a:extLst>
          </p:cNvPr>
          <p:cNvSpPr>
            <a:spLocks noGrp="1"/>
          </p:cNvSpPr>
          <p:nvPr>
            <p:ph type="sldNum" sz="quarter" idx="12"/>
          </p:nvPr>
        </p:nvSpPr>
        <p:spPr>
          <a:xfrm>
            <a:off x="289930" y="6526973"/>
            <a:ext cx="8316686" cy="175867"/>
          </a:xfrm>
        </p:spPr>
        <p:txBody>
          <a:bodyPr/>
          <a:lstStyle/>
          <a:p>
            <a:pPr algn="l"/>
            <a:r>
              <a:rPr lang="en-US" dirty="0">
                <a:hlinkClick r:id="rId2"/>
              </a:rPr>
              <a:t>https://play.google.com/store/books/details?id=OUfHLQ84KjMC&amp;rdid=book-OUfHLQ84KjMC&amp;rdot=1</a:t>
            </a:r>
            <a:r>
              <a:rPr lang="en-US" dirty="0"/>
              <a:t> </a:t>
            </a:r>
          </a:p>
        </p:txBody>
      </p:sp>
    </p:spTree>
    <p:extLst>
      <p:ext uri="{BB962C8B-B14F-4D97-AF65-F5344CB8AC3E}">
        <p14:creationId xmlns:p14="http://schemas.microsoft.com/office/powerpoint/2010/main" val="5891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AE2A2-3EEB-C04C-92F4-B7E3F52478A2}"/>
              </a:ext>
            </a:extLst>
          </p:cNvPr>
          <p:cNvSpPr>
            <a:spLocks noGrp="1"/>
          </p:cNvSpPr>
          <p:nvPr>
            <p:ph type="title"/>
          </p:nvPr>
        </p:nvSpPr>
        <p:spPr>
          <a:xfrm>
            <a:off x="144780" y="554506"/>
            <a:ext cx="10515600" cy="1325563"/>
          </a:xfrm>
        </p:spPr>
        <p:txBody>
          <a:bodyPr>
            <a:normAutofit/>
          </a:bodyPr>
          <a:lstStyle/>
          <a:p>
            <a:r>
              <a:rPr lang="en-US" sz="3800" dirty="0"/>
              <a:t>Premise evidenced by statements such as . . .</a:t>
            </a:r>
          </a:p>
        </p:txBody>
      </p:sp>
      <p:sp>
        <p:nvSpPr>
          <p:cNvPr id="2" name="Rectangle 1">
            <a:extLst>
              <a:ext uri="{FF2B5EF4-FFF2-40B4-BE49-F238E27FC236}">
                <a16:creationId xmlns:a16="http://schemas.microsoft.com/office/drawing/2014/main" id="{1BDB8E2A-C2E2-3C42-8967-97491AC0C6E0}"/>
              </a:ext>
            </a:extLst>
          </p:cNvPr>
          <p:cNvSpPr/>
          <p:nvPr/>
        </p:nvSpPr>
        <p:spPr>
          <a:xfrm>
            <a:off x="389529" y="1880068"/>
            <a:ext cx="11221189" cy="4031873"/>
          </a:xfrm>
          <a:prstGeom prst="rect">
            <a:avLst/>
          </a:prstGeom>
          <a:gradFill>
            <a:gsLst>
              <a:gs pos="0">
                <a:schemeClr val="accent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FE8633-CE28-4F43-8734-117177F34B7E}"/>
              </a:ext>
            </a:extLst>
          </p:cNvPr>
          <p:cNvSpPr/>
          <p:nvPr/>
        </p:nvSpPr>
        <p:spPr>
          <a:xfrm>
            <a:off x="389529" y="1880067"/>
            <a:ext cx="11221190" cy="4031873"/>
          </a:xfrm>
          <a:prstGeom prst="rect">
            <a:avLst/>
          </a:prstGeom>
        </p:spPr>
        <p:txBody>
          <a:bodyPr wrap="square">
            <a:spAutoFit/>
          </a:bodyPr>
          <a:lstStyle/>
          <a:p>
            <a:r>
              <a:rPr lang="en-US" sz="3200" dirty="0"/>
              <a:t>The small-world, zero-population-growth, soft-energy-path faction of the environmental movement that emerged across the 1960s and 1970s knowingly or unknowingly incorporated the </a:t>
            </a:r>
            <a:r>
              <a:rPr lang="en-US" sz="3200" dirty="0" err="1"/>
              <a:t>antihumanist</a:t>
            </a:r>
            <a:r>
              <a:rPr lang="en-US" sz="3200" dirty="0"/>
              <a:t> ideology of the neo-Malthusians into its arguments… “more power plants create more industry,” [the Sierra Club’s executive director complained,] “that in turn invites greater population density.” (From Richard Rhodes’ in Energy: A Human History, 2018)</a:t>
            </a:r>
          </a:p>
        </p:txBody>
      </p:sp>
      <p:sp>
        <p:nvSpPr>
          <p:cNvPr id="10" name="Rectangle 9">
            <a:extLst>
              <a:ext uri="{FF2B5EF4-FFF2-40B4-BE49-F238E27FC236}">
                <a16:creationId xmlns:a16="http://schemas.microsoft.com/office/drawing/2014/main" id="{83DA5A2A-34A3-7847-8D26-29A287B88D07}"/>
              </a:ext>
            </a:extLst>
          </p:cNvPr>
          <p:cNvSpPr/>
          <p:nvPr/>
        </p:nvSpPr>
        <p:spPr>
          <a:xfrm>
            <a:off x="289930" y="6083898"/>
            <a:ext cx="11732456" cy="307777"/>
          </a:xfrm>
          <a:prstGeom prst="rect">
            <a:avLst/>
          </a:prstGeom>
        </p:spPr>
        <p:txBody>
          <a:bodyPr wrap="square">
            <a:spAutoFit/>
          </a:bodyPr>
          <a:lstStyle/>
          <a:p>
            <a:r>
              <a:rPr lang="en-US" sz="1400" dirty="0"/>
              <a:t>https://</a:t>
            </a:r>
            <a:r>
              <a:rPr lang="en-US" sz="1400" dirty="0" err="1"/>
              <a:t>www.forbes.com</a:t>
            </a:r>
            <a:r>
              <a:rPr lang="en-US" sz="1400" dirty="0"/>
              <a:t>/sites/</a:t>
            </a:r>
            <a:r>
              <a:rPr lang="en-US" sz="1400" dirty="0" err="1"/>
              <a:t>michaelshellenberger</a:t>
            </a:r>
            <a:r>
              <a:rPr lang="en-US" sz="1400" dirty="0"/>
              <a:t>/2018/06/11/if-nuclear-power-is-so-safe-why-are-we-so-afraid-of-it/#3e1cd4c96385</a:t>
            </a:r>
          </a:p>
        </p:txBody>
      </p:sp>
      <p:sp>
        <p:nvSpPr>
          <p:cNvPr id="3" name="Slide Number Placeholder 2">
            <a:extLst>
              <a:ext uri="{FF2B5EF4-FFF2-40B4-BE49-F238E27FC236}">
                <a16:creationId xmlns:a16="http://schemas.microsoft.com/office/drawing/2014/main" id="{8E753D3A-C6B6-0F4F-8F7D-17C7135A034E}"/>
              </a:ext>
            </a:extLst>
          </p:cNvPr>
          <p:cNvSpPr>
            <a:spLocks noGrp="1"/>
          </p:cNvSpPr>
          <p:nvPr>
            <p:ph type="sldNum" sz="quarter" idx="12"/>
          </p:nvPr>
        </p:nvSpPr>
        <p:spPr>
          <a:xfrm>
            <a:off x="289930" y="6526973"/>
            <a:ext cx="8316686" cy="175867"/>
          </a:xfrm>
        </p:spPr>
        <p:txBody>
          <a:bodyPr/>
          <a:lstStyle/>
          <a:p>
            <a:pPr algn="l"/>
            <a:r>
              <a:rPr lang="en-US" dirty="0">
                <a:hlinkClick r:id="rId2"/>
              </a:rPr>
              <a:t>https://play.google.com/store/books/details?id=OUfHLQ84KjMC&amp;rdid=book-OUfHLQ84KjMC&amp;rdot=1</a:t>
            </a:r>
            <a:r>
              <a:rPr lang="en-US" dirty="0"/>
              <a:t> </a:t>
            </a:r>
          </a:p>
        </p:txBody>
      </p:sp>
    </p:spTree>
    <p:extLst>
      <p:ext uri="{BB962C8B-B14F-4D97-AF65-F5344CB8AC3E}">
        <p14:creationId xmlns:p14="http://schemas.microsoft.com/office/powerpoint/2010/main" val="584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AE2A2-3EEB-C04C-92F4-B7E3F52478A2}"/>
              </a:ext>
            </a:extLst>
          </p:cNvPr>
          <p:cNvSpPr>
            <a:spLocks noGrp="1"/>
          </p:cNvSpPr>
          <p:nvPr>
            <p:ph type="title"/>
          </p:nvPr>
        </p:nvSpPr>
        <p:spPr>
          <a:xfrm>
            <a:off x="144780" y="554506"/>
            <a:ext cx="10515600" cy="1325563"/>
          </a:xfrm>
        </p:spPr>
        <p:txBody>
          <a:bodyPr>
            <a:normAutofit/>
          </a:bodyPr>
          <a:lstStyle/>
          <a:p>
            <a:r>
              <a:rPr lang="en-US" sz="3800" dirty="0"/>
              <a:t>Premise evidenced by statements such as . . .</a:t>
            </a:r>
          </a:p>
        </p:txBody>
      </p:sp>
      <p:sp>
        <p:nvSpPr>
          <p:cNvPr id="2" name="Rectangle 1">
            <a:extLst>
              <a:ext uri="{FF2B5EF4-FFF2-40B4-BE49-F238E27FC236}">
                <a16:creationId xmlns:a16="http://schemas.microsoft.com/office/drawing/2014/main" id="{1BDB8E2A-C2E2-3C42-8967-97491AC0C6E0}"/>
              </a:ext>
            </a:extLst>
          </p:cNvPr>
          <p:cNvSpPr/>
          <p:nvPr/>
        </p:nvSpPr>
        <p:spPr>
          <a:xfrm>
            <a:off x="389529" y="1880068"/>
            <a:ext cx="11221189" cy="4031873"/>
          </a:xfrm>
          <a:prstGeom prst="rect">
            <a:avLst/>
          </a:prstGeom>
          <a:gradFill>
            <a:gsLst>
              <a:gs pos="0">
                <a:schemeClr val="accent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828CEC-6239-4C43-8526-7901D450C4D7}"/>
              </a:ext>
            </a:extLst>
          </p:cNvPr>
          <p:cNvSpPr txBox="1"/>
          <p:nvPr/>
        </p:nvSpPr>
        <p:spPr>
          <a:xfrm>
            <a:off x="845127" y="2720599"/>
            <a:ext cx="10090581" cy="2062103"/>
          </a:xfrm>
          <a:prstGeom prst="rect">
            <a:avLst/>
          </a:prstGeom>
          <a:noFill/>
        </p:spPr>
        <p:txBody>
          <a:bodyPr wrap="square" rtlCol="0">
            <a:spAutoFit/>
          </a:bodyPr>
          <a:lstStyle/>
          <a:p>
            <a:r>
              <a:rPr lang="en-US" sz="3200" dirty="0"/>
              <a:t>”Our campaign stressing the hazards of nuclear power will supply a rationale for increasing regulation and add to the cost of the industry.” Sierra Club President (1974)</a:t>
            </a:r>
          </a:p>
        </p:txBody>
      </p:sp>
      <p:sp>
        <p:nvSpPr>
          <p:cNvPr id="10" name="Rectangle 9">
            <a:extLst>
              <a:ext uri="{FF2B5EF4-FFF2-40B4-BE49-F238E27FC236}">
                <a16:creationId xmlns:a16="http://schemas.microsoft.com/office/drawing/2014/main" id="{83DA5A2A-34A3-7847-8D26-29A287B88D07}"/>
              </a:ext>
            </a:extLst>
          </p:cNvPr>
          <p:cNvSpPr/>
          <p:nvPr/>
        </p:nvSpPr>
        <p:spPr>
          <a:xfrm>
            <a:off x="289930" y="6083898"/>
            <a:ext cx="11732456" cy="307777"/>
          </a:xfrm>
          <a:prstGeom prst="rect">
            <a:avLst/>
          </a:prstGeom>
        </p:spPr>
        <p:txBody>
          <a:bodyPr wrap="square">
            <a:spAutoFit/>
          </a:bodyPr>
          <a:lstStyle/>
          <a:p>
            <a:r>
              <a:rPr lang="en-US" sz="1400" dirty="0"/>
              <a:t>https://</a:t>
            </a:r>
            <a:r>
              <a:rPr lang="en-US" sz="1400" dirty="0" err="1"/>
              <a:t>www.forbes.com</a:t>
            </a:r>
            <a:r>
              <a:rPr lang="en-US" sz="1400" dirty="0"/>
              <a:t>/sites/</a:t>
            </a:r>
            <a:r>
              <a:rPr lang="en-US" sz="1400" dirty="0" err="1"/>
              <a:t>michaelshellenberger</a:t>
            </a:r>
            <a:r>
              <a:rPr lang="en-US" sz="1400" dirty="0"/>
              <a:t>/2018/06/11/if-nuclear-power-is-so-safe-why-are-we-so-afraid-of-it/#3e1cd4c96385</a:t>
            </a:r>
          </a:p>
        </p:txBody>
      </p:sp>
      <p:sp>
        <p:nvSpPr>
          <p:cNvPr id="3" name="Slide Number Placeholder 2">
            <a:extLst>
              <a:ext uri="{FF2B5EF4-FFF2-40B4-BE49-F238E27FC236}">
                <a16:creationId xmlns:a16="http://schemas.microsoft.com/office/drawing/2014/main" id="{8E753D3A-C6B6-0F4F-8F7D-17C7135A034E}"/>
              </a:ext>
            </a:extLst>
          </p:cNvPr>
          <p:cNvSpPr>
            <a:spLocks noGrp="1"/>
          </p:cNvSpPr>
          <p:nvPr>
            <p:ph type="sldNum" sz="quarter" idx="12"/>
          </p:nvPr>
        </p:nvSpPr>
        <p:spPr>
          <a:xfrm>
            <a:off x="289930" y="6526973"/>
            <a:ext cx="8316686" cy="175867"/>
          </a:xfrm>
        </p:spPr>
        <p:txBody>
          <a:bodyPr/>
          <a:lstStyle/>
          <a:p>
            <a:pPr algn="l"/>
            <a:r>
              <a:rPr lang="en-US" dirty="0">
                <a:hlinkClick r:id="rId2"/>
              </a:rPr>
              <a:t>https://play.google.com/store/books/details?id=OUfHLQ84KjMC&amp;rdid=book-OUfHLQ84KjMC&amp;rdot=1</a:t>
            </a:r>
            <a:r>
              <a:rPr lang="en-US" dirty="0"/>
              <a:t> </a:t>
            </a:r>
          </a:p>
        </p:txBody>
      </p:sp>
    </p:spTree>
    <p:extLst>
      <p:ext uri="{BB962C8B-B14F-4D97-AF65-F5344CB8AC3E}">
        <p14:creationId xmlns:p14="http://schemas.microsoft.com/office/powerpoint/2010/main" val="25669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135D36-ACA3-5D4B-A64A-C72D547BDBAE}"/>
              </a:ext>
            </a:extLst>
          </p:cNvPr>
          <p:cNvSpPr txBox="1">
            <a:spLocks/>
          </p:cNvSpPr>
          <p:nvPr/>
        </p:nvSpPr>
        <p:spPr>
          <a:xfrm>
            <a:off x="450913" y="2718395"/>
            <a:ext cx="8464487" cy="3748719"/>
          </a:xfrm>
          <a:prstGeom prst="rect">
            <a:avLst/>
          </a:prstGeom>
          <a:no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3200"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Mary Lou Dunzik-Gougar</a:t>
            </a:r>
          </a:p>
          <a:p>
            <a:endParaRPr lang="en-US" b="1" dirty="0"/>
          </a:p>
          <a:p>
            <a:r>
              <a:rPr lang="en-US" sz="2800" dirty="0"/>
              <a:t>President American Nuclear Society</a:t>
            </a:r>
          </a:p>
          <a:p>
            <a:r>
              <a:rPr lang="en-US" sz="2800" dirty="0"/>
              <a:t>Associate Dean College of Science &amp; Engineering Idaho State University</a:t>
            </a:r>
          </a:p>
          <a:p>
            <a:r>
              <a:rPr lang="en-US" sz="2800" dirty="0"/>
              <a:t>18 November 2020</a:t>
            </a:r>
          </a:p>
          <a:p>
            <a:endParaRPr lang="en-US" dirty="0"/>
          </a:p>
        </p:txBody>
      </p:sp>
      <p:sp>
        <p:nvSpPr>
          <p:cNvPr id="2" name="Slide Number Placeholder 1">
            <a:extLst>
              <a:ext uri="{FF2B5EF4-FFF2-40B4-BE49-F238E27FC236}">
                <a16:creationId xmlns:a16="http://schemas.microsoft.com/office/drawing/2014/main" id="{F9C173EE-83D6-9E4D-96F4-7C490A38C676}"/>
              </a:ext>
            </a:extLst>
          </p:cNvPr>
          <p:cNvSpPr>
            <a:spLocks noGrp="1"/>
          </p:cNvSpPr>
          <p:nvPr>
            <p:ph type="sldNum" sz="quarter" idx="12"/>
          </p:nvPr>
        </p:nvSpPr>
        <p:spPr/>
        <p:txBody>
          <a:bodyPr/>
          <a:lstStyle/>
          <a:p>
            <a:fld id="{C1F14A43-F6F7-684A-A15B-3AABBD13E880}" type="slidenum">
              <a:rPr lang="en-US" smtClean="0"/>
              <a:pPr/>
              <a:t>2</a:t>
            </a:fld>
            <a:endParaRPr lang="en-US" dirty="0"/>
          </a:p>
        </p:txBody>
      </p:sp>
    </p:spTree>
    <p:extLst>
      <p:ext uri="{BB962C8B-B14F-4D97-AF65-F5344CB8AC3E}">
        <p14:creationId xmlns:p14="http://schemas.microsoft.com/office/powerpoint/2010/main" val="2259896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AE2A2-3EEB-C04C-92F4-B7E3F52478A2}"/>
              </a:ext>
            </a:extLst>
          </p:cNvPr>
          <p:cNvSpPr>
            <a:spLocks noGrp="1"/>
          </p:cNvSpPr>
          <p:nvPr>
            <p:ph type="title"/>
          </p:nvPr>
        </p:nvSpPr>
        <p:spPr>
          <a:xfrm>
            <a:off x="144780" y="554506"/>
            <a:ext cx="10515600" cy="1325563"/>
          </a:xfrm>
        </p:spPr>
        <p:txBody>
          <a:bodyPr>
            <a:normAutofit/>
          </a:bodyPr>
          <a:lstStyle/>
          <a:p>
            <a:r>
              <a:rPr lang="en-US" sz="3800" dirty="0"/>
              <a:t>Premise evidenced by statements such as . . .</a:t>
            </a:r>
          </a:p>
        </p:txBody>
      </p:sp>
      <p:sp>
        <p:nvSpPr>
          <p:cNvPr id="2" name="Rectangle 1">
            <a:extLst>
              <a:ext uri="{FF2B5EF4-FFF2-40B4-BE49-F238E27FC236}">
                <a16:creationId xmlns:a16="http://schemas.microsoft.com/office/drawing/2014/main" id="{1BDB8E2A-C2E2-3C42-8967-97491AC0C6E0}"/>
              </a:ext>
            </a:extLst>
          </p:cNvPr>
          <p:cNvSpPr/>
          <p:nvPr/>
        </p:nvSpPr>
        <p:spPr>
          <a:xfrm>
            <a:off x="389529" y="1880068"/>
            <a:ext cx="11221189" cy="4031873"/>
          </a:xfrm>
          <a:prstGeom prst="rect">
            <a:avLst/>
          </a:prstGeom>
          <a:gradFill>
            <a:gsLst>
              <a:gs pos="0">
                <a:schemeClr val="accent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DA5A2A-34A3-7847-8D26-29A287B88D07}"/>
              </a:ext>
            </a:extLst>
          </p:cNvPr>
          <p:cNvSpPr/>
          <p:nvPr/>
        </p:nvSpPr>
        <p:spPr>
          <a:xfrm>
            <a:off x="289930" y="6083898"/>
            <a:ext cx="11732456" cy="307777"/>
          </a:xfrm>
          <a:prstGeom prst="rect">
            <a:avLst/>
          </a:prstGeom>
        </p:spPr>
        <p:txBody>
          <a:bodyPr wrap="square">
            <a:spAutoFit/>
          </a:bodyPr>
          <a:lstStyle/>
          <a:p>
            <a:r>
              <a:rPr lang="en-US" sz="1400" dirty="0"/>
              <a:t>https://</a:t>
            </a:r>
            <a:r>
              <a:rPr lang="en-US" sz="1400" dirty="0" err="1"/>
              <a:t>www.forbes.com</a:t>
            </a:r>
            <a:r>
              <a:rPr lang="en-US" sz="1400" dirty="0"/>
              <a:t>/sites/</a:t>
            </a:r>
            <a:r>
              <a:rPr lang="en-US" sz="1400" dirty="0" err="1"/>
              <a:t>michaelshellenberger</a:t>
            </a:r>
            <a:r>
              <a:rPr lang="en-US" sz="1400" dirty="0"/>
              <a:t>/2018/06/11/if-nuclear-power-is-so-safe-why-are-we-so-afraid-of-it/#3e1cd4c96385</a:t>
            </a:r>
          </a:p>
        </p:txBody>
      </p:sp>
      <p:sp>
        <p:nvSpPr>
          <p:cNvPr id="3" name="Slide Number Placeholder 2">
            <a:extLst>
              <a:ext uri="{FF2B5EF4-FFF2-40B4-BE49-F238E27FC236}">
                <a16:creationId xmlns:a16="http://schemas.microsoft.com/office/drawing/2014/main" id="{8E753D3A-C6B6-0F4F-8F7D-17C7135A034E}"/>
              </a:ext>
            </a:extLst>
          </p:cNvPr>
          <p:cNvSpPr>
            <a:spLocks noGrp="1"/>
          </p:cNvSpPr>
          <p:nvPr>
            <p:ph type="sldNum" sz="quarter" idx="12"/>
          </p:nvPr>
        </p:nvSpPr>
        <p:spPr>
          <a:xfrm>
            <a:off x="289930" y="6540828"/>
            <a:ext cx="8316686" cy="175867"/>
          </a:xfrm>
        </p:spPr>
        <p:txBody>
          <a:bodyPr/>
          <a:lstStyle/>
          <a:p>
            <a:pPr algn="l"/>
            <a:r>
              <a:rPr lang="en-US" dirty="0">
                <a:hlinkClick r:id="rId2"/>
              </a:rPr>
              <a:t>https://play.google.com/store/books/details?id=OUfHLQ84KjMC&amp;rdid=book-OUfHLQ84KjMC&amp;rdot=1</a:t>
            </a:r>
            <a:r>
              <a:rPr lang="en-US" dirty="0"/>
              <a:t> </a:t>
            </a:r>
          </a:p>
        </p:txBody>
      </p:sp>
      <p:sp>
        <p:nvSpPr>
          <p:cNvPr id="5" name="Rectangle 4">
            <a:extLst>
              <a:ext uri="{FF2B5EF4-FFF2-40B4-BE49-F238E27FC236}">
                <a16:creationId xmlns:a16="http://schemas.microsoft.com/office/drawing/2014/main" id="{3E0BAFE4-9643-4B40-9C7F-174E31D16FF3}"/>
              </a:ext>
            </a:extLst>
          </p:cNvPr>
          <p:cNvSpPr/>
          <p:nvPr/>
        </p:nvSpPr>
        <p:spPr>
          <a:xfrm>
            <a:off x="665018" y="1978282"/>
            <a:ext cx="10945700" cy="3970318"/>
          </a:xfrm>
          <a:prstGeom prst="rect">
            <a:avLst/>
          </a:prstGeom>
        </p:spPr>
        <p:txBody>
          <a:bodyPr wrap="square">
            <a:spAutoFit/>
          </a:bodyPr>
          <a:lstStyle/>
          <a:p>
            <a:r>
              <a:rPr lang="en-US" sz="2800" dirty="0"/>
              <a:t>David Graber, biologist with National Park Service, “Human happiness, and certainly human fecundity, are not as important as a wild and healthy planet. I know social scientists who remind me that people are a part of nature, but that isn’t true. Somewhere along the line – at about a million years ago, maybe half that – we quit the contract and became a cancer. We have become a plague upon ourselves and upon the Earth. Until such time as Homo </a:t>
            </a:r>
            <a:r>
              <a:rPr lang="en-US" sz="2800" dirty="0" err="1"/>
              <a:t>Sapeins</a:t>
            </a:r>
            <a:r>
              <a:rPr lang="en-US" sz="2800" dirty="0"/>
              <a:t> should decide to rejoin nature, some of us can only hope for the right virus to come along.</a:t>
            </a:r>
          </a:p>
        </p:txBody>
      </p:sp>
    </p:spTree>
    <p:extLst>
      <p:ext uri="{BB962C8B-B14F-4D97-AF65-F5344CB8AC3E}">
        <p14:creationId xmlns:p14="http://schemas.microsoft.com/office/powerpoint/2010/main" val="270433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ED0A1-437C-374B-B3C2-3EB4697A5823}"/>
              </a:ext>
            </a:extLst>
          </p:cNvPr>
          <p:cNvSpPr/>
          <p:nvPr/>
        </p:nvSpPr>
        <p:spPr>
          <a:xfrm>
            <a:off x="681574" y="1977198"/>
            <a:ext cx="9755967" cy="3477875"/>
          </a:xfrm>
          <a:prstGeom prst="rect">
            <a:avLst/>
          </a:prstGeom>
          <a:solidFill>
            <a:schemeClr val="accent1">
              <a:alpha val="63000"/>
            </a:schemeClr>
          </a:solidFill>
          <a:ln>
            <a:solidFill>
              <a:schemeClr val="tx1"/>
            </a:solidFill>
          </a:ln>
        </p:spPr>
        <p:txBody>
          <a:bodyPr wrap="square">
            <a:spAutoFit/>
          </a:bodyPr>
          <a:lstStyle/>
          <a:p>
            <a:pPr algn="ctr"/>
            <a:r>
              <a:rPr lang="en-US" sz="3200" dirty="0"/>
              <a:t>“Experts would be mobilized to apply atomic energy to the needs of agriculture, medicine and other peaceful activities. A special purpose would be to provide abundant electrical energy in the power-starved areas of the world.”     </a:t>
            </a:r>
          </a:p>
          <a:p>
            <a:pPr algn="ctr"/>
            <a:endParaRPr lang="en-US" sz="3200" dirty="0"/>
          </a:p>
          <a:p>
            <a:pPr algn="ctr"/>
            <a:r>
              <a:rPr lang="en-US" sz="2800" dirty="0"/>
              <a:t>President Eisenhower, Atoms for Peace speech (1953)</a:t>
            </a:r>
          </a:p>
        </p:txBody>
      </p:sp>
      <p:sp>
        <p:nvSpPr>
          <p:cNvPr id="8" name="Rectangle 7">
            <a:extLst>
              <a:ext uri="{FF2B5EF4-FFF2-40B4-BE49-F238E27FC236}">
                <a16:creationId xmlns:a16="http://schemas.microsoft.com/office/drawing/2014/main" id="{F0AE343A-BC69-EF4F-8C14-E8BC181F4B6C}"/>
              </a:ext>
            </a:extLst>
          </p:cNvPr>
          <p:cNvSpPr/>
          <p:nvPr/>
        </p:nvSpPr>
        <p:spPr>
          <a:xfrm>
            <a:off x="0" y="6211669"/>
            <a:ext cx="11732456" cy="584775"/>
          </a:xfrm>
          <a:prstGeom prst="rect">
            <a:avLst/>
          </a:prstGeom>
        </p:spPr>
        <p:txBody>
          <a:bodyPr wrap="square">
            <a:spAutoFit/>
          </a:bodyPr>
          <a:lstStyle/>
          <a:p>
            <a:r>
              <a:rPr lang="en-US" sz="1600" dirty="0"/>
              <a:t>https://</a:t>
            </a:r>
            <a:r>
              <a:rPr lang="en-US" sz="1600" dirty="0" err="1"/>
              <a:t>www.forbes.com</a:t>
            </a:r>
            <a:r>
              <a:rPr lang="en-US" sz="1600" dirty="0"/>
              <a:t>/sites/</a:t>
            </a:r>
            <a:r>
              <a:rPr lang="en-US" sz="1600" dirty="0" err="1"/>
              <a:t>michaelshellenberger</a:t>
            </a:r>
            <a:r>
              <a:rPr lang="en-US" sz="1600" dirty="0"/>
              <a:t>/2018/06/11/if-nuclear-power-is-so-safe-why-are-we-so-afraid-of-it/#3e1cd4c96385</a:t>
            </a:r>
          </a:p>
        </p:txBody>
      </p:sp>
      <p:sp>
        <p:nvSpPr>
          <p:cNvPr id="6" name="Title 3">
            <a:extLst>
              <a:ext uri="{FF2B5EF4-FFF2-40B4-BE49-F238E27FC236}">
                <a16:creationId xmlns:a16="http://schemas.microsoft.com/office/drawing/2014/main" id="{67379401-E435-5D4F-97AE-C822455DCF74}"/>
              </a:ext>
            </a:extLst>
          </p:cNvPr>
          <p:cNvSpPr>
            <a:spLocks noGrp="1"/>
          </p:cNvSpPr>
          <p:nvPr>
            <p:ph type="title"/>
          </p:nvPr>
        </p:nvSpPr>
        <p:spPr>
          <a:xfrm>
            <a:off x="144779" y="404433"/>
            <a:ext cx="11475134" cy="1325563"/>
          </a:xfrm>
        </p:spPr>
        <p:txBody>
          <a:bodyPr>
            <a:normAutofit/>
          </a:bodyPr>
          <a:lstStyle/>
          <a:p>
            <a:r>
              <a:rPr lang="en-US" sz="4000" dirty="0"/>
              <a:t>Which stands in stark contrast </a:t>
            </a:r>
            <a:br>
              <a:rPr lang="en-US" sz="4000" dirty="0"/>
            </a:br>
            <a:r>
              <a:rPr lang="en-US" sz="4000" dirty="0"/>
              <a:t>to promise of nuclear </a:t>
            </a:r>
          </a:p>
        </p:txBody>
      </p:sp>
      <p:sp>
        <p:nvSpPr>
          <p:cNvPr id="2" name="Slide Number Placeholder 1">
            <a:extLst>
              <a:ext uri="{FF2B5EF4-FFF2-40B4-BE49-F238E27FC236}">
                <a16:creationId xmlns:a16="http://schemas.microsoft.com/office/drawing/2014/main" id="{12E91B4F-A8E4-D54B-8F90-BA7577E408D1}"/>
              </a:ext>
            </a:extLst>
          </p:cNvPr>
          <p:cNvSpPr>
            <a:spLocks noGrp="1"/>
          </p:cNvSpPr>
          <p:nvPr>
            <p:ph type="sldNum" sz="quarter" idx="12"/>
          </p:nvPr>
        </p:nvSpPr>
        <p:spPr/>
        <p:txBody>
          <a:bodyPr/>
          <a:lstStyle/>
          <a:p>
            <a:fld id="{CF09C497-9BDD-8343-B824-694DED6FC91D}" type="slidenum">
              <a:rPr lang="en-US" smtClean="0"/>
              <a:t>21</a:t>
            </a:fld>
            <a:endParaRPr lang="en-US"/>
          </a:p>
        </p:txBody>
      </p:sp>
    </p:spTree>
    <p:extLst>
      <p:ext uri="{BB962C8B-B14F-4D97-AF65-F5344CB8AC3E}">
        <p14:creationId xmlns:p14="http://schemas.microsoft.com/office/powerpoint/2010/main" val="159715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4D62-3AD9-EF4A-81ED-CC4B912857EA}"/>
              </a:ext>
            </a:extLst>
          </p:cNvPr>
          <p:cNvSpPr>
            <a:spLocks noGrp="1"/>
          </p:cNvSpPr>
          <p:nvPr>
            <p:ph type="title"/>
          </p:nvPr>
        </p:nvSpPr>
        <p:spPr/>
        <p:txBody>
          <a:bodyPr/>
          <a:lstStyle/>
          <a:p>
            <a:r>
              <a:rPr lang="en-US" dirty="0"/>
              <a:t>But aren’t humans natural, too?</a:t>
            </a:r>
          </a:p>
        </p:txBody>
      </p:sp>
      <p:sp>
        <p:nvSpPr>
          <p:cNvPr id="3" name="Content Placeholder 2">
            <a:extLst>
              <a:ext uri="{FF2B5EF4-FFF2-40B4-BE49-F238E27FC236}">
                <a16:creationId xmlns:a16="http://schemas.microsoft.com/office/drawing/2014/main" id="{3A59F06E-5EAC-5D42-817D-E3957779BCC9}"/>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We are part of this world</a:t>
            </a:r>
          </a:p>
          <a:p>
            <a:pPr marL="457200" indent="-457200">
              <a:buFont typeface="Arial" panose="020B0604020202020204" pitchFamily="34" charset="0"/>
              <a:buChar char="•"/>
            </a:pPr>
            <a:r>
              <a:rPr lang="en-US" dirty="0"/>
              <a:t>We evolved over time, along with other species</a:t>
            </a:r>
          </a:p>
          <a:p>
            <a:pPr marL="457200" indent="-457200">
              <a:buFont typeface="Arial" panose="020B0604020202020204" pitchFamily="34" charset="0"/>
              <a:buChar char="•"/>
            </a:pPr>
            <a:r>
              <a:rPr lang="en-US" dirty="0"/>
              <a:t>However, different from other species, our evolution included developing the capability to reason, to think</a:t>
            </a:r>
          </a:p>
          <a:p>
            <a:pPr marL="457200" indent="-457200">
              <a:buFont typeface="Arial" panose="020B0604020202020204" pitchFamily="34" charset="0"/>
              <a:buChar char="•"/>
            </a:pPr>
            <a:r>
              <a:rPr lang="en-US" dirty="0"/>
              <a:t>THAT is why we thrive</a:t>
            </a:r>
          </a:p>
          <a:p>
            <a:pPr marL="457200" indent="-457200">
              <a:buFont typeface="Arial" panose="020B0604020202020204" pitchFamily="34" charset="0"/>
              <a:buChar char="•"/>
            </a:pPr>
            <a:r>
              <a:rPr lang="en-US" dirty="0"/>
              <a:t>We don’t have the physical attributes to thrive and nature doesn’t provide what we need to thrive</a:t>
            </a:r>
          </a:p>
          <a:p>
            <a:pPr marL="457200" indent="-457200">
              <a:buFont typeface="Arial" panose="020B0604020202020204" pitchFamily="34" charset="0"/>
              <a:buChar char="•"/>
            </a:pPr>
            <a:r>
              <a:rPr lang="en-US" dirty="0"/>
              <a:t>We understand and harness nature to create benefits</a:t>
            </a:r>
          </a:p>
          <a:p>
            <a:pPr marL="457200" indent="-457200">
              <a:buFont typeface="Arial" panose="020B0604020202020204" pitchFamily="34" charset="0"/>
              <a:buChar char="•"/>
            </a:pPr>
            <a:r>
              <a:rPr lang="en-US" dirty="0"/>
              <a:t>We thrive </a:t>
            </a:r>
            <a:r>
              <a:rPr lang="en-US" u="sng" dirty="0"/>
              <a:t>because</a:t>
            </a:r>
            <a:r>
              <a:rPr lang="en-US" dirty="0"/>
              <a:t> we are able to “change nature”</a:t>
            </a:r>
          </a:p>
        </p:txBody>
      </p:sp>
      <p:sp>
        <p:nvSpPr>
          <p:cNvPr id="4" name="Slide Number Placeholder 3">
            <a:extLst>
              <a:ext uri="{FF2B5EF4-FFF2-40B4-BE49-F238E27FC236}">
                <a16:creationId xmlns:a16="http://schemas.microsoft.com/office/drawing/2014/main" id="{1FE2FB17-BAD6-5441-92DA-83F2CD67C117}"/>
              </a:ext>
            </a:extLst>
          </p:cNvPr>
          <p:cNvSpPr>
            <a:spLocks noGrp="1"/>
          </p:cNvSpPr>
          <p:nvPr>
            <p:ph type="sldNum" sz="quarter" idx="12"/>
          </p:nvPr>
        </p:nvSpPr>
        <p:spPr/>
        <p:txBody>
          <a:bodyPr/>
          <a:lstStyle/>
          <a:p>
            <a:fld id="{C1F14A43-F6F7-684A-A15B-3AABBD13E880}" type="slidenum">
              <a:rPr lang="en-US" smtClean="0"/>
              <a:pPr/>
              <a:t>22</a:t>
            </a:fld>
            <a:endParaRPr lang="en-US" dirty="0"/>
          </a:p>
        </p:txBody>
      </p:sp>
    </p:spTree>
    <p:extLst>
      <p:ext uri="{BB962C8B-B14F-4D97-AF65-F5344CB8AC3E}">
        <p14:creationId xmlns:p14="http://schemas.microsoft.com/office/powerpoint/2010/main" val="5253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F84F-AAD9-B74A-A9AC-5C73B74F6586}"/>
              </a:ext>
            </a:extLst>
          </p:cNvPr>
          <p:cNvSpPr>
            <a:spLocks noGrp="1"/>
          </p:cNvSpPr>
          <p:nvPr>
            <p:ph type="title"/>
          </p:nvPr>
        </p:nvSpPr>
        <p:spPr>
          <a:xfrm>
            <a:off x="0" y="0"/>
            <a:ext cx="10972800" cy="1538868"/>
          </a:xfrm>
        </p:spPr>
        <p:txBody>
          <a:bodyPr>
            <a:normAutofit/>
          </a:bodyPr>
          <a:lstStyle/>
          <a:p>
            <a:r>
              <a:rPr lang="en-US" sz="4000" dirty="0"/>
              <a:t>“Changing nature” is what </a:t>
            </a:r>
            <a:br>
              <a:rPr lang="en-US" sz="4000" dirty="0"/>
            </a:br>
            <a:r>
              <a:rPr lang="en-US" sz="4000" dirty="0"/>
              <a:t>scientists and engineers do!</a:t>
            </a:r>
          </a:p>
        </p:txBody>
      </p:sp>
      <p:sp>
        <p:nvSpPr>
          <p:cNvPr id="3" name="Content Placeholder 2">
            <a:extLst>
              <a:ext uri="{FF2B5EF4-FFF2-40B4-BE49-F238E27FC236}">
                <a16:creationId xmlns:a16="http://schemas.microsoft.com/office/drawing/2014/main" id="{051E33FB-817A-D24B-A659-C3C54472EA77}"/>
              </a:ext>
            </a:extLst>
          </p:cNvPr>
          <p:cNvSpPr>
            <a:spLocks noGrp="1"/>
          </p:cNvSpPr>
          <p:nvPr>
            <p:ph idx="1"/>
          </p:nvPr>
        </p:nvSpPr>
        <p:spPr>
          <a:xfrm>
            <a:off x="609600" y="1763991"/>
            <a:ext cx="10668000" cy="4859833"/>
          </a:xfrm>
        </p:spPr>
        <p:txBody>
          <a:bodyPr>
            <a:normAutofit fontScale="92500" lnSpcReduction="10000"/>
          </a:bodyPr>
          <a:lstStyle/>
          <a:p>
            <a:pPr marL="457200" indent="-457200">
              <a:buFont typeface="Arial" panose="020B0604020202020204" pitchFamily="34" charset="0"/>
              <a:buChar char="•"/>
            </a:pPr>
            <a:r>
              <a:rPr lang="en-US" dirty="0"/>
              <a:t>Harness otherwise useless resources and change them to make them useful </a:t>
            </a:r>
            <a:r>
              <a:rPr lang="en-US" sz="2000" dirty="0"/>
              <a:t>(Alex Epstein, </a:t>
            </a:r>
            <a:r>
              <a:rPr lang="en-US" sz="2000" dirty="0" err="1"/>
              <a:t>industrialprogress.com</a:t>
            </a:r>
            <a:r>
              <a:rPr lang="en-US" sz="2000" dirty="0"/>
              <a:t>)</a:t>
            </a:r>
          </a:p>
          <a:p>
            <a:pPr marL="457200" indent="-457200">
              <a:buFont typeface="Arial" panose="020B0604020202020204" pitchFamily="34" charset="0"/>
              <a:buChar char="•"/>
            </a:pPr>
            <a:r>
              <a:rPr lang="en-US" dirty="0"/>
              <a:t>Extract coal/oil/natural gas and uranium to make electricity</a:t>
            </a:r>
          </a:p>
          <a:p>
            <a:pPr marL="457200" indent="-457200">
              <a:buFont typeface="Arial" panose="020B0604020202020204" pitchFamily="34" charset="0"/>
              <a:buChar char="•"/>
            </a:pPr>
            <a:r>
              <a:rPr lang="en-US" dirty="0"/>
              <a:t>Wind, solar and hydropower also not possible without resource extraction</a:t>
            </a:r>
          </a:p>
          <a:p>
            <a:pPr lvl="1"/>
            <a:r>
              <a:rPr lang="en-US" dirty="0"/>
              <a:t>petroleum for wind turbines </a:t>
            </a:r>
          </a:p>
          <a:p>
            <a:pPr lvl="1"/>
            <a:r>
              <a:rPr lang="en-US" dirty="0"/>
              <a:t>rare earth elements for solar panels</a:t>
            </a:r>
          </a:p>
          <a:p>
            <a:pPr lvl="1"/>
            <a:r>
              <a:rPr lang="en-US" dirty="0"/>
              <a:t>iron for </a:t>
            </a:r>
            <a:r>
              <a:rPr lang="en-US" dirty="0" err="1"/>
              <a:t>hydroturbines</a:t>
            </a:r>
            <a:endParaRPr lang="en-US" dirty="0"/>
          </a:p>
          <a:p>
            <a:pPr marL="457200" indent="-457200">
              <a:buFont typeface="Arial" panose="020B0604020202020204" pitchFamily="34" charset="0"/>
              <a:buChar char="•"/>
            </a:pPr>
            <a:r>
              <a:rPr lang="en-US" dirty="0"/>
              <a:t>Wind and solar not viable without backup from hydro, fossil, nuclear</a:t>
            </a:r>
          </a:p>
          <a:p>
            <a:pPr lvl="1"/>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54432A-0B06-FF46-BA4A-3478AF75E6D2}"/>
              </a:ext>
            </a:extLst>
          </p:cNvPr>
          <p:cNvSpPr>
            <a:spLocks noGrp="1"/>
          </p:cNvSpPr>
          <p:nvPr>
            <p:ph type="sldNum" sz="quarter" idx="12"/>
          </p:nvPr>
        </p:nvSpPr>
        <p:spPr/>
        <p:txBody>
          <a:bodyPr/>
          <a:lstStyle/>
          <a:p>
            <a:fld id="{C1F14A43-F6F7-684A-A15B-3AABBD13E880}" type="slidenum">
              <a:rPr lang="en-US" smtClean="0"/>
              <a:pPr/>
              <a:t>23</a:t>
            </a:fld>
            <a:endParaRPr lang="en-US" dirty="0"/>
          </a:p>
        </p:txBody>
      </p:sp>
    </p:spTree>
    <p:extLst>
      <p:ext uri="{BB962C8B-B14F-4D97-AF65-F5344CB8AC3E}">
        <p14:creationId xmlns:p14="http://schemas.microsoft.com/office/powerpoint/2010/main" val="35506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733B-C7AA-6947-AC06-97C0F8A01565}"/>
              </a:ext>
            </a:extLst>
          </p:cNvPr>
          <p:cNvSpPr>
            <a:spLocks noGrp="1"/>
          </p:cNvSpPr>
          <p:nvPr>
            <p:ph type="title"/>
          </p:nvPr>
        </p:nvSpPr>
        <p:spPr>
          <a:xfrm>
            <a:off x="304799" y="481534"/>
            <a:ext cx="11693913" cy="1570290"/>
          </a:xfrm>
        </p:spPr>
        <p:txBody>
          <a:bodyPr>
            <a:normAutofit/>
          </a:bodyPr>
          <a:lstStyle/>
          <a:p>
            <a:r>
              <a:rPr lang="en-US" sz="4000" dirty="0"/>
              <a:t>The anti-human flourishing worldview leads to . . . </a:t>
            </a:r>
          </a:p>
        </p:txBody>
      </p:sp>
      <p:grpSp>
        <p:nvGrpSpPr>
          <p:cNvPr id="87" name="Group 86">
            <a:extLst>
              <a:ext uri="{FF2B5EF4-FFF2-40B4-BE49-F238E27FC236}">
                <a16:creationId xmlns:a16="http://schemas.microsoft.com/office/drawing/2014/main" id="{A82AA498-6F9F-BC4E-A645-A844A91774EE}"/>
              </a:ext>
            </a:extLst>
          </p:cNvPr>
          <p:cNvGrpSpPr/>
          <p:nvPr/>
        </p:nvGrpSpPr>
        <p:grpSpPr>
          <a:xfrm>
            <a:off x="5923587" y="4339166"/>
            <a:ext cx="3809713" cy="2352314"/>
            <a:chOff x="381000" y="1600200"/>
            <a:chExt cx="8339138" cy="5029200"/>
          </a:xfrm>
        </p:grpSpPr>
        <p:grpSp>
          <p:nvGrpSpPr>
            <p:cNvPr id="65" name="Group 2">
              <a:extLst>
                <a:ext uri="{FF2B5EF4-FFF2-40B4-BE49-F238E27FC236}">
                  <a16:creationId xmlns:a16="http://schemas.microsoft.com/office/drawing/2014/main" id="{ECDF24E7-7620-9940-9B6C-0A03CB824CE6}"/>
                </a:ext>
              </a:extLst>
            </p:cNvPr>
            <p:cNvGrpSpPr>
              <a:grpSpLocks/>
            </p:cNvGrpSpPr>
            <p:nvPr/>
          </p:nvGrpSpPr>
          <p:grpSpPr bwMode="auto">
            <a:xfrm>
              <a:off x="3911600" y="1600200"/>
              <a:ext cx="2403475" cy="2351088"/>
              <a:chOff x="2464" y="1008"/>
              <a:chExt cx="1514" cy="1481"/>
            </a:xfrm>
          </p:grpSpPr>
          <p:sp>
            <p:nvSpPr>
              <p:cNvPr id="66" name="AutoShape 3">
                <a:extLst>
                  <a:ext uri="{FF2B5EF4-FFF2-40B4-BE49-F238E27FC236}">
                    <a16:creationId xmlns:a16="http://schemas.microsoft.com/office/drawing/2014/main" id="{23B29AFA-E212-2D43-B9EE-21DAA1AFE9A7}"/>
                  </a:ext>
                </a:extLst>
              </p:cNvPr>
              <p:cNvSpPr>
                <a:spLocks noChangeArrowheads="1"/>
              </p:cNvSpPr>
              <p:nvPr/>
            </p:nvSpPr>
            <p:spPr bwMode="auto">
              <a:xfrm rot="-2052697">
                <a:off x="2544" y="1872"/>
                <a:ext cx="1070" cy="419"/>
              </a:xfrm>
              <a:prstGeom prst="wave">
                <a:avLst>
                  <a:gd name="adj1" fmla="val 20644"/>
                  <a:gd name="adj2" fmla="val -10000"/>
                </a:avLst>
              </a:prstGeom>
              <a:gradFill rotWithShape="0">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67" name="AutoShape 4">
                <a:extLst>
                  <a:ext uri="{FF2B5EF4-FFF2-40B4-BE49-F238E27FC236}">
                    <a16:creationId xmlns:a16="http://schemas.microsoft.com/office/drawing/2014/main" id="{3732D9D3-B6E6-F844-8FA5-F5A73B0303D9}"/>
                  </a:ext>
                </a:extLst>
              </p:cNvPr>
              <p:cNvSpPr>
                <a:spLocks noChangeArrowheads="1"/>
              </p:cNvSpPr>
              <p:nvPr/>
            </p:nvSpPr>
            <p:spPr bwMode="auto">
              <a:xfrm rot="5017621" flipH="1">
                <a:off x="2139" y="1682"/>
                <a:ext cx="1070" cy="419"/>
              </a:xfrm>
              <a:prstGeom prst="wave">
                <a:avLst>
                  <a:gd name="adj1" fmla="val 20644"/>
                  <a:gd name="adj2" fmla="val -10000"/>
                </a:avLst>
              </a:prstGeom>
              <a:gradFill rotWithShape="0">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68" name="AutoShape 5">
                <a:extLst>
                  <a:ext uri="{FF2B5EF4-FFF2-40B4-BE49-F238E27FC236}">
                    <a16:creationId xmlns:a16="http://schemas.microsoft.com/office/drawing/2014/main" id="{30B1AFC6-8C2F-BB4C-BF1F-359470CAFDE8}"/>
                  </a:ext>
                </a:extLst>
              </p:cNvPr>
              <p:cNvSpPr>
                <a:spLocks noChangeArrowheads="1"/>
              </p:cNvSpPr>
              <p:nvPr/>
            </p:nvSpPr>
            <p:spPr bwMode="auto">
              <a:xfrm rot="-3512341">
                <a:off x="2301" y="1539"/>
                <a:ext cx="1481" cy="419"/>
              </a:xfrm>
              <a:prstGeom prst="wave">
                <a:avLst>
                  <a:gd name="adj1" fmla="val 20644"/>
                  <a:gd name="adj2" fmla="val -10000"/>
                </a:avLst>
              </a:prstGeom>
              <a:gradFill rotWithShape="0">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69" name="Text Box 6">
                <a:extLst>
                  <a:ext uri="{FF2B5EF4-FFF2-40B4-BE49-F238E27FC236}">
                    <a16:creationId xmlns:a16="http://schemas.microsoft.com/office/drawing/2014/main" id="{7323984E-6D15-914D-BD6D-71EDCE98B172}"/>
                  </a:ext>
                </a:extLst>
              </p:cNvPr>
              <p:cNvSpPr txBox="1">
                <a:spLocks noChangeArrowheads="1"/>
              </p:cNvSpPr>
              <p:nvPr/>
            </p:nvSpPr>
            <p:spPr bwMode="auto">
              <a:xfrm>
                <a:off x="3456" y="1248"/>
                <a:ext cx="5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Heat</a:t>
                </a:r>
              </a:p>
            </p:txBody>
          </p:sp>
        </p:grpSp>
        <p:grpSp>
          <p:nvGrpSpPr>
            <p:cNvPr id="70" name="Group 8">
              <a:extLst>
                <a:ext uri="{FF2B5EF4-FFF2-40B4-BE49-F238E27FC236}">
                  <a16:creationId xmlns:a16="http://schemas.microsoft.com/office/drawing/2014/main" id="{C658C003-F5B1-784D-9CF3-C50EF9226926}"/>
                </a:ext>
              </a:extLst>
            </p:cNvPr>
            <p:cNvGrpSpPr>
              <a:grpSpLocks/>
            </p:cNvGrpSpPr>
            <p:nvPr/>
          </p:nvGrpSpPr>
          <p:grpSpPr bwMode="auto">
            <a:xfrm>
              <a:off x="2133600" y="2819400"/>
              <a:ext cx="3276600" cy="3810000"/>
              <a:chOff x="1344" y="1920"/>
              <a:chExt cx="2064" cy="2400"/>
            </a:xfrm>
          </p:grpSpPr>
          <p:pic>
            <p:nvPicPr>
              <p:cNvPr id="71" name="Picture 9" descr="uranium">
                <a:extLst>
                  <a:ext uri="{FF2B5EF4-FFF2-40B4-BE49-F238E27FC236}">
                    <a16:creationId xmlns:a16="http://schemas.microsoft.com/office/drawing/2014/main" id="{FB093ABF-B447-BA4A-901B-525AB8CAD26D}"/>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44" y="1920"/>
                <a:ext cx="1512"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fission 1">
                <a:extLst>
                  <a:ext uri="{FF2B5EF4-FFF2-40B4-BE49-F238E27FC236}">
                    <a16:creationId xmlns:a16="http://schemas.microsoft.com/office/drawing/2014/main" id="{45D30539-DC2A-4E4A-B698-5E1E191B8426}"/>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12" y="3744"/>
                <a:ext cx="57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1" descr="fission 2">
                <a:extLst>
                  <a:ext uri="{FF2B5EF4-FFF2-40B4-BE49-F238E27FC236}">
                    <a16:creationId xmlns:a16="http://schemas.microsoft.com/office/drawing/2014/main" id="{738BC348-CA40-0843-AD2D-9719172DD60A}"/>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32" y="3600"/>
                <a:ext cx="5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AutoShape 12">
                <a:extLst>
                  <a:ext uri="{FF2B5EF4-FFF2-40B4-BE49-F238E27FC236}">
                    <a16:creationId xmlns:a16="http://schemas.microsoft.com/office/drawing/2014/main" id="{D8350776-E3FB-FB47-9E1F-B6DCC55B28CC}"/>
                  </a:ext>
                </a:extLst>
              </p:cNvPr>
              <p:cNvSpPr>
                <a:spLocks noChangeArrowheads="1"/>
              </p:cNvSpPr>
              <p:nvPr/>
            </p:nvSpPr>
            <p:spPr bwMode="auto">
              <a:xfrm rot="2965647">
                <a:off x="2523" y="3392"/>
                <a:ext cx="432" cy="144"/>
              </a:xfrm>
              <a:prstGeom prst="rightArrow">
                <a:avLst>
                  <a:gd name="adj1" fmla="val 50000"/>
                  <a:gd name="adj2" fmla="val 75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2400">
                    <a:latin typeface="Times New Roman" panose="02020603050405020304" pitchFamily="18" charset="0"/>
                  </a:rPr>
                  <a:t> </a:t>
                </a:r>
              </a:p>
            </p:txBody>
          </p:sp>
          <p:sp>
            <p:nvSpPr>
              <p:cNvPr id="75" name="AutoShape 13">
                <a:extLst>
                  <a:ext uri="{FF2B5EF4-FFF2-40B4-BE49-F238E27FC236}">
                    <a16:creationId xmlns:a16="http://schemas.microsoft.com/office/drawing/2014/main" id="{D4238B60-3684-C242-A9BE-927126C2E3B1}"/>
                  </a:ext>
                </a:extLst>
              </p:cNvPr>
              <p:cNvSpPr>
                <a:spLocks noChangeArrowheads="1"/>
              </p:cNvSpPr>
              <p:nvPr/>
            </p:nvSpPr>
            <p:spPr bwMode="auto">
              <a:xfrm rot="3761867">
                <a:off x="2152" y="3568"/>
                <a:ext cx="285" cy="133"/>
              </a:xfrm>
              <a:prstGeom prst="rightArrow">
                <a:avLst>
                  <a:gd name="adj1" fmla="val 50000"/>
                  <a:gd name="adj2" fmla="val 53571"/>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2400">
                    <a:latin typeface="Times New Roman" panose="02020603050405020304" pitchFamily="18" charset="0"/>
                  </a:rPr>
                  <a:t> </a:t>
                </a:r>
              </a:p>
            </p:txBody>
          </p:sp>
        </p:grpSp>
        <p:grpSp>
          <p:nvGrpSpPr>
            <p:cNvPr id="76" name="Group 14">
              <a:extLst>
                <a:ext uri="{FF2B5EF4-FFF2-40B4-BE49-F238E27FC236}">
                  <a16:creationId xmlns:a16="http://schemas.microsoft.com/office/drawing/2014/main" id="{B8300526-137A-1044-941A-8BF4258A533F}"/>
                </a:ext>
              </a:extLst>
            </p:cNvPr>
            <p:cNvGrpSpPr>
              <a:grpSpLocks/>
            </p:cNvGrpSpPr>
            <p:nvPr/>
          </p:nvGrpSpPr>
          <p:grpSpPr bwMode="auto">
            <a:xfrm>
              <a:off x="381000" y="3962400"/>
              <a:ext cx="1752600" cy="444500"/>
              <a:chOff x="240" y="2496"/>
              <a:chExt cx="1104" cy="280"/>
            </a:xfrm>
          </p:grpSpPr>
          <p:sp>
            <p:nvSpPr>
              <p:cNvPr id="77" name="AutoShape 15">
                <a:extLst>
                  <a:ext uri="{FF2B5EF4-FFF2-40B4-BE49-F238E27FC236}">
                    <a16:creationId xmlns:a16="http://schemas.microsoft.com/office/drawing/2014/main" id="{D4C7B80F-7AD4-8F4B-B633-1E3FB357C006}"/>
                  </a:ext>
                </a:extLst>
              </p:cNvPr>
              <p:cNvSpPr>
                <a:spLocks noChangeArrowheads="1"/>
              </p:cNvSpPr>
              <p:nvPr/>
            </p:nvSpPr>
            <p:spPr bwMode="auto">
              <a:xfrm>
                <a:off x="576" y="2544"/>
                <a:ext cx="768" cy="144"/>
              </a:xfrm>
              <a:prstGeom prst="rightArrow">
                <a:avLst>
                  <a:gd name="adj1" fmla="val 61454"/>
                  <a:gd name="adj2" fmla="val 124296"/>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78" name="Picture 16" descr="neutron">
                <a:extLst>
                  <a:ext uri="{FF2B5EF4-FFF2-40B4-BE49-F238E27FC236}">
                    <a16:creationId xmlns:a16="http://schemas.microsoft.com/office/drawing/2014/main" id="{BC5DE228-53BE-2147-AE02-4A31DC8A1E99}"/>
                  </a:ext>
                </a:extLst>
              </p:cNvPr>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240" y="2496"/>
                <a:ext cx="3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 name="Group 17">
              <a:extLst>
                <a:ext uri="{FF2B5EF4-FFF2-40B4-BE49-F238E27FC236}">
                  <a16:creationId xmlns:a16="http://schemas.microsoft.com/office/drawing/2014/main" id="{27281774-6B6B-0746-9ED3-717212C56218}"/>
                </a:ext>
              </a:extLst>
            </p:cNvPr>
            <p:cNvGrpSpPr>
              <a:grpSpLocks/>
            </p:cNvGrpSpPr>
            <p:nvPr/>
          </p:nvGrpSpPr>
          <p:grpSpPr bwMode="auto">
            <a:xfrm>
              <a:off x="4419600" y="3810000"/>
              <a:ext cx="4300538" cy="1816100"/>
              <a:chOff x="2784" y="2400"/>
              <a:chExt cx="2709" cy="1144"/>
            </a:xfrm>
          </p:grpSpPr>
          <p:pic>
            <p:nvPicPr>
              <p:cNvPr id="80" name="Picture 18" descr="neutron">
                <a:extLst>
                  <a:ext uri="{FF2B5EF4-FFF2-40B4-BE49-F238E27FC236}">
                    <a16:creationId xmlns:a16="http://schemas.microsoft.com/office/drawing/2014/main" id="{679D379B-9BDD-2D4E-8F91-28CCB83DF08F}"/>
                  </a:ext>
                </a:extLst>
              </p:cNvPr>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4032" y="2736"/>
                <a:ext cx="3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 descr="neutron">
                <a:extLst>
                  <a:ext uri="{FF2B5EF4-FFF2-40B4-BE49-F238E27FC236}">
                    <a16:creationId xmlns:a16="http://schemas.microsoft.com/office/drawing/2014/main" id="{D0AE8146-3143-9942-8684-1FC6FD13F560}"/>
                  </a:ext>
                </a:extLst>
              </p:cNvPr>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4656" y="3264"/>
                <a:ext cx="3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 descr="neutron">
                <a:extLst>
                  <a:ext uri="{FF2B5EF4-FFF2-40B4-BE49-F238E27FC236}">
                    <a16:creationId xmlns:a16="http://schemas.microsoft.com/office/drawing/2014/main" id="{7A38CD9A-C326-254A-8BA4-6B573A9AD234}"/>
                  </a:ext>
                </a:extLst>
              </p:cNvPr>
              <p:cNvPicPr>
                <a:picLocks noChangeAspect="1" noChangeArrowheads="1"/>
              </p:cNvPicPr>
              <p:nvPr/>
            </p:nvPicPr>
            <p:blipFill>
              <a:blip r:embed="rId6">
                <a:clrChange>
                  <a:clrFrom>
                    <a:srgbClr val="020106"/>
                  </a:clrFrom>
                  <a:clrTo>
                    <a:srgbClr val="020106">
                      <a:alpha val="0"/>
                    </a:srgbClr>
                  </a:clrTo>
                </a:clrChange>
                <a:extLst>
                  <a:ext uri="{28A0092B-C50C-407E-A947-70E740481C1C}">
                    <a14:useLocalDpi xmlns:a14="http://schemas.microsoft.com/office/drawing/2010/main" val="0"/>
                  </a:ext>
                </a:extLst>
              </a:blip>
              <a:srcRect/>
              <a:stretch>
                <a:fillRect/>
              </a:stretch>
            </p:blipFill>
            <p:spPr bwMode="auto">
              <a:xfrm>
                <a:off x="4992" y="2400"/>
                <a:ext cx="3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21">
                <a:extLst>
                  <a:ext uri="{FF2B5EF4-FFF2-40B4-BE49-F238E27FC236}">
                    <a16:creationId xmlns:a16="http://schemas.microsoft.com/office/drawing/2014/main" id="{BC197E59-903F-DE4F-8061-60603C0F4A84}"/>
                  </a:ext>
                </a:extLst>
              </p:cNvPr>
              <p:cNvSpPr txBox="1">
                <a:spLocks noChangeArrowheads="1"/>
              </p:cNvSpPr>
              <p:nvPr/>
            </p:nvSpPr>
            <p:spPr bwMode="auto">
              <a:xfrm>
                <a:off x="4598" y="2809"/>
                <a:ext cx="8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Neutrons</a:t>
                </a:r>
              </a:p>
            </p:txBody>
          </p:sp>
          <p:sp>
            <p:nvSpPr>
              <p:cNvPr id="84" name="AutoShape 22">
                <a:extLst>
                  <a:ext uri="{FF2B5EF4-FFF2-40B4-BE49-F238E27FC236}">
                    <a16:creationId xmlns:a16="http://schemas.microsoft.com/office/drawing/2014/main" id="{2DBD50DA-195E-4B41-904B-3035AD7C6031}"/>
                  </a:ext>
                </a:extLst>
              </p:cNvPr>
              <p:cNvSpPr>
                <a:spLocks noChangeArrowheads="1"/>
              </p:cNvSpPr>
              <p:nvPr/>
            </p:nvSpPr>
            <p:spPr bwMode="auto">
              <a:xfrm>
                <a:off x="2928" y="2448"/>
                <a:ext cx="1894" cy="144"/>
              </a:xfrm>
              <a:prstGeom prst="rightArrow">
                <a:avLst>
                  <a:gd name="adj1" fmla="val 65620"/>
                  <a:gd name="adj2" fmla="val 134024"/>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85" name="AutoShape 23">
                <a:extLst>
                  <a:ext uri="{FF2B5EF4-FFF2-40B4-BE49-F238E27FC236}">
                    <a16:creationId xmlns:a16="http://schemas.microsoft.com/office/drawing/2014/main" id="{C9508A95-D3B1-A544-9488-4D13CD08C636}"/>
                  </a:ext>
                </a:extLst>
              </p:cNvPr>
              <p:cNvSpPr>
                <a:spLocks noChangeArrowheads="1"/>
              </p:cNvSpPr>
              <p:nvPr/>
            </p:nvSpPr>
            <p:spPr bwMode="auto">
              <a:xfrm rot="862388">
                <a:off x="2784" y="3024"/>
                <a:ext cx="1894" cy="144"/>
              </a:xfrm>
              <a:prstGeom prst="rightArrow">
                <a:avLst>
                  <a:gd name="adj1" fmla="val 65620"/>
                  <a:gd name="adj2" fmla="val 134024"/>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86" name="AutoShape 24">
                <a:extLst>
                  <a:ext uri="{FF2B5EF4-FFF2-40B4-BE49-F238E27FC236}">
                    <a16:creationId xmlns:a16="http://schemas.microsoft.com/office/drawing/2014/main" id="{79334A70-E1B7-2046-92B5-D7F66EB7F31E}"/>
                  </a:ext>
                </a:extLst>
              </p:cNvPr>
              <p:cNvSpPr>
                <a:spLocks noChangeArrowheads="1"/>
              </p:cNvSpPr>
              <p:nvPr/>
            </p:nvSpPr>
            <p:spPr bwMode="auto">
              <a:xfrm rot="373968">
                <a:off x="2928" y="2688"/>
                <a:ext cx="1056" cy="144"/>
              </a:xfrm>
              <a:prstGeom prst="rightArrow">
                <a:avLst>
                  <a:gd name="adj1" fmla="val 61454"/>
                  <a:gd name="adj2" fmla="val 106944"/>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grpSp>
      </p:grpSp>
      <p:sp>
        <p:nvSpPr>
          <p:cNvPr id="3" name="Content Placeholder 2">
            <a:extLst>
              <a:ext uri="{FF2B5EF4-FFF2-40B4-BE49-F238E27FC236}">
                <a16:creationId xmlns:a16="http://schemas.microsoft.com/office/drawing/2014/main" id="{218726C6-1451-4749-A3B7-6E8E79194E60}"/>
              </a:ext>
            </a:extLst>
          </p:cNvPr>
          <p:cNvSpPr>
            <a:spLocks noGrp="1"/>
          </p:cNvSpPr>
          <p:nvPr>
            <p:ph idx="1"/>
          </p:nvPr>
        </p:nvSpPr>
        <p:spPr/>
        <p:txBody>
          <a:bodyPr/>
          <a:lstStyle/>
          <a:p>
            <a:r>
              <a:rPr lang="en-US" dirty="0"/>
              <a:t>Pressure to increase regulations</a:t>
            </a:r>
          </a:p>
          <a:p>
            <a:r>
              <a:rPr lang="en-US" dirty="0"/>
              <a:t>Associated litigation</a:t>
            </a:r>
          </a:p>
          <a:p>
            <a:r>
              <a:rPr lang="en-US" dirty="0"/>
              <a:t>The “criminalization of nuclear”*</a:t>
            </a:r>
          </a:p>
          <a:p>
            <a:pPr lvl="1"/>
            <a:r>
              <a:rPr lang="en-US" dirty="0"/>
              <a:t>Nuclear is offensive to some because we understand and exploit the energy of the nucleus, the very foundation of all matter</a:t>
            </a:r>
          </a:p>
        </p:txBody>
      </p:sp>
      <p:sp>
        <p:nvSpPr>
          <p:cNvPr id="88" name="Rectangle 87">
            <a:extLst>
              <a:ext uri="{FF2B5EF4-FFF2-40B4-BE49-F238E27FC236}">
                <a16:creationId xmlns:a16="http://schemas.microsoft.com/office/drawing/2014/main" id="{2BB44C88-D5C7-F740-B64B-D265BD0E7877}"/>
              </a:ext>
            </a:extLst>
          </p:cNvPr>
          <p:cNvSpPr/>
          <p:nvPr/>
        </p:nvSpPr>
        <p:spPr>
          <a:xfrm>
            <a:off x="728243" y="6322148"/>
            <a:ext cx="3474284" cy="369332"/>
          </a:xfrm>
          <a:prstGeom prst="rect">
            <a:avLst/>
          </a:prstGeom>
        </p:spPr>
        <p:txBody>
          <a:bodyPr wrap="none">
            <a:spAutoFit/>
          </a:bodyPr>
          <a:lstStyle/>
          <a:p>
            <a:r>
              <a:rPr lang="en-US" dirty="0"/>
              <a:t>(*Alex Epstein, Industrial Progress) </a:t>
            </a:r>
          </a:p>
        </p:txBody>
      </p:sp>
      <p:sp>
        <p:nvSpPr>
          <p:cNvPr id="4" name="Slide Number Placeholder 3">
            <a:extLst>
              <a:ext uri="{FF2B5EF4-FFF2-40B4-BE49-F238E27FC236}">
                <a16:creationId xmlns:a16="http://schemas.microsoft.com/office/drawing/2014/main" id="{08F47482-4374-C64D-BE99-B8A101447928}"/>
              </a:ext>
            </a:extLst>
          </p:cNvPr>
          <p:cNvSpPr>
            <a:spLocks noGrp="1"/>
          </p:cNvSpPr>
          <p:nvPr>
            <p:ph type="sldNum" sz="quarter" idx="12"/>
          </p:nvPr>
        </p:nvSpPr>
        <p:spPr/>
        <p:txBody>
          <a:bodyPr/>
          <a:lstStyle/>
          <a:p>
            <a:fld id="{C1F14A43-F6F7-684A-A15B-3AABBD13E880}" type="slidenum">
              <a:rPr lang="en-US" smtClean="0"/>
              <a:pPr/>
              <a:t>24</a:t>
            </a:fld>
            <a:endParaRPr lang="en-US" dirty="0"/>
          </a:p>
        </p:txBody>
      </p:sp>
    </p:spTree>
    <p:extLst>
      <p:ext uri="{BB962C8B-B14F-4D97-AF65-F5344CB8AC3E}">
        <p14:creationId xmlns:p14="http://schemas.microsoft.com/office/powerpoint/2010/main" val="424375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A288-F3F0-6345-AF6B-41DC1C2495BD}"/>
              </a:ext>
            </a:extLst>
          </p:cNvPr>
          <p:cNvSpPr>
            <a:spLocks noGrp="1"/>
          </p:cNvSpPr>
          <p:nvPr>
            <p:ph type="title"/>
          </p:nvPr>
        </p:nvSpPr>
        <p:spPr>
          <a:xfrm>
            <a:off x="267629" y="274638"/>
            <a:ext cx="11314771" cy="1143000"/>
          </a:xfrm>
        </p:spPr>
        <p:txBody>
          <a:bodyPr>
            <a:normAutofit fontScale="90000"/>
          </a:bodyPr>
          <a:lstStyle/>
          <a:p>
            <a:r>
              <a:rPr lang="en-US" sz="4000" dirty="0"/>
              <a:t>If Mary Lou were Empress </a:t>
            </a:r>
            <a:br>
              <a:rPr lang="en-US" sz="4000" dirty="0"/>
            </a:br>
            <a:r>
              <a:rPr lang="en-US" sz="2700" dirty="0"/>
              <a:t>(Disclaimer: not ANS views) </a:t>
            </a:r>
            <a:r>
              <a:rPr lang="en-US" sz="4000" dirty="0"/>
              <a:t>. . .</a:t>
            </a:r>
          </a:p>
        </p:txBody>
      </p:sp>
      <p:sp>
        <p:nvSpPr>
          <p:cNvPr id="3" name="Content Placeholder 2">
            <a:extLst>
              <a:ext uri="{FF2B5EF4-FFF2-40B4-BE49-F238E27FC236}">
                <a16:creationId xmlns:a16="http://schemas.microsoft.com/office/drawing/2014/main" id="{901B5FB7-B665-B845-B5F4-7EAFE9833A49}"/>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No more subsidies for any kind of power production</a:t>
            </a:r>
          </a:p>
          <a:p>
            <a:pPr lvl="1"/>
            <a:r>
              <a:rPr lang="en-US" dirty="0"/>
              <a:t>Get rid of “feed through tariffs” (guaranteeing above market price for renewable feed to grid)</a:t>
            </a:r>
          </a:p>
          <a:p>
            <a:pPr marL="514350" indent="-514350">
              <a:buFont typeface="+mj-lt"/>
              <a:buAutoNum type="arabicPeriod"/>
            </a:pPr>
            <a:r>
              <a:rPr lang="en-US" dirty="0"/>
              <a:t>Truly free energy market with consumer choice of power source and associated cost</a:t>
            </a:r>
          </a:p>
          <a:p>
            <a:pPr lvl="1"/>
            <a:r>
              <a:rPr lang="en-US" dirty="0"/>
              <a:t>Get rid of “renewable portfolio standards” (requiring some % renewable)</a:t>
            </a:r>
          </a:p>
          <a:p>
            <a:pPr marL="514350" indent="-514350">
              <a:buFont typeface="+mj-lt"/>
              <a:buAutoNum type="arabicPeriod"/>
            </a:pPr>
            <a:r>
              <a:rPr lang="en-US" dirty="0"/>
              <a:t>Privatize nuclear waste management</a:t>
            </a:r>
          </a:p>
          <a:p>
            <a:pPr marL="514350" indent="-514350">
              <a:buFont typeface="+mj-lt"/>
              <a:buAutoNum type="arabicPeriod"/>
            </a:pPr>
            <a:r>
              <a:rPr lang="en-US" dirty="0"/>
              <a:t>Make regulations commensurate with risk, rather than based on Linear No Threshold (LNT) hypothesis, which is unsubstantiated for low doses at which we regulate, and As Low As Reasonably Achievable (ALARA)</a:t>
            </a:r>
          </a:p>
          <a:p>
            <a:pPr lvl="1"/>
            <a:endParaRPr lang="en-US" dirty="0"/>
          </a:p>
        </p:txBody>
      </p:sp>
      <p:sp>
        <p:nvSpPr>
          <p:cNvPr id="4" name="Slide Number Placeholder 3">
            <a:extLst>
              <a:ext uri="{FF2B5EF4-FFF2-40B4-BE49-F238E27FC236}">
                <a16:creationId xmlns:a16="http://schemas.microsoft.com/office/drawing/2014/main" id="{733D904C-5BB7-C546-9247-3A33E1D08891}"/>
              </a:ext>
            </a:extLst>
          </p:cNvPr>
          <p:cNvSpPr>
            <a:spLocks noGrp="1"/>
          </p:cNvSpPr>
          <p:nvPr>
            <p:ph type="sldNum" sz="quarter" idx="12"/>
          </p:nvPr>
        </p:nvSpPr>
        <p:spPr/>
        <p:txBody>
          <a:bodyPr/>
          <a:lstStyle/>
          <a:p>
            <a:fld id="{C1F14A43-F6F7-684A-A15B-3AABBD13E880}" type="slidenum">
              <a:rPr lang="en-US" smtClean="0"/>
              <a:pPr/>
              <a:t>25</a:t>
            </a:fld>
            <a:endParaRPr lang="en-US" dirty="0"/>
          </a:p>
        </p:txBody>
      </p:sp>
    </p:spTree>
    <p:extLst>
      <p:ext uri="{BB962C8B-B14F-4D97-AF65-F5344CB8AC3E}">
        <p14:creationId xmlns:p14="http://schemas.microsoft.com/office/powerpoint/2010/main" val="2898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A5CF-F3FA-FF4D-9DAD-9D706E576FB1}"/>
              </a:ext>
            </a:extLst>
          </p:cNvPr>
          <p:cNvSpPr>
            <a:spLocks noGrp="1"/>
          </p:cNvSpPr>
          <p:nvPr>
            <p:ph type="title"/>
          </p:nvPr>
        </p:nvSpPr>
        <p:spPr>
          <a:xfrm>
            <a:off x="514643" y="83770"/>
            <a:ext cx="10515600" cy="858766"/>
          </a:xfrm>
        </p:spPr>
        <p:txBody>
          <a:bodyPr/>
          <a:lstStyle/>
          <a:p>
            <a:r>
              <a:rPr lang="en-US" dirty="0"/>
              <a:t>Today, let’s focus on LNT/ALARA</a:t>
            </a:r>
          </a:p>
        </p:txBody>
      </p:sp>
      <p:sp>
        <p:nvSpPr>
          <p:cNvPr id="3" name="Content Placeholder 2">
            <a:extLst>
              <a:ext uri="{FF2B5EF4-FFF2-40B4-BE49-F238E27FC236}">
                <a16:creationId xmlns:a16="http://schemas.microsoft.com/office/drawing/2014/main" id="{FCFE2026-C68F-2647-8DBF-2CDA71669668}"/>
              </a:ext>
            </a:extLst>
          </p:cNvPr>
          <p:cNvSpPr>
            <a:spLocks noGrp="1"/>
          </p:cNvSpPr>
          <p:nvPr>
            <p:ph idx="1"/>
          </p:nvPr>
        </p:nvSpPr>
        <p:spPr>
          <a:xfrm>
            <a:off x="0" y="951884"/>
            <a:ext cx="12191999" cy="4351338"/>
          </a:xfrm>
        </p:spPr>
        <p:txBody>
          <a:bodyPr/>
          <a:lstStyle/>
          <a:p>
            <a:r>
              <a:rPr lang="en-US" dirty="0"/>
              <a:t>Linear No Threshold hypothesis</a:t>
            </a:r>
          </a:p>
          <a:p>
            <a:pPr lvl="1"/>
            <a:r>
              <a:rPr lang="en-US" sz="2400" dirty="0"/>
              <a:t>0 dose = zero risk</a:t>
            </a:r>
          </a:p>
          <a:p>
            <a:pPr lvl="1"/>
            <a:r>
              <a:rPr lang="en-US" sz="2400" dirty="0"/>
              <a:t>Therefore 0 is the goal, because we want 0 risk (As Low As Reasonably Achievable)</a:t>
            </a:r>
          </a:p>
          <a:p>
            <a:pPr lvl="1"/>
            <a:endParaRPr lang="en-US" dirty="0"/>
          </a:p>
        </p:txBody>
      </p:sp>
      <p:pic>
        <p:nvPicPr>
          <p:cNvPr id="4" name="Picture 3">
            <a:extLst>
              <a:ext uri="{FF2B5EF4-FFF2-40B4-BE49-F238E27FC236}">
                <a16:creationId xmlns:a16="http://schemas.microsoft.com/office/drawing/2014/main" id="{5AA97F78-E81B-A840-BC82-A066E25DA913}"/>
              </a:ext>
            </a:extLst>
          </p:cNvPr>
          <p:cNvPicPr>
            <a:picLocks noChangeAspect="1"/>
          </p:cNvPicPr>
          <p:nvPr/>
        </p:nvPicPr>
        <p:blipFill>
          <a:blip r:embed="rId2"/>
          <a:stretch>
            <a:fillRect/>
          </a:stretch>
        </p:blipFill>
        <p:spPr>
          <a:xfrm>
            <a:off x="454758" y="2715501"/>
            <a:ext cx="6878137" cy="4159250"/>
          </a:xfrm>
          <a:prstGeom prst="rect">
            <a:avLst/>
          </a:prstGeom>
        </p:spPr>
      </p:pic>
      <p:sp>
        <p:nvSpPr>
          <p:cNvPr id="6" name="TextBox 5">
            <a:extLst>
              <a:ext uri="{FF2B5EF4-FFF2-40B4-BE49-F238E27FC236}">
                <a16:creationId xmlns:a16="http://schemas.microsoft.com/office/drawing/2014/main" id="{A56EB18D-6EE3-E74F-947C-25ECA7C4D1C1}"/>
              </a:ext>
            </a:extLst>
          </p:cNvPr>
          <p:cNvSpPr txBox="1"/>
          <p:nvPr/>
        </p:nvSpPr>
        <p:spPr>
          <a:xfrm>
            <a:off x="7456072" y="2868694"/>
            <a:ext cx="4557737" cy="46166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400" dirty="0"/>
              <a:t>Unsubstantiated at low doses</a:t>
            </a:r>
          </a:p>
        </p:txBody>
      </p:sp>
      <p:sp>
        <p:nvSpPr>
          <p:cNvPr id="7" name="TextBox 6">
            <a:extLst>
              <a:ext uri="{FF2B5EF4-FFF2-40B4-BE49-F238E27FC236}">
                <a16:creationId xmlns:a16="http://schemas.microsoft.com/office/drawing/2014/main" id="{0F77942D-C8D8-454E-BBAD-674956068F8A}"/>
              </a:ext>
            </a:extLst>
          </p:cNvPr>
          <p:cNvSpPr txBox="1"/>
          <p:nvPr/>
        </p:nvSpPr>
        <p:spPr>
          <a:xfrm>
            <a:off x="7390423" y="3781513"/>
            <a:ext cx="4679657" cy="2677656"/>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400" dirty="0"/>
              <a:t>“Low-dose responses are non-linear at all levels of biological organization (molecular, cellular, tissue, organism) and suggest that LNT overestimates risk” (Tony Brooks, radiation oncologist)</a:t>
            </a:r>
          </a:p>
        </p:txBody>
      </p:sp>
      <p:sp>
        <p:nvSpPr>
          <p:cNvPr id="5" name="Slide Number Placeholder 4">
            <a:extLst>
              <a:ext uri="{FF2B5EF4-FFF2-40B4-BE49-F238E27FC236}">
                <a16:creationId xmlns:a16="http://schemas.microsoft.com/office/drawing/2014/main" id="{505C50D4-6375-4545-815B-7FBE814047E9}"/>
              </a:ext>
            </a:extLst>
          </p:cNvPr>
          <p:cNvSpPr>
            <a:spLocks noGrp="1"/>
          </p:cNvSpPr>
          <p:nvPr>
            <p:ph type="sldNum" sz="quarter" idx="12"/>
          </p:nvPr>
        </p:nvSpPr>
        <p:spPr/>
        <p:txBody>
          <a:bodyPr/>
          <a:lstStyle/>
          <a:p>
            <a:fld id="{C1F14A43-F6F7-684A-A15B-3AABBD13E880}" type="slidenum">
              <a:rPr lang="en-US" smtClean="0"/>
              <a:pPr/>
              <a:t>26</a:t>
            </a:fld>
            <a:endParaRPr lang="en-US" dirty="0"/>
          </a:p>
        </p:txBody>
      </p:sp>
    </p:spTree>
    <p:extLst>
      <p:ext uri="{BB962C8B-B14F-4D97-AF65-F5344CB8AC3E}">
        <p14:creationId xmlns:p14="http://schemas.microsoft.com/office/powerpoint/2010/main" val="40173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CD37-D9B0-1E49-B267-0723993BDE85}"/>
              </a:ext>
            </a:extLst>
          </p:cNvPr>
          <p:cNvSpPr>
            <a:spLocks noGrp="1"/>
          </p:cNvSpPr>
          <p:nvPr>
            <p:ph type="title"/>
          </p:nvPr>
        </p:nvSpPr>
        <p:spPr/>
        <p:txBody>
          <a:bodyPr>
            <a:normAutofit/>
          </a:bodyPr>
          <a:lstStyle/>
          <a:p>
            <a:r>
              <a:rPr lang="en-US" sz="4000" dirty="0"/>
              <a:t>LNT/ALARA</a:t>
            </a:r>
          </a:p>
        </p:txBody>
      </p:sp>
      <p:sp>
        <p:nvSpPr>
          <p:cNvPr id="3" name="Content Placeholder 2">
            <a:extLst>
              <a:ext uri="{FF2B5EF4-FFF2-40B4-BE49-F238E27FC236}">
                <a16:creationId xmlns:a16="http://schemas.microsoft.com/office/drawing/2014/main" id="{C7E9DAD0-0F28-F54F-964B-731B0D6BAD3E}"/>
              </a:ext>
            </a:extLst>
          </p:cNvPr>
          <p:cNvSpPr>
            <a:spLocks noGrp="1"/>
          </p:cNvSpPr>
          <p:nvPr>
            <p:ph idx="1"/>
          </p:nvPr>
        </p:nvSpPr>
        <p:spPr/>
        <p:txBody>
          <a:bodyPr>
            <a:normAutofit fontScale="92500"/>
          </a:bodyPr>
          <a:lstStyle/>
          <a:p>
            <a:r>
              <a:rPr lang="en-US" dirty="0"/>
              <a:t>Though scientifically unsubstantiated at all but very high doses, still forms the basis for ALL nuclear-related legislation</a:t>
            </a:r>
          </a:p>
          <a:p>
            <a:endParaRPr lang="en-US" dirty="0"/>
          </a:p>
          <a:p>
            <a:r>
              <a:rPr lang="en-US" dirty="0"/>
              <a:t>Increased regulation </a:t>
            </a:r>
            <a:r>
              <a:rPr lang="en-US" dirty="0">
                <a:sym typeface="Wingdings" pitchFamily="2" charset="2"/>
              </a:rPr>
              <a:t> increased cost with no added benefit</a:t>
            </a:r>
          </a:p>
          <a:p>
            <a:pPr lvl="1"/>
            <a:r>
              <a:rPr lang="en-US" dirty="0">
                <a:sym typeface="Wingdings" pitchFamily="2" charset="2"/>
              </a:rPr>
              <a:t>Regulated dose limit to general public from nuclear power must be less than 100 mrem/</a:t>
            </a:r>
            <a:r>
              <a:rPr lang="en-US" dirty="0" err="1">
                <a:sym typeface="Wingdings" pitchFamily="2" charset="2"/>
              </a:rPr>
              <a:t>yr</a:t>
            </a:r>
            <a:endParaRPr lang="en-US" dirty="0">
              <a:sym typeface="Wingdings" pitchFamily="2" charset="2"/>
            </a:endParaRPr>
          </a:p>
          <a:p>
            <a:pPr lvl="1"/>
            <a:r>
              <a:rPr lang="en-US" dirty="0">
                <a:sym typeface="Wingdings" pitchFamily="2" charset="2"/>
              </a:rPr>
              <a:t>Our average dose from natural background is ~ 300  mrem/</a:t>
            </a:r>
            <a:r>
              <a:rPr lang="en-US" dirty="0" err="1">
                <a:sym typeface="Wingdings" pitchFamily="2" charset="2"/>
              </a:rPr>
              <a:t>yr</a:t>
            </a:r>
            <a:r>
              <a:rPr lang="en-US" dirty="0">
                <a:sym typeface="Wingdings" pitchFamily="2" charset="2"/>
              </a:rPr>
              <a:t>, with another ~ 300 mrem/</a:t>
            </a:r>
            <a:r>
              <a:rPr lang="en-US" dirty="0" err="1">
                <a:sym typeface="Wingdings" pitchFamily="2" charset="2"/>
              </a:rPr>
              <a:t>yr</a:t>
            </a:r>
            <a:r>
              <a:rPr lang="en-US" dirty="0">
                <a:sym typeface="Wingdings" pitchFamily="2" charset="2"/>
              </a:rPr>
              <a:t> from medical procedures</a:t>
            </a:r>
          </a:p>
        </p:txBody>
      </p:sp>
      <p:sp>
        <p:nvSpPr>
          <p:cNvPr id="4" name="Slide Number Placeholder 3">
            <a:extLst>
              <a:ext uri="{FF2B5EF4-FFF2-40B4-BE49-F238E27FC236}">
                <a16:creationId xmlns:a16="http://schemas.microsoft.com/office/drawing/2014/main" id="{462FC138-5A37-F14C-8450-E5355E8BAFFD}"/>
              </a:ext>
            </a:extLst>
          </p:cNvPr>
          <p:cNvSpPr>
            <a:spLocks noGrp="1"/>
          </p:cNvSpPr>
          <p:nvPr>
            <p:ph type="sldNum" sz="quarter" idx="12"/>
          </p:nvPr>
        </p:nvSpPr>
        <p:spPr/>
        <p:txBody>
          <a:bodyPr/>
          <a:lstStyle/>
          <a:p>
            <a:fld id="{C1F14A43-F6F7-684A-A15B-3AABBD13E880}" type="slidenum">
              <a:rPr lang="en-US" smtClean="0"/>
              <a:pPr/>
              <a:t>27</a:t>
            </a:fld>
            <a:endParaRPr lang="en-US" dirty="0"/>
          </a:p>
        </p:txBody>
      </p:sp>
      <p:sp>
        <p:nvSpPr>
          <p:cNvPr id="5" name="Rectangle 4">
            <a:extLst>
              <a:ext uri="{FF2B5EF4-FFF2-40B4-BE49-F238E27FC236}">
                <a16:creationId xmlns:a16="http://schemas.microsoft.com/office/drawing/2014/main" id="{11670F1F-D4BF-2241-9B30-EFFC9FC04205}"/>
              </a:ext>
            </a:extLst>
          </p:cNvPr>
          <p:cNvSpPr/>
          <p:nvPr/>
        </p:nvSpPr>
        <p:spPr>
          <a:xfrm>
            <a:off x="3023568" y="5830239"/>
            <a:ext cx="4826962" cy="646331"/>
          </a:xfrm>
          <a:prstGeom prst="rect">
            <a:avLst/>
          </a:prstGeom>
        </p:spPr>
        <p:txBody>
          <a:bodyPr wrap="none">
            <a:spAutoFit/>
          </a:bodyPr>
          <a:lstStyle/>
          <a:p>
            <a:pPr lvl="1"/>
            <a:r>
              <a:rPr lang="en-US" sz="3600" dirty="0">
                <a:sym typeface="Wingdings" pitchFamily="2" charset="2"/>
              </a:rPr>
              <a:t>Is this “reasonable”?</a:t>
            </a:r>
          </a:p>
        </p:txBody>
      </p:sp>
    </p:spTree>
    <p:extLst>
      <p:ext uri="{BB962C8B-B14F-4D97-AF65-F5344CB8AC3E}">
        <p14:creationId xmlns:p14="http://schemas.microsoft.com/office/powerpoint/2010/main" val="31826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9"/>
          <p:cNvSpPr>
            <a:spLocks noGrp="1" noChangeArrowheads="1"/>
          </p:cNvSpPr>
          <p:nvPr>
            <p:ph type="title"/>
          </p:nvPr>
        </p:nvSpPr>
        <p:spPr>
          <a:xfrm>
            <a:off x="377290" y="466012"/>
            <a:ext cx="9904133" cy="1058996"/>
          </a:xfrm>
        </p:spPr>
        <p:txBody>
          <a:bodyPr>
            <a:normAutofit/>
          </a:bodyPr>
          <a:lstStyle/>
          <a:p>
            <a:pPr algn="l" eaLnBrk="1" hangingPunct="1"/>
            <a:r>
              <a:rPr lang="en-US" sz="4000" b="1" dirty="0">
                <a:latin typeface="Calibri" charset="0"/>
                <a:ea typeface="ＭＳ Ｐゴシック" charset="0"/>
                <a:cs typeface="ＭＳ Ｐゴシック" charset="0"/>
              </a:rPr>
              <a:t>Sources of average radiation dose in the US</a:t>
            </a:r>
          </a:p>
        </p:txBody>
      </p:sp>
      <p:grpSp>
        <p:nvGrpSpPr>
          <p:cNvPr id="35842" name="Group 14"/>
          <p:cNvGrpSpPr>
            <a:grpSpLocks/>
          </p:cNvGrpSpPr>
          <p:nvPr/>
        </p:nvGrpSpPr>
        <p:grpSpPr bwMode="auto">
          <a:xfrm>
            <a:off x="1981200" y="1889125"/>
            <a:ext cx="7598145" cy="4968875"/>
            <a:chOff x="1202435" y="1600200"/>
            <a:chExt cx="7598110" cy="4968460"/>
          </a:xfrm>
        </p:grpSpPr>
        <p:graphicFrame>
          <p:nvGraphicFramePr>
            <p:cNvPr id="35843" name="Chart 13"/>
            <p:cNvGraphicFramePr>
              <a:graphicFrameLocks/>
            </p:cNvGraphicFramePr>
            <p:nvPr/>
          </p:nvGraphicFramePr>
          <p:xfrm>
            <a:off x="2663978" y="2544267"/>
            <a:ext cx="6098987" cy="4024393"/>
          </p:xfrm>
          <a:graphic>
            <a:graphicData uri="http://schemas.openxmlformats.org/presentationml/2006/ole">
              <mc:AlternateContent xmlns:mc="http://schemas.openxmlformats.org/markup-compatibility/2006">
                <mc:Choice xmlns:v="urn:schemas-microsoft-com:vml" Requires="v">
                  <p:oleObj spid="_x0000_s3142" name="Chart" r:id="rId4" imgW="6101592" imgH="4023027" progId="Excel.Chart.8">
                    <p:embed/>
                  </p:oleObj>
                </mc:Choice>
                <mc:Fallback>
                  <p:oleObj name="Chart" r:id="rId4" imgW="6101592" imgH="4023027" progId="Excel.Chart.8">
                    <p:embed/>
                    <p:pic>
                      <p:nvPicPr>
                        <p:cNvPr id="35843" name="Char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978" y="2544267"/>
                          <a:ext cx="6098987" cy="4024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5844" name="TextBox 15"/>
            <p:cNvSpPr txBox="1">
              <a:spLocks noChangeArrowheads="1"/>
            </p:cNvSpPr>
            <p:nvPr/>
          </p:nvSpPr>
          <p:spPr bwMode="auto">
            <a:xfrm>
              <a:off x="1371600" y="6019800"/>
              <a:ext cx="5639322" cy="461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t>Source: National Council on Radiation Protection and Measurement Report 160 (2006)</a:t>
              </a:r>
            </a:p>
            <a:p>
              <a:endParaRPr lang="en-US" sz="1200" dirty="0"/>
            </a:p>
          </p:txBody>
        </p:sp>
        <p:sp>
          <p:nvSpPr>
            <p:cNvPr id="35845" name="TextBox 17"/>
            <p:cNvSpPr txBox="1">
              <a:spLocks noChangeArrowheads="1"/>
            </p:cNvSpPr>
            <p:nvPr/>
          </p:nvSpPr>
          <p:spPr bwMode="auto">
            <a:xfrm>
              <a:off x="6860599" y="2137413"/>
              <a:ext cx="1939946" cy="76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a:t>Nuclear Power </a:t>
              </a:r>
            </a:p>
            <a:p>
              <a:pPr algn="ctr"/>
              <a:r>
                <a:rPr lang="en-US" sz="2200"/>
                <a:t>(&lt;0.1%)</a:t>
              </a:r>
            </a:p>
          </p:txBody>
        </p:sp>
        <p:sp>
          <p:nvSpPr>
            <p:cNvPr id="35846" name="TextBox 18"/>
            <p:cNvSpPr txBox="1">
              <a:spLocks noChangeArrowheads="1"/>
            </p:cNvSpPr>
            <p:nvPr/>
          </p:nvSpPr>
          <p:spPr bwMode="auto">
            <a:xfrm>
              <a:off x="1202435" y="2522201"/>
              <a:ext cx="1696290" cy="76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a:t>Human Body</a:t>
              </a:r>
            </a:p>
            <a:p>
              <a:pPr algn="ctr"/>
              <a:r>
                <a:rPr lang="en-US" sz="2200"/>
                <a:t>(5%)</a:t>
              </a:r>
            </a:p>
          </p:txBody>
        </p:sp>
        <p:sp>
          <p:nvSpPr>
            <p:cNvPr id="35847" name="TextBox 19"/>
            <p:cNvSpPr txBox="1">
              <a:spLocks noChangeArrowheads="1"/>
            </p:cNvSpPr>
            <p:nvPr/>
          </p:nvSpPr>
          <p:spPr bwMode="auto">
            <a:xfrm>
              <a:off x="2629255" y="1984988"/>
              <a:ext cx="1614868" cy="769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a:t>Cosmic</a:t>
              </a:r>
            </a:p>
            <a:p>
              <a:pPr algn="ctr"/>
              <a:r>
                <a:rPr lang="en-US" sz="2200"/>
                <a:t>(5%)</a:t>
              </a:r>
            </a:p>
          </p:txBody>
        </p:sp>
        <p:sp>
          <p:nvSpPr>
            <p:cNvPr id="35848" name="TextBox 20"/>
            <p:cNvSpPr txBox="1">
              <a:spLocks noChangeArrowheads="1"/>
            </p:cNvSpPr>
            <p:nvPr/>
          </p:nvSpPr>
          <p:spPr bwMode="auto">
            <a:xfrm>
              <a:off x="3827614" y="1600200"/>
              <a:ext cx="2875026" cy="769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a:t>Consumer Products</a:t>
              </a:r>
            </a:p>
            <a:p>
              <a:pPr algn="ctr"/>
              <a:r>
                <a:rPr lang="en-US" sz="2200"/>
                <a:t>(2%)</a:t>
              </a:r>
            </a:p>
          </p:txBody>
        </p:sp>
        <p:cxnSp>
          <p:nvCxnSpPr>
            <p:cNvPr id="22" name="Straight Connector 21"/>
            <p:cNvCxnSpPr/>
            <p:nvPr/>
          </p:nvCxnSpPr>
          <p:spPr bwMode="auto">
            <a:xfrm>
              <a:off x="2879717" y="2906604"/>
              <a:ext cx="1539868" cy="3238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bwMode="auto">
            <a:xfrm>
              <a:off x="3843326" y="2522461"/>
              <a:ext cx="1185856" cy="6317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rot="16200000" flipH="1">
              <a:off x="4948248" y="2539908"/>
              <a:ext cx="715903" cy="360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auto">
            <a:xfrm flipV="1">
              <a:off x="5714979" y="2673260"/>
              <a:ext cx="1473193" cy="4809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224247" y="4482019"/>
            <a:ext cx="2714494" cy="1446550"/>
          </a:xfrm>
          <a:prstGeom prst="rect">
            <a:avLst/>
          </a:prstGeom>
          <a:ln>
            <a:solidFill>
              <a:schemeClr val="tx1"/>
            </a:solidFill>
          </a:ln>
        </p:spPr>
        <p:txBody>
          <a:bodyPr wrap="square">
            <a:spAutoFit/>
          </a:bodyPr>
          <a:lstStyle/>
          <a:p>
            <a:r>
              <a:rPr lang="en-US" sz="2200" dirty="0">
                <a:latin typeface="Times New Roman" charset="0"/>
                <a:ea typeface="ＭＳ Ｐゴシック" charset="0"/>
                <a:cs typeface="ＭＳ Ｐゴシック" charset="0"/>
              </a:rPr>
              <a:t>The average </a:t>
            </a:r>
          </a:p>
          <a:p>
            <a:r>
              <a:rPr lang="en-US" sz="2200" dirty="0">
                <a:latin typeface="Times New Roman" charset="0"/>
                <a:ea typeface="ＭＳ Ｐゴシック" charset="0"/>
                <a:cs typeface="ＭＳ Ｐゴシック" charset="0"/>
              </a:rPr>
              <a:t>American receives a </a:t>
            </a:r>
          </a:p>
          <a:p>
            <a:r>
              <a:rPr lang="en-US" sz="2200" dirty="0">
                <a:latin typeface="Times New Roman" charset="0"/>
                <a:ea typeface="ＭＳ Ｐゴシック" charset="0"/>
                <a:cs typeface="ＭＳ Ｐゴシック" charset="0"/>
              </a:rPr>
              <a:t>radiation dose of 620 </a:t>
            </a:r>
            <a:r>
              <a:rPr lang="en-US" sz="2200" dirty="0" err="1">
                <a:latin typeface="Times New Roman" charset="0"/>
                <a:ea typeface="ＭＳ Ｐゴシック" charset="0"/>
                <a:cs typeface="ＭＳ Ｐゴシック" charset="0"/>
              </a:rPr>
              <a:t>millirem</a:t>
            </a:r>
            <a:r>
              <a:rPr lang="en-US" sz="2200" dirty="0">
                <a:latin typeface="Times New Roman" charset="0"/>
                <a:ea typeface="ＭＳ Ｐゴシック" charset="0"/>
                <a:cs typeface="ＭＳ Ｐゴシック" charset="0"/>
              </a:rPr>
              <a:t> per year.</a:t>
            </a:r>
          </a:p>
        </p:txBody>
      </p:sp>
      <p:sp>
        <p:nvSpPr>
          <p:cNvPr id="3" name="Slide Number Placeholder 2">
            <a:extLst>
              <a:ext uri="{FF2B5EF4-FFF2-40B4-BE49-F238E27FC236}">
                <a16:creationId xmlns:a16="http://schemas.microsoft.com/office/drawing/2014/main" id="{DCD82235-C72B-B741-93F4-EAADB088D154}"/>
              </a:ext>
            </a:extLst>
          </p:cNvPr>
          <p:cNvSpPr>
            <a:spLocks noGrp="1"/>
          </p:cNvSpPr>
          <p:nvPr>
            <p:ph type="sldNum" sz="quarter" idx="12"/>
          </p:nvPr>
        </p:nvSpPr>
        <p:spPr/>
        <p:txBody>
          <a:bodyPr/>
          <a:lstStyle/>
          <a:p>
            <a:fld id="{CF09C497-9BDD-8343-B824-694DED6FC91D}" type="slidenum">
              <a:rPr lang="en-US" smtClean="0"/>
              <a:t>28</a:t>
            </a:fld>
            <a:endParaRPr lang="en-US"/>
          </a:p>
        </p:txBody>
      </p:sp>
    </p:spTree>
    <p:extLst>
      <p:ext uri="{BB962C8B-B14F-4D97-AF65-F5344CB8AC3E}">
        <p14:creationId xmlns:p14="http://schemas.microsoft.com/office/powerpoint/2010/main" val="170542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CD37-D9B0-1E49-B267-0723993BDE85}"/>
              </a:ext>
            </a:extLst>
          </p:cNvPr>
          <p:cNvSpPr>
            <a:spLocks noGrp="1"/>
          </p:cNvSpPr>
          <p:nvPr>
            <p:ph type="title"/>
          </p:nvPr>
        </p:nvSpPr>
        <p:spPr/>
        <p:txBody>
          <a:bodyPr/>
          <a:lstStyle/>
          <a:p>
            <a:r>
              <a:rPr lang="en-US" dirty="0"/>
              <a:t>LNT/ALARA</a:t>
            </a:r>
          </a:p>
        </p:txBody>
      </p:sp>
      <p:sp>
        <p:nvSpPr>
          <p:cNvPr id="3" name="Content Placeholder 2">
            <a:extLst>
              <a:ext uri="{FF2B5EF4-FFF2-40B4-BE49-F238E27FC236}">
                <a16:creationId xmlns:a16="http://schemas.microsoft.com/office/drawing/2014/main" id="{C7E9DAD0-0F28-F54F-964B-731B0D6BAD3E}"/>
              </a:ext>
            </a:extLst>
          </p:cNvPr>
          <p:cNvSpPr>
            <a:spLocks noGrp="1"/>
          </p:cNvSpPr>
          <p:nvPr>
            <p:ph idx="1"/>
          </p:nvPr>
        </p:nvSpPr>
        <p:spPr>
          <a:xfrm>
            <a:off x="609600" y="1763991"/>
            <a:ext cx="10668000" cy="4815229"/>
          </a:xfrm>
        </p:spPr>
        <p:txBody>
          <a:bodyPr>
            <a:normAutofit fontScale="92500" lnSpcReduction="20000"/>
          </a:bodyPr>
          <a:lstStyle/>
          <a:p>
            <a:r>
              <a:rPr lang="en-US" dirty="0"/>
              <a:t>Though scientifically unsubstantiated, still forms the basis for ALL nuclear-related legislation</a:t>
            </a:r>
          </a:p>
          <a:p>
            <a:endParaRPr lang="en-US" dirty="0"/>
          </a:p>
          <a:p>
            <a:r>
              <a:rPr lang="en-US" dirty="0"/>
              <a:t>Increased regulation </a:t>
            </a:r>
            <a:r>
              <a:rPr lang="en-US" dirty="0">
                <a:sym typeface="Wingdings" pitchFamily="2" charset="2"/>
              </a:rPr>
              <a:t> increased cost with no added benefit</a:t>
            </a:r>
          </a:p>
          <a:p>
            <a:pPr lvl="1"/>
            <a:r>
              <a:rPr lang="en-US" dirty="0">
                <a:sym typeface="Wingdings" pitchFamily="2" charset="2"/>
              </a:rPr>
              <a:t>Regulated dose limit to general public from nuclear power must be less than 100 mrem/</a:t>
            </a:r>
            <a:r>
              <a:rPr lang="en-US" dirty="0" err="1">
                <a:sym typeface="Wingdings" pitchFamily="2" charset="2"/>
              </a:rPr>
              <a:t>yr</a:t>
            </a:r>
            <a:endParaRPr lang="en-US" dirty="0">
              <a:sym typeface="Wingdings" pitchFamily="2" charset="2"/>
            </a:endParaRPr>
          </a:p>
          <a:p>
            <a:pPr lvl="1"/>
            <a:r>
              <a:rPr lang="en-US" dirty="0">
                <a:sym typeface="Wingdings" pitchFamily="2" charset="2"/>
              </a:rPr>
              <a:t>Our average dose from natural background is ~ 300  mrem/</a:t>
            </a:r>
            <a:r>
              <a:rPr lang="en-US" dirty="0" err="1">
                <a:sym typeface="Wingdings" pitchFamily="2" charset="2"/>
              </a:rPr>
              <a:t>yr</a:t>
            </a:r>
            <a:r>
              <a:rPr lang="en-US" dirty="0">
                <a:sym typeface="Wingdings" pitchFamily="2" charset="2"/>
              </a:rPr>
              <a:t>, with another ~ 300 mrem/</a:t>
            </a:r>
            <a:r>
              <a:rPr lang="en-US" dirty="0" err="1">
                <a:sym typeface="Wingdings" pitchFamily="2" charset="2"/>
              </a:rPr>
              <a:t>yr</a:t>
            </a:r>
            <a:r>
              <a:rPr lang="en-US" dirty="0">
                <a:sym typeface="Wingdings" pitchFamily="2" charset="2"/>
              </a:rPr>
              <a:t> from medical procedures</a:t>
            </a:r>
          </a:p>
          <a:p>
            <a:pPr lvl="1"/>
            <a:endParaRPr lang="en-US" dirty="0">
              <a:sym typeface="Wingdings" pitchFamily="2" charset="2"/>
            </a:endParaRPr>
          </a:p>
          <a:p>
            <a:pPr lvl="1"/>
            <a:r>
              <a:rPr lang="en-US" dirty="0">
                <a:solidFill>
                  <a:schemeClr val="accent1"/>
                </a:solidFill>
                <a:sym typeface="Wingdings" pitchFamily="2" charset="2"/>
              </a:rPr>
              <a:t>According to Health Physics Society, </a:t>
            </a:r>
            <a:r>
              <a:rPr lang="en-US" dirty="0">
                <a:solidFill>
                  <a:schemeClr val="accent1"/>
                </a:solidFill>
              </a:rPr>
              <a:t>average person’s cancer risk from adding 50-100 mrem to annual radiation exposure is “not statistically different from zero”</a:t>
            </a:r>
          </a:p>
        </p:txBody>
      </p:sp>
      <p:sp>
        <p:nvSpPr>
          <p:cNvPr id="4" name="Slide Number Placeholder 3">
            <a:extLst>
              <a:ext uri="{FF2B5EF4-FFF2-40B4-BE49-F238E27FC236}">
                <a16:creationId xmlns:a16="http://schemas.microsoft.com/office/drawing/2014/main" id="{9A3210F6-2D52-4F47-B10F-C050EFE63EE6}"/>
              </a:ext>
            </a:extLst>
          </p:cNvPr>
          <p:cNvSpPr>
            <a:spLocks noGrp="1"/>
          </p:cNvSpPr>
          <p:nvPr>
            <p:ph type="sldNum" sz="quarter" idx="12"/>
          </p:nvPr>
        </p:nvSpPr>
        <p:spPr/>
        <p:txBody>
          <a:bodyPr/>
          <a:lstStyle/>
          <a:p>
            <a:fld id="{C1F14A43-F6F7-684A-A15B-3AABBD13E880}" type="slidenum">
              <a:rPr lang="en-US" smtClean="0"/>
              <a:pPr/>
              <a:t>29</a:t>
            </a:fld>
            <a:endParaRPr lang="en-US" dirty="0"/>
          </a:p>
        </p:txBody>
      </p:sp>
    </p:spTree>
    <p:extLst>
      <p:ext uri="{BB962C8B-B14F-4D97-AF65-F5344CB8AC3E}">
        <p14:creationId xmlns:p14="http://schemas.microsoft.com/office/powerpoint/2010/main" val="243252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34C4-FE2C-4049-82A1-3E830A468B2A}"/>
              </a:ext>
            </a:extLst>
          </p:cNvPr>
          <p:cNvSpPr>
            <a:spLocks noGrp="1"/>
          </p:cNvSpPr>
          <p:nvPr>
            <p:ph type="title"/>
          </p:nvPr>
        </p:nvSpPr>
        <p:spPr/>
        <p:txBody>
          <a:bodyPr/>
          <a:lstStyle/>
          <a:p>
            <a:r>
              <a:rPr lang="en-US" dirty="0"/>
              <a:t>ANS Change Plan 2020</a:t>
            </a:r>
          </a:p>
        </p:txBody>
      </p:sp>
      <p:sp>
        <p:nvSpPr>
          <p:cNvPr id="3" name="Content Placeholder 2">
            <a:extLst>
              <a:ext uri="{FF2B5EF4-FFF2-40B4-BE49-F238E27FC236}">
                <a16:creationId xmlns:a16="http://schemas.microsoft.com/office/drawing/2014/main" id="{73532ECB-415F-674E-9736-7F11F5830F42}"/>
              </a:ext>
            </a:extLst>
          </p:cNvPr>
          <p:cNvSpPr>
            <a:spLocks noGrp="1"/>
          </p:cNvSpPr>
          <p:nvPr>
            <p:ph idx="1"/>
          </p:nvPr>
        </p:nvSpPr>
        <p:spPr>
          <a:xfrm>
            <a:off x="838200" y="1417638"/>
            <a:ext cx="10558346" cy="4916255"/>
          </a:xfrm>
        </p:spPr>
        <p:txBody>
          <a:bodyPr>
            <a:normAutofit/>
          </a:bodyPr>
          <a:lstStyle/>
          <a:p>
            <a:pPr marL="457200" indent="-457200">
              <a:buFont typeface="Arial" panose="020B0604020202020204" pitchFamily="34" charset="0"/>
              <a:buChar char="•"/>
            </a:pPr>
            <a:r>
              <a:rPr lang="en-US" sz="3500" dirty="0"/>
              <a:t>Continuing downward trend in membership and upward trend in budget deficit demanded change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6FC4751-D56E-9847-BE3F-FABB7B244069}"/>
              </a:ext>
            </a:extLst>
          </p:cNvPr>
          <p:cNvSpPr>
            <a:spLocks noGrp="1"/>
          </p:cNvSpPr>
          <p:nvPr>
            <p:ph type="sldNum" sz="quarter" idx="12"/>
          </p:nvPr>
        </p:nvSpPr>
        <p:spPr/>
        <p:txBody>
          <a:bodyPr/>
          <a:lstStyle/>
          <a:p>
            <a:fld id="{C1F14A43-F6F7-684A-A15B-3AABBD13E880}" type="slidenum">
              <a:rPr lang="en-US" smtClean="0"/>
              <a:pPr/>
              <a:t>3</a:t>
            </a:fld>
            <a:endParaRPr lang="en-US" dirty="0"/>
          </a:p>
        </p:txBody>
      </p:sp>
    </p:spTree>
    <p:extLst>
      <p:ext uri="{BB962C8B-B14F-4D97-AF65-F5344CB8AC3E}">
        <p14:creationId xmlns:p14="http://schemas.microsoft.com/office/powerpoint/2010/main" val="1110759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E2A5C6-D101-8241-928C-124E211FA985}"/>
              </a:ext>
            </a:extLst>
          </p:cNvPr>
          <p:cNvPicPr>
            <a:picLocks noChangeAspect="1"/>
          </p:cNvPicPr>
          <p:nvPr/>
        </p:nvPicPr>
        <p:blipFill rotWithShape="1">
          <a:blip r:embed="rId2"/>
          <a:srcRect l="2553" t="9231" r="2976"/>
          <a:stretch/>
        </p:blipFill>
        <p:spPr>
          <a:xfrm>
            <a:off x="1032426" y="0"/>
            <a:ext cx="9236989" cy="6858000"/>
          </a:xfrm>
          <a:prstGeom prst="rect">
            <a:avLst/>
          </a:prstGeom>
        </p:spPr>
      </p:pic>
      <p:sp>
        <p:nvSpPr>
          <p:cNvPr id="2" name="Slide Number Placeholder 1">
            <a:extLst>
              <a:ext uri="{FF2B5EF4-FFF2-40B4-BE49-F238E27FC236}">
                <a16:creationId xmlns:a16="http://schemas.microsoft.com/office/drawing/2014/main" id="{2ECD7D69-C313-E84A-AF26-B3CF7F84E93D}"/>
              </a:ext>
            </a:extLst>
          </p:cNvPr>
          <p:cNvSpPr>
            <a:spLocks noGrp="1"/>
          </p:cNvSpPr>
          <p:nvPr>
            <p:ph type="sldNum" sz="quarter" idx="12"/>
          </p:nvPr>
        </p:nvSpPr>
        <p:spPr/>
        <p:txBody>
          <a:bodyPr/>
          <a:lstStyle/>
          <a:p>
            <a:fld id="{CF09C497-9BDD-8343-B824-694DED6FC91D}" type="slidenum">
              <a:rPr lang="en-US" smtClean="0"/>
              <a:t>30</a:t>
            </a:fld>
            <a:endParaRPr lang="en-US"/>
          </a:p>
        </p:txBody>
      </p:sp>
      <p:sp>
        <p:nvSpPr>
          <p:cNvPr id="3" name="Donut 2">
            <a:extLst>
              <a:ext uri="{FF2B5EF4-FFF2-40B4-BE49-F238E27FC236}">
                <a16:creationId xmlns:a16="http://schemas.microsoft.com/office/drawing/2014/main" id="{0143541C-FC61-5244-8E05-516C6B58CC62}"/>
              </a:ext>
            </a:extLst>
          </p:cNvPr>
          <p:cNvSpPr/>
          <p:nvPr/>
        </p:nvSpPr>
        <p:spPr>
          <a:xfrm>
            <a:off x="5647765" y="4819425"/>
            <a:ext cx="1776850" cy="1742739"/>
          </a:xfrm>
          <a:prstGeom prst="donut">
            <a:avLst>
              <a:gd name="adj" fmla="val 6498"/>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101927DA-A3EC-6B4E-9464-23F5774FC01A}"/>
              </a:ext>
            </a:extLst>
          </p:cNvPr>
          <p:cNvSpPr/>
          <p:nvPr/>
        </p:nvSpPr>
        <p:spPr>
          <a:xfrm>
            <a:off x="1871831" y="4970032"/>
            <a:ext cx="1323190" cy="1204857"/>
          </a:xfrm>
          <a:prstGeom prst="donut">
            <a:avLst>
              <a:gd name="adj" fmla="val 6498"/>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AB3C4AE2-E374-E547-A9C8-7BFAFF4FE798}"/>
              </a:ext>
            </a:extLst>
          </p:cNvPr>
          <p:cNvSpPr/>
          <p:nvPr/>
        </p:nvSpPr>
        <p:spPr>
          <a:xfrm>
            <a:off x="3217090" y="4046667"/>
            <a:ext cx="1323190" cy="1204857"/>
          </a:xfrm>
          <a:prstGeom prst="donut">
            <a:avLst>
              <a:gd name="adj" fmla="val 6498"/>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BC4E25BD-07AF-EA4E-B18F-FACF0EC15B8C}"/>
              </a:ext>
            </a:extLst>
          </p:cNvPr>
          <p:cNvSpPr/>
          <p:nvPr/>
        </p:nvSpPr>
        <p:spPr>
          <a:xfrm>
            <a:off x="3315149" y="2440191"/>
            <a:ext cx="1323190" cy="1204857"/>
          </a:xfrm>
          <a:prstGeom prst="donut">
            <a:avLst>
              <a:gd name="adj" fmla="val 6498"/>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1E454B7B-D9D0-3749-A5BD-C17EC6AE9593}"/>
              </a:ext>
            </a:extLst>
          </p:cNvPr>
          <p:cNvSpPr/>
          <p:nvPr/>
        </p:nvSpPr>
        <p:spPr>
          <a:xfrm>
            <a:off x="4769224" y="2286895"/>
            <a:ext cx="1323190" cy="1204857"/>
          </a:xfrm>
          <a:prstGeom prst="donut">
            <a:avLst>
              <a:gd name="adj" fmla="val 6498"/>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96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CD37-D9B0-1E49-B267-0723993BDE85}"/>
              </a:ext>
            </a:extLst>
          </p:cNvPr>
          <p:cNvSpPr>
            <a:spLocks noGrp="1"/>
          </p:cNvSpPr>
          <p:nvPr>
            <p:ph type="title"/>
          </p:nvPr>
        </p:nvSpPr>
        <p:spPr/>
        <p:txBody>
          <a:bodyPr/>
          <a:lstStyle/>
          <a:p>
            <a:r>
              <a:rPr lang="en-US" dirty="0"/>
              <a:t>LNT/ALARA</a:t>
            </a:r>
          </a:p>
        </p:txBody>
      </p:sp>
      <p:sp>
        <p:nvSpPr>
          <p:cNvPr id="3" name="Content Placeholder 2">
            <a:extLst>
              <a:ext uri="{FF2B5EF4-FFF2-40B4-BE49-F238E27FC236}">
                <a16:creationId xmlns:a16="http://schemas.microsoft.com/office/drawing/2014/main" id="{C7E9DAD0-0F28-F54F-964B-731B0D6BAD3E}"/>
              </a:ext>
            </a:extLst>
          </p:cNvPr>
          <p:cNvSpPr>
            <a:spLocks noGrp="1"/>
          </p:cNvSpPr>
          <p:nvPr>
            <p:ph idx="1"/>
          </p:nvPr>
        </p:nvSpPr>
        <p:spPr>
          <a:xfrm>
            <a:off x="334537" y="1417638"/>
            <a:ext cx="11247863" cy="5250791"/>
          </a:xfrm>
        </p:spPr>
        <p:txBody>
          <a:bodyPr>
            <a:normAutofit lnSpcReduction="10000"/>
          </a:bodyPr>
          <a:lstStyle/>
          <a:p>
            <a:r>
              <a:rPr lang="en-US" sz="2800" dirty="0"/>
              <a:t>Though scientifically unsubstantiated, still forms the basis for ALL nuclear-related legislation</a:t>
            </a:r>
          </a:p>
          <a:p>
            <a:endParaRPr lang="en-US" sz="2800" dirty="0"/>
          </a:p>
          <a:p>
            <a:r>
              <a:rPr lang="en-US" sz="2800" dirty="0"/>
              <a:t>Increased regulation </a:t>
            </a:r>
            <a:r>
              <a:rPr lang="en-US" sz="2800" dirty="0">
                <a:sym typeface="Wingdings" pitchFamily="2" charset="2"/>
              </a:rPr>
              <a:t> increased cost with no added benefit</a:t>
            </a:r>
          </a:p>
          <a:p>
            <a:pPr lvl="1"/>
            <a:r>
              <a:rPr lang="en-US" sz="2400" dirty="0">
                <a:sym typeface="Wingdings" pitchFamily="2" charset="2"/>
              </a:rPr>
              <a:t>Regulated dose limit to general public from nuclear power must be less than 100 mrem/</a:t>
            </a:r>
            <a:r>
              <a:rPr lang="en-US" sz="2400" dirty="0" err="1">
                <a:sym typeface="Wingdings" pitchFamily="2" charset="2"/>
              </a:rPr>
              <a:t>yr</a:t>
            </a:r>
            <a:endParaRPr lang="en-US" sz="2400" dirty="0">
              <a:sym typeface="Wingdings" pitchFamily="2" charset="2"/>
            </a:endParaRPr>
          </a:p>
          <a:p>
            <a:pPr lvl="1"/>
            <a:r>
              <a:rPr lang="en-US" sz="2400" dirty="0">
                <a:sym typeface="Wingdings" pitchFamily="2" charset="2"/>
              </a:rPr>
              <a:t>Our average dose from natural background is ~ 300  mrem/</a:t>
            </a:r>
            <a:r>
              <a:rPr lang="en-US" sz="2400" dirty="0" err="1">
                <a:sym typeface="Wingdings" pitchFamily="2" charset="2"/>
              </a:rPr>
              <a:t>yr</a:t>
            </a:r>
            <a:r>
              <a:rPr lang="en-US" sz="2400" dirty="0">
                <a:sym typeface="Wingdings" pitchFamily="2" charset="2"/>
              </a:rPr>
              <a:t>, with another ~ 300 mrem/</a:t>
            </a:r>
            <a:r>
              <a:rPr lang="en-US" sz="2400" dirty="0" err="1">
                <a:sym typeface="Wingdings" pitchFamily="2" charset="2"/>
              </a:rPr>
              <a:t>yr</a:t>
            </a:r>
            <a:r>
              <a:rPr lang="en-US" sz="2400" dirty="0">
                <a:sym typeface="Wingdings" pitchFamily="2" charset="2"/>
              </a:rPr>
              <a:t> from medical procedures</a:t>
            </a:r>
          </a:p>
          <a:p>
            <a:pPr lvl="1"/>
            <a:r>
              <a:rPr lang="en-US" sz="2400" dirty="0">
                <a:sym typeface="Wingdings" pitchFamily="2" charset="2"/>
              </a:rPr>
              <a:t>According to Health Physics Society, </a:t>
            </a:r>
            <a:r>
              <a:rPr lang="en-US" sz="2400" dirty="0"/>
              <a:t>average person’s cancer risk from adding 50-100 mrem to annual radiation exposure is “not statistically different from zero”</a:t>
            </a:r>
          </a:p>
          <a:p>
            <a:pPr lvl="1"/>
            <a:r>
              <a:rPr lang="en-US" dirty="0">
                <a:solidFill>
                  <a:schemeClr val="accent1"/>
                </a:solidFill>
              </a:rPr>
              <a:t>Significant resources go into getting doses lower than natural background</a:t>
            </a:r>
          </a:p>
          <a:p>
            <a:pPr lvl="1"/>
            <a:endParaRPr lang="en-US" sz="2400" dirty="0"/>
          </a:p>
        </p:txBody>
      </p:sp>
      <p:sp>
        <p:nvSpPr>
          <p:cNvPr id="4" name="Slide Number Placeholder 3">
            <a:extLst>
              <a:ext uri="{FF2B5EF4-FFF2-40B4-BE49-F238E27FC236}">
                <a16:creationId xmlns:a16="http://schemas.microsoft.com/office/drawing/2014/main" id="{1BE1D827-C093-F24D-B98D-6E5234C531BA}"/>
              </a:ext>
            </a:extLst>
          </p:cNvPr>
          <p:cNvSpPr>
            <a:spLocks noGrp="1"/>
          </p:cNvSpPr>
          <p:nvPr>
            <p:ph type="sldNum" sz="quarter" idx="12"/>
          </p:nvPr>
        </p:nvSpPr>
        <p:spPr/>
        <p:txBody>
          <a:bodyPr/>
          <a:lstStyle/>
          <a:p>
            <a:fld id="{C1F14A43-F6F7-684A-A15B-3AABBD13E880}" type="slidenum">
              <a:rPr lang="en-US" smtClean="0"/>
              <a:pPr/>
              <a:t>31</a:t>
            </a:fld>
            <a:endParaRPr lang="en-US" dirty="0"/>
          </a:p>
        </p:txBody>
      </p:sp>
      <p:sp>
        <p:nvSpPr>
          <p:cNvPr id="5" name="Rectangle 4">
            <a:extLst>
              <a:ext uri="{FF2B5EF4-FFF2-40B4-BE49-F238E27FC236}">
                <a16:creationId xmlns:a16="http://schemas.microsoft.com/office/drawing/2014/main" id="{612637D5-1C67-A749-BFAA-96808A118E56}"/>
              </a:ext>
            </a:extLst>
          </p:cNvPr>
          <p:cNvSpPr/>
          <p:nvPr/>
        </p:nvSpPr>
        <p:spPr>
          <a:xfrm>
            <a:off x="4145786" y="6179055"/>
            <a:ext cx="4519186" cy="646331"/>
          </a:xfrm>
          <a:prstGeom prst="rect">
            <a:avLst/>
          </a:prstGeom>
        </p:spPr>
        <p:txBody>
          <a:bodyPr wrap="none">
            <a:spAutoFit/>
          </a:bodyPr>
          <a:lstStyle/>
          <a:p>
            <a:pPr lvl="1"/>
            <a:r>
              <a:rPr lang="en-US" sz="3600" dirty="0">
                <a:sym typeface="Wingdings" pitchFamily="2" charset="2"/>
              </a:rPr>
              <a:t>Is </a:t>
            </a:r>
            <a:r>
              <a:rPr lang="en-US" sz="3600" u="sng" dirty="0">
                <a:sym typeface="Wingdings" pitchFamily="2" charset="2"/>
              </a:rPr>
              <a:t>this</a:t>
            </a:r>
            <a:r>
              <a:rPr lang="en-US" sz="3600" dirty="0">
                <a:sym typeface="Wingdings" pitchFamily="2" charset="2"/>
              </a:rPr>
              <a:t> reasonable?</a:t>
            </a:r>
          </a:p>
        </p:txBody>
      </p:sp>
    </p:spTree>
    <p:extLst>
      <p:ext uri="{BB962C8B-B14F-4D97-AF65-F5344CB8AC3E}">
        <p14:creationId xmlns:p14="http://schemas.microsoft.com/office/powerpoint/2010/main" val="5936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A2E6E61-F39A-8F4A-AA7A-11FD82B533CD}"/>
              </a:ext>
            </a:extLst>
          </p:cNvPr>
          <p:cNvSpPr>
            <a:spLocks noGrp="1"/>
          </p:cNvSpPr>
          <p:nvPr>
            <p:ph type="body" idx="1"/>
          </p:nvPr>
        </p:nvSpPr>
        <p:spPr/>
        <p:txBody>
          <a:bodyPr>
            <a:normAutofit/>
          </a:bodyPr>
          <a:lstStyle/>
          <a:p>
            <a:r>
              <a:rPr lang="en-US" sz="2800" dirty="0"/>
              <a:t>Minimization</a:t>
            </a:r>
          </a:p>
        </p:txBody>
      </p:sp>
      <p:sp>
        <p:nvSpPr>
          <p:cNvPr id="5" name="Content Placeholder 4">
            <a:extLst>
              <a:ext uri="{FF2B5EF4-FFF2-40B4-BE49-F238E27FC236}">
                <a16:creationId xmlns:a16="http://schemas.microsoft.com/office/drawing/2014/main" id="{DDE74D5D-31B3-5445-B5EB-2ACA9DF572BF}"/>
              </a:ext>
            </a:extLst>
          </p:cNvPr>
          <p:cNvSpPr>
            <a:spLocks noGrp="1"/>
          </p:cNvSpPr>
          <p:nvPr>
            <p:ph sz="half" idx="2"/>
          </p:nvPr>
        </p:nvSpPr>
        <p:spPr>
          <a:xfrm>
            <a:off x="609600" y="2597727"/>
            <a:ext cx="5386917" cy="3528436"/>
          </a:xfrm>
        </p:spPr>
        <p:txBody>
          <a:bodyPr/>
          <a:lstStyle/>
          <a:p>
            <a:r>
              <a:rPr lang="en-US" dirty="0"/>
              <a:t>Unfortunately, ALARA has been interpreted and implemented as getting dose as low as possible</a:t>
            </a:r>
          </a:p>
        </p:txBody>
      </p:sp>
      <p:sp>
        <p:nvSpPr>
          <p:cNvPr id="8" name="Text Placeholder 7">
            <a:extLst>
              <a:ext uri="{FF2B5EF4-FFF2-40B4-BE49-F238E27FC236}">
                <a16:creationId xmlns:a16="http://schemas.microsoft.com/office/drawing/2014/main" id="{8E8C13B2-90BD-394F-A218-DFCFA7B8028A}"/>
              </a:ext>
            </a:extLst>
          </p:cNvPr>
          <p:cNvSpPr>
            <a:spLocks noGrp="1"/>
          </p:cNvSpPr>
          <p:nvPr>
            <p:ph type="body" sz="quarter" idx="3"/>
          </p:nvPr>
        </p:nvSpPr>
        <p:spPr/>
        <p:txBody>
          <a:bodyPr>
            <a:normAutofit/>
          </a:bodyPr>
          <a:lstStyle/>
          <a:p>
            <a:r>
              <a:rPr lang="en-US" sz="2800" dirty="0"/>
              <a:t>Optimization</a:t>
            </a:r>
          </a:p>
        </p:txBody>
      </p:sp>
      <p:sp>
        <p:nvSpPr>
          <p:cNvPr id="9" name="Content Placeholder 8">
            <a:extLst>
              <a:ext uri="{FF2B5EF4-FFF2-40B4-BE49-F238E27FC236}">
                <a16:creationId xmlns:a16="http://schemas.microsoft.com/office/drawing/2014/main" id="{02C9A1C0-5ED7-C341-BA38-CA031D6F7736}"/>
              </a:ext>
            </a:extLst>
          </p:cNvPr>
          <p:cNvSpPr>
            <a:spLocks noGrp="1"/>
          </p:cNvSpPr>
          <p:nvPr>
            <p:ph sz="quarter" idx="4"/>
          </p:nvPr>
        </p:nvSpPr>
        <p:spPr>
          <a:xfrm>
            <a:off x="6193368" y="2597727"/>
            <a:ext cx="5389033" cy="3528436"/>
          </a:xfrm>
        </p:spPr>
        <p:txBody>
          <a:bodyPr/>
          <a:lstStyle/>
          <a:p>
            <a:r>
              <a:rPr lang="en-US" dirty="0"/>
              <a:t>The intention of ALARA is for consideration of what is reasonable in an optimized radiation protection program</a:t>
            </a:r>
          </a:p>
        </p:txBody>
      </p:sp>
      <p:sp>
        <p:nvSpPr>
          <p:cNvPr id="4" name="Slide Number Placeholder 3">
            <a:extLst>
              <a:ext uri="{FF2B5EF4-FFF2-40B4-BE49-F238E27FC236}">
                <a16:creationId xmlns:a16="http://schemas.microsoft.com/office/drawing/2014/main" id="{EF054D5B-F01F-0746-9046-F47C72429A0A}"/>
              </a:ext>
            </a:extLst>
          </p:cNvPr>
          <p:cNvSpPr>
            <a:spLocks noGrp="1"/>
          </p:cNvSpPr>
          <p:nvPr>
            <p:ph type="sldNum" sz="quarter" idx="12"/>
          </p:nvPr>
        </p:nvSpPr>
        <p:spPr/>
        <p:txBody>
          <a:bodyPr/>
          <a:lstStyle/>
          <a:p>
            <a:fld id="{C1F14A43-F6F7-684A-A15B-3AABBD13E880}" type="slidenum">
              <a:rPr lang="en-US" smtClean="0"/>
              <a:pPr/>
              <a:t>32</a:t>
            </a:fld>
            <a:endParaRPr lang="en-US" dirty="0"/>
          </a:p>
        </p:txBody>
      </p:sp>
      <p:sp>
        <p:nvSpPr>
          <p:cNvPr id="2" name="Title 1">
            <a:extLst>
              <a:ext uri="{FF2B5EF4-FFF2-40B4-BE49-F238E27FC236}">
                <a16:creationId xmlns:a16="http://schemas.microsoft.com/office/drawing/2014/main" id="{CAC3A442-BD55-954B-B67E-6479B3705B58}"/>
              </a:ext>
            </a:extLst>
          </p:cNvPr>
          <p:cNvSpPr>
            <a:spLocks noGrp="1"/>
          </p:cNvSpPr>
          <p:nvPr>
            <p:ph type="title" idx="4294967295"/>
          </p:nvPr>
        </p:nvSpPr>
        <p:spPr>
          <a:xfrm>
            <a:off x="0" y="274638"/>
            <a:ext cx="10972800" cy="1143000"/>
          </a:xfrm>
        </p:spPr>
        <p:txBody>
          <a:bodyPr/>
          <a:lstStyle/>
          <a:p>
            <a:r>
              <a:rPr lang="en-US" dirty="0"/>
              <a:t>Minimization vs. Optimization</a:t>
            </a:r>
          </a:p>
        </p:txBody>
      </p:sp>
    </p:spTree>
    <p:extLst>
      <p:ext uri="{BB962C8B-B14F-4D97-AF65-F5344CB8AC3E}">
        <p14:creationId xmlns:p14="http://schemas.microsoft.com/office/powerpoint/2010/main" val="14329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F804-4379-B44D-A4B5-E3C6C17B4523}"/>
              </a:ext>
            </a:extLst>
          </p:cNvPr>
          <p:cNvSpPr>
            <a:spLocks noGrp="1"/>
          </p:cNvSpPr>
          <p:nvPr>
            <p:ph type="title"/>
          </p:nvPr>
        </p:nvSpPr>
        <p:spPr>
          <a:xfrm>
            <a:off x="77381" y="21573"/>
            <a:ext cx="11014939" cy="1325563"/>
          </a:xfrm>
        </p:spPr>
        <p:txBody>
          <a:bodyPr>
            <a:noAutofit/>
          </a:bodyPr>
          <a:lstStyle/>
          <a:p>
            <a:r>
              <a:rPr lang="en-US" sz="2800" dirty="0"/>
              <a:t>Case study: Impacts of implementing overly conservative dose limits, rather than considering reasonableness and optimization</a:t>
            </a:r>
          </a:p>
        </p:txBody>
      </p:sp>
      <p:graphicFrame>
        <p:nvGraphicFramePr>
          <p:cNvPr id="10" name="Table 9">
            <a:extLst>
              <a:ext uri="{FF2B5EF4-FFF2-40B4-BE49-F238E27FC236}">
                <a16:creationId xmlns:a16="http://schemas.microsoft.com/office/drawing/2014/main" id="{136179BA-1358-F44F-AF6B-4917EE320AA6}"/>
              </a:ext>
            </a:extLst>
          </p:cNvPr>
          <p:cNvGraphicFramePr>
            <a:graphicFrameLocks noGrp="1"/>
          </p:cNvGraphicFramePr>
          <p:nvPr>
            <p:extLst>
              <p:ext uri="{D42A27DB-BD31-4B8C-83A1-F6EECF244321}">
                <p14:modId xmlns:p14="http://schemas.microsoft.com/office/powerpoint/2010/main" val="2176889240"/>
              </p:ext>
            </p:extLst>
          </p:nvPr>
        </p:nvGraphicFramePr>
        <p:xfrm>
          <a:off x="228779" y="1229390"/>
          <a:ext cx="11454582" cy="5029200"/>
        </p:xfrm>
        <a:graphic>
          <a:graphicData uri="http://schemas.openxmlformats.org/drawingml/2006/table">
            <a:tbl>
              <a:tblPr firstRow="1" bandRow="1">
                <a:tableStyleId>{5C22544A-7EE6-4342-B048-85BDC9FD1C3A}</a:tableStyleId>
              </a:tblPr>
              <a:tblGrid>
                <a:gridCol w="4160604">
                  <a:extLst>
                    <a:ext uri="{9D8B030D-6E8A-4147-A177-3AD203B41FA5}">
                      <a16:colId xmlns:a16="http://schemas.microsoft.com/office/drawing/2014/main" val="2135868282"/>
                    </a:ext>
                  </a:extLst>
                </a:gridCol>
                <a:gridCol w="3087182">
                  <a:extLst>
                    <a:ext uri="{9D8B030D-6E8A-4147-A177-3AD203B41FA5}">
                      <a16:colId xmlns:a16="http://schemas.microsoft.com/office/drawing/2014/main" val="3242394105"/>
                    </a:ext>
                  </a:extLst>
                </a:gridCol>
                <a:gridCol w="4206796">
                  <a:extLst>
                    <a:ext uri="{9D8B030D-6E8A-4147-A177-3AD203B41FA5}">
                      <a16:colId xmlns:a16="http://schemas.microsoft.com/office/drawing/2014/main" val="1862766946"/>
                    </a:ext>
                  </a:extLst>
                </a:gridCol>
              </a:tblGrid>
              <a:tr h="370840">
                <a:tc>
                  <a:txBody>
                    <a:bodyPr/>
                    <a:lstStyle/>
                    <a:p>
                      <a:r>
                        <a:rPr lang="en-US" sz="2400" dirty="0"/>
                        <a:t>Public</a:t>
                      </a:r>
                    </a:p>
                  </a:txBody>
                  <a:tcPr/>
                </a:tc>
                <a:tc>
                  <a:txBody>
                    <a:bodyPr/>
                    <a:lstStyle/>
                    <a:p>
                      <a:r>
                        <a:rPr lang="en-US" sz="2400" dirty="0"/>
                        <a:t>Dirty Harry weapons test (1953)</a:t>
                      </a:r>
                    </a:p>
                  </a:txBody>
                  <a:tcPr/>
                </a:tc>
                <a:tc>
                  <a:txBody>
                    <a:bodyPr/>
                    <a:lstStyle/>
                    <a:p>
                      <a:r>
                        <a:rPr lang="en-US" sz="2400" dirty="0"/>
                        <a:t>Fukushima accident (2011)</a:t>
                      </a:r>
                    </a:p>
                  </a:txBody>
                  <a:tcPr/>
                </a:tc>
                <a:extLst>
                  <a:ext uri="{0D108BD9-81ED-4DB2-BD59-A6C34878D82A}">
                    <a16:rowId xmlns:a16="http://schemas.microsoft.com/office/drawing/2014/main" val="1904229762"/>
                  </a:ext>
                </a:extLst>
              </a:tr>
              <a:tr h="370840">
                <a:tc>
                  <a:txBody>
                    <a:bodyPr/>
                    <a:lstStyle/>
                    <a:p>
                      <a:r>
                        <a:rPr lang="en-US" sz="2000" dirty="0"/>
                        <a:t>Regulated dose limit (mrem/</a:t>
                      </a:r>
                      <a:r>
                        <a:rPr lang="en-US" sz="2000" dirty="0" err="1"/>
                        <a:t>yr</a:t>
                      </a:r>
                      <a:r>
                        <a:rPr lang="en-US" sz="2000" dirty="0"/>
                        <a:t>)</a:t>
                      </a:r>
                    </a:p>
                  </a:txBody>
                  <a:tcPr/>
                </a:tc>
                <a:tc>
                  <a:txBody>
                    <a:bodyPr/>
                    <a:lstStyle/>
                    <a:p>
                      <a:r>
                        <a:rPr lang="en-US" sz="2000" dirty="0"/>
                        <a:t>3900 </a:t>
                      </a:r>
                    </a:p>
                  </a:txBody>
                  <a:tcPr/>
                </a:tc>
                <a:tc>
                  <a:txBody>
                    <a:bodyPr/>
                    <a:lstStyle/>
                    <a:p>
                      <a:r>
                        <a:rPr lang="en-US" sz="2000" dirty="0"/>
                        <a:t>100 </a:t>
                      </a:r>
                    </a:p>
                  </a:txBody>
                  <a:tcPr/>
                </a:tc>
                <a:extLst>
                  <a:ext uri="{0D108BD9-81ED-4DB2-BD59-A6C34878D82A}">
                    <a16:rowId xmlns:a16="http://schemas.microsoft.com/office/drawing/2014/main" val="2462348168"/>
                  </a:ext>
                </a:extLst>
              </a:tr>
              <a:tr h="370840">
                <a:tc>
                  <a:txBody>
                    <a:bodyPr/>
                    <a:lstStyle/>
                    <a:p>
                      <a:r>
                        <a:rPr lang="en-US" sz="2000" dirty="0"/>
                        <a:t>Dose limit for considering evacuation</a:t>
                      </a:r>
                    </a:p>
                  </a:txBody>
                  <a:tcPr/>
                </a:tc>
                <a:tc>
                  <a:txBody>
                    <a:bodyPr/>
                    <a:lstStyle/>
                    <a:p>
                      <a:r>
                        <a:rPr lang="en-US" sz="2000" dirty="0"/>
                        <a:t>250,000-500,000 mrem</a:t>
                      </a:r>
                    </a:p>
                  </a:txBody>
                  <a:tcPr/>
                </a:tc>
                <a:tc>
                  <a:txBody>
                    <a:bodyPr/>
                    <a:lstStyle/>
                    <a:p>
                      <a:r>
                        <a:rPr lang="en-US" sz="2000" dirty="0"/>
                        <a:t>100 – 2000 mrem/</a:t>
                      </a:r>
                      <a:r>
                        <a:rPr lang="en-US" sz="2000" dirty="0" err="1"/>
                        <a:t>yr</a:t>
                      </a:r>
                      <a:endParaRPr lang="en-US" sz="2000" dirty="0"/>
                    </a:p>
                  </a:txBody>
                  <a:tcPr/>
                </a:tc>
                <a:extLst>
                  <a:ext uri="{0D108BD9-81ED-4DB2-BD59-A6C34878D82A}">
                    <a16:rowId xmlns:a16="http://schemas.microsoft.com/office/drawing/2014/main" val="1637063519"/>
                  </a:ext>
                </a:extLst>
              </a:tr>
              <a:tr h="370840">
                <a:tc>
                  <a:txBody>
                    <a:bodyPr/>
                    <a:lstStyle/>
                    <a:p>
                      <a:r>
                        <a:rPr lang="en-US" sz="2000" dirty="0"/>
                        <a:t>Max dose rate from event (mrem/h)</a:t>
                      </a:r>
                    </a:p>
                  </a:txBody>
                  <a:tcPr/>
                </a:tc>
                <a:tc>
                  <a:txBody>
                    <a:bodyPr/>
                    <a:lstStyle/>
                    <a:p>
                      <a:r>
                        <a:rPr lang="en-US" sz="2000" dirty="0"/>
                        <a:t>340</a:t>
                      </a:r>
                    </a:p>
                  </a:txBody>
                  <a:tcPr/>
                </a:tc>
                <a:tc>
                  <a:txBody>
                    <a:bodyPr/>
                    <a:lstStyle/>
                    <a:p>
                      <a:r>
                        <a:rPr lang="en-US" sz="2000" dirty="0"/>
                        <a:t>4.5 </a:t>
                      </a:r>
                    </a:p>
                  </a:txBody>
                  <a:tcPr/>
                </a:tc>
                <a:extLst>
                  <a:ext uri="{0D108BD9-81ED-4DB2-BD59-A6C34878D82A}">
                    <a16:rowId xmlns:a16="http://schemas.microsoft.com/office/drawing/2014/main" val="3878707584"/>
                  </a:ext>
                </a:extLst>
              </a:tr>
              <a:tr h="370840">
                <a:tc>
                  <a:txBody>
                    <a:bodyPr/>
                    <a:lstStyle/>
                    <a:p>
                      <a:r>
                        <a:rPr lang="en-US" sz="2000" dirty="0"/>
                        <a:t>Projected dose from event if no evacuation (mrem/</a:t>
                      </a:r>
                      <a:r>
                        <a:rPr lang="en-US" sz="2000" dirty="0" err="1"/>
                        <a:t>yr</a:t>
                      </a:r>
                      <a:r>
                        <a:rPr lang="en-US" sz="2000" dirty="0"/>
                        <a:t>)</a:t>
                      </a:r>
                    </a:p>
                  </a:txBody>
                  <a:tcPr/>
                </a:tc>
                <a:tc>
                  <a:txBody>
                    <a:bodyPr/>
                    <a:lstStyle/>
                    <a:p>
                      <a:r>
                        <a:rPr lang="en-US" sz="2000" dirty="0"/>
                        <a:t>3000</a:t>
                      </a:r>
                    </a:p>
                  </a:txBody>
                  <a:tcPr/>
                </a:tc>
                <a:tc>
                  <a:txBody>
                    <a:bodyPr/>
                    <a:lstStyle/>
                    <a:p>
                      <a:r>
                        <a:rPr lang="en-US" sz="2000" dirty="0"/>
                        <a:t>1000 -5000</a:t>
                      </a:r>
                    </a:p>
                  </a:txBody>
                  <a:tcPr/>
                </a:tc>
                <a:extLst>
                  <a:ext uri="{0D108BD9-81ED-4DB2-BD59-A6C34878D82A}">
                    <a16:rowId xmlns:a16="http://schemas.microsoft.com/office/drawing/2014/main" val="3432717222"/>
                  </a:ext>
                </a:extLst>
              </a:tr>
              <a:tr h="370840">
                <a:tc>
                  <a:txBody>
                    <a:bodyPr/>
                    <a:lstStyle/>
                    <a:p>
                      <a:r>
                        <a:rPr lang="en-US" sz="2000" dirty="0"/>
                        <a:t>Dose impact</a:t>
                      </a:r>
                    </a:p>
                  </a:txBody>
                  <a:tcPr/>
                </a:tc>
                <a:tc>
                  <a:txBody>
                    <a:bodyPr/>
                    <a:lstStyle/>
                    <a:p>
                      <a:r>
                        <a:rPr lang="en-US" sz="2000" dirty="0"/>
                        <a:t>None</a:t>
                      </a:r>
                    </a:p>
                  </a:txBody>
                  <a:tcPr/>
                </a:tc>
                <a:tc>
                  <a:txBody>
                    <a:bodyPr/>
                    <a:lstStyle/>
                    <a:p>
                      <a:r>
                        <a:rPr lang="en-US" sz="2000" dirty="0"/>
                        <a:t>None</a:t>
                      </a:r>
                    </a:p>
                  </a:txBody>
                  <a:tcPr/>
                </a:tc>
                <a:extLst>
                  <a:ext uri="{0D108BD9-81ED-4DB2-BD59-A6C34878D82A}">
                    <a16:rowId xmlns:a16="http://schemas.microsoft.com/office/drawing/2014/main" val="2521950817"/>
                  </a:ext>
                </a:extLst>
              </a:tr>
              <a:tr h="370840">
                <a:tc>
                  <a:txBody>
                    <a:bodyPr/>
                    <a:lstStyle/>
                    <a:p>
                      <a:r>
                        <a:rPr lang="en-US" sz="2000" dirty="0"/>
                        <a:t>Other impact</a:t>
                      </a:r>
                    </a:p>
                  </a:txBody>
                  <a:tcPr/>
                </a:tc>
                <a:tc>
                  <a:txBody>
                    <a:bodyPr/>
                    <a:lstStyle/>
                    <a:p>
                      <a:r>
                        <a:rPr lang="en-US" sz="2000" dirty="0"/>
                        <a:t>Occasional “shelter in place” orders</a:t>
                      </a:r>
                    </a:p>
                  </a:txBody>
                  <a:tcPr/>
                </a:tc>
                <a:tc>
                  <a:txBody>
                    <a:bodyPr/>
                    <a:lstStyle/>
                    <a:p>
                      <a:r>
                        <a:rPr lang="en-US" sz="2000" dirty="0"/>
                        <a:t>Evacuation of &gt; 100,000 people</a:t>
                      </a:r>
                    </a:p>
                    <a:p>
                      <a:r>
                        <a:rPr lang="en-US" sz="2000" dirty="0"/>
                        <a:t>~2300 deaths due to evacuation</a:t>
                      </a:r>
                    </a:p>
                    <a:p>
                      <a:r>
                        <a:rPr lang="en-US" sz="2000" dirty="0"/>
                        <a:t>~20,000 deaths due to earthquake &amp; tsunami</a:t>
                      </a:r>
                    </a:p>
                    <a:p>
                      <a:r>
                        <a:rPr lang="en-US" sz="2000" dirty="0"/>
                        <a:t>Significant mental/emotional strain</a:t>
                      </a:r>
                    </a:p>
                  </a:txBody>
                  <a:tcPr/>
                </a:tc>
                <a:extLst>
                  <a:ext uri="{0D108BD9-81ED-4DB2-BD59-A6C34878D82A}">
                    <a16:rowId xmlns:a16="http://schemas.microsoft.com/office/drawing/2014/main" val="2636006193"/>
                  </a:ext>
                </a:extLst>
              </a:tr>
            </a:tbl>
          </a:graphicData>
        </a:graphic>
      </p:graphicFrame>
      <p:sp>
        <p:nvSpPr>
          <p:cNvPr id="11" name="TextBox 10">
            <a:extLst>
              <a:ext uri="{FF2B5EF4-FFF2-40B4-BE49-F238E27FC236}">
                <a16:creationId xmlns:a16="http://schemas.microsoft.com/office/drawing/2014/main" id="{35C702FB-8BB7-6541-8150-B3C17FA9B455}"/>
              </a:ext>
            </a:extLst>
          </p:cNvPr>
          <p:cNvSpPr txBox="1"/>
          <p:nvPr/>
        </p:nvSpPr>
        <p:spPr>
          <a:xfrm>
            <a:off x="77381" y="6286152"/>
            <a:ext cx="11985523" cy="523220"/>
          </a:xfrm>
          <a:prstGeom prst="rect">
            <a:avLst/>
          </a:prstGeom>
          <a:noFill/>
        </p:spPr>
        <p:txBody>
          <a:bodyPr wrap="square" rtlCol="0">
            <a:spAutoFit/>
          </a:bodyPr>
          <a:lstStyle/>
          <a:p>
            <a:r>
              <a:rPr lang="en-US" sz="1400" dirty="0"/>
              <a:t>Bruce W. Church &amp; </a:t>
            </a:r>
            <a:r>
              <a:rPr lang="en-US" sz="1400" dirty="0" err="1"/>
              <a:t>Antone</a:t>
            </a:r>
            <a:r>
              <a:rPr lang="en-US" sz="1400" dirty="0"/>
              <a:t> L. Brooks (2020): Cost of fear and radiation protection actions: Washington County, Utah and Fukushima, Japan {Comparing case histories}, International Journal of Radiation Biology, DOI: 10.1080/09553002.2020.1721595</a:t>
            </a:r>
          </a:p>
        </p:txBody>
      </p:sp>
      <p:sp>
        <p:nvSpPr>
          <p:cNvPr id="3" name="Slide Number Placeholder 2">
            <a:extLst>
              <a:ext uri="{FF2B5EF4-FFF2-40B4-BE49-F238E27FC236}">
                <a16:creationId xmlns:a16="http://schemas.microsoft.com/office/drawing/2014/main" id="{960173D3-BA7D-714B-9A99-78EE1C693609}"/>
              </a:ext>
            </a:extLst>
          </p:cNvPr>
          <p:cNvSpPr>
            <a:spLocks noGrp="1"/>
          </p:cNvSpPr>
          <p:nvPr>
            <p:ph type="sldNum" sz="quarter" idx="12"/>
          </p:nvPr>
        </p:nvSpPr>
        <p:spPr/>
        <p:txBody>
          <a:bodyPr/>
          <a:lstStyle/>
          <a:p>
            <a:fld id="{C1F14A43-F6F7-684A-A15B-3AABBD13E880}" type="slidenum">
              <a:rPr lang="en-US" smtClean="0"/>
              <a:pPr/>
              <a:t>33</a:t>
            </a:fld>
            <a:endParaRPr lang="en-US" dirty="0"/>
          </a:p>
        </p:txBody>
      </p:sp>
    </p:spTree>
    <p:extLst>
      <p:ext uri="{BB962C8B-B14F-4D97-AF65-F5344CB8AC3E}">
        <p14:creationId xmlns:p14="http://schemas.microsoft.com/office/powerpoint/2010/main" val="3616157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A3D1-C37C-744A-88CF-EA88A14688F0}"/>
              </a:ext>
            </a:extLst>
          </p:cNvPr>
          <p:cNvSpPr>
            <a:spLocks noGrp="1"/>
          </p:cNvSpPr>
          <p:nvPr>
            <p:ph type="title"/>
          </p:nvPr>
        </p:nvSpPr>
        <p:spPr>
          <a:xfrm>
            <a:off x="337959" y="3598"/>
            <a:ext cx="10515600" cy="1325563"/>
          </a:xfrm>
        </p:spPr>
        <p:txBody>
          <a:bodyPr>
            <a:normAutofit/>
          </a:bodyPr>
          <a:lstStyle/>
          <a:p>
            <a:r>
              <a:rPr lang="en-US" sz="4000" dirty="0"/>
              <a:t>Why the difference?</a:t>
            </a:r>
          </a:p>
        </p:txBody>
      </p:sp>
      <p:sp>
        <p:nvSpPr>
          <p:cNvPr id="4" name="Text Placeholder 3">
            <a:extLst>
              <a:ext uri="{FF2B5EF4-FFF2-40B4-BE49-F238E27FC236}">
                <a16:creationId xmlns:a16="http://schemas.microsoft.com/office/drawing/2014/main" id="{212A65B0-656E-1C47-ADD6-7DD448428FEA}"/>
              </a:ext>
            </a:extLst>
          </p:cNvPr>
          <p:cNvSpPr>
            <a:spLocks noGrp="1"/>
          </p:cNvSpPr>
          <p:nvPr>
            <p:ph type="body" idx="1"/>
          </p:nvPr>
        </p:nvSpPr>
        <p:spPr>
          <a:xfrm>
            <a:off x="789783" y="1832566"/>
            <a:ext cx="5157787" cy="823912"/>
          </a:xfrm>
        </p:spPr>
        <p:txBody>
          <a:bodyPr>
            <a:normAutofit/>
          </a:bodyPr>
          <a:lstStyle/>
          <a:p>
            <a:r>
              <a:rPr lang="en-US" sz="3200" dirty="0"/>
              <a:t>Then</a:t>
            </a:r>
          </a:p>
        </p:txBody>
      </p:sp>
      <p:sp>
        <p:nvSpPr>
          <p:cNvPr id="5" name="Content Placeholder 4">
            <a:extLst>
              <a:ext uri="{FF2B5EF4-FFF2-40B4-BE49-F238E27FC236}">
                <a16:creationId xmlns:a16="http://schemas.microsoft.com/office/drawing/2014/main" id="{D588EBA4-E9DA-5942-B52C-401A0C1AF289}"/>
              </a:ext>
            </a:extLst>
          </p:cNvPr>
          <p:cNvSpPr>
            <a:spLocks noGrp="1"/>
          </p:cNvSpPr>
          <p:nvPr>
            <p:ph sz="half" idx="2"/>
          </p:nvPr>
        </p:nvSpPr>
        <p:spPr>
          <a:xfrm>
            <a:off x="789782" y="2656478"/>
            <a:ext cx="5157787" cy="3684588"/>
          </a:xfrm>
        </p:spPr>
        <p:txBody>
          <a:bodyPr>
            <a:normAutofit/>
          </a:bodyPr>
          <a:lstStyle/>
          <a:p>
            <a:pPr marL="342900" indent="-342900">
              <a:buFont typeface="Arial" panose="020B0604020202020204" pitchFamily="34" charset="0"/>
              <a:buChar char="•"/>
            </a:pPr>
            <a:r>
              <a:rPr lang="en-US" sz="2400" dirty="0"/>
              <a:t>Higher dose limits for the public</a:t>
            </a:r>
          </a:p>
          <a:p>
            <a:pPr marL="342900" indent="-342900">
              <a:buFont typeface="Arial" panose="020B0604020202020204" pitchFamily="34" charset="0"/>
              <a:buChar char="•"/>
            </a:pPr>
            <a:r>
              <a:rPr lang="en-US" sz="2400" dirty="0"/>
              <a:t>Less knowledge about effects of low dose</a:t>
            </a:r>
          </a:p>
          <a:p>
            <a:r>
              <a:rPr lang="en-US" sz="2000" dirty="0" err="1"/>
              <a:t>www.youtube.com</a:t>
            </a:r>
            <a:r>
              <a:rPr lang="en-US" sz="2000" dirty="0"/>
              <a:t>/</a:t>
            </a:r>
            <a:r>
              <a:rPr lang="en-US" sz="2000" dirty="0" err="1"/>
              <a:t>watch?v</a:t>
            </a:r>
            <a:r>
              <a:rPr lang="en-US" sz="2000" dirty="0"/>
              <a:t>=If5msUhcOUQ</a:t>
            </a:r>
          </a:p>
          <a:p>
            <a:pPr marL="342900" indent="-342900">
              <a:buFont typeface="Arial" panose="020B0604020202020204" pitchFamily="34" charset="0"/>
              <a:buChar char="•"/>
            </a:pPr>
            <a:endParaRPr lang="en-US" sz="2400" dirty="0"/>
          </a:p>
        </p:txBody>
      </p:sp>
      <p:sp>
        <p:nvSpPr>
          <p:cNvPr id="6" name="Text Placeholder 5">
            <a:extLst>
              <a:ext uri="{FF2B5EF4-FFF2-40B4-BE49-F238E27FC236}">
                <a16:creationId xmlns:a16="http://schemas.microsoft.com/office/drawing/2014/main" id="{530E4344-382F-8744-A1C7-62480D62C642}"/>
              </a:ext>
            </a:extLst>
          </p:cNvPr>
          <p:cNvSpPr>
            <a:spLocks noGrp="1"/>
          </p:cNvSpPr>
          <p:nvPr>
            <p:ph type="body" sz="quarter" idx="3"/>
          </p:nvPr>
        </p:nvSpPr>
        <p:spPr>
          <a:xfrm>
            <a:off x="5947569" y="77309"/>
            <a:ext cx="5699074" cy="1022604"/>
          </a:xfrm>
        </p:spPr>
        <p:txBody>
          <a:bodyPr>
            <a:normAutofit/>
          </a:bodyPr>
          <a:lstStyle/>
          <a:p>
            <a:r>
              <a:rPr lang="en-US" sz="3200" dirty="0"/>
              <a:t>Now</a:t>
            </a:r>
          </a:p>
        </p:txBody>
      </p:sp>
      <p:sp>
        <p:nvSpPr>
          <p:cNvPr id="7" name="Content Placeholder 6">
            <a:extLst>
              <a:ext uri="{FF2B5EF4-FFF2-40B4-BE49-F238E27FC236}">
                <a16:creationId xmlns:a16="http://schemas.microsoft.com/office/drawing/2014/main" id="{C8DDFECF-A91B-8A4D-A04D-DB05CE3D1E81}"/>
              </a:ext>
            </a:extLst>
          </p:cNvPr>
          <p:cNvSpPr>
            <a:spLocks noGrp="1"/>
          </p:cNvSpPr>
          <p:nvPr>
            <p:ph sz="quarter" idx="4"/>
          </p:nvPr>
        </p:nvSpPr>
        <p:spPr>
          <a:xfrm>
            <a:off x="5604800" y="1099913"/>
            <a:ext cx="6384612" cy="4896565"/>
          </a:xfrm>
        </p:spPr>
        <p:txBody>
          <a:bodyPr>
            <a:noAutofit/>
          </a:bodyPr>
          <a:lstStyle/>
          <a:p>
            <a:pPr marL="457200" indent="-457200">
              <a:buFont typeface="Arial" panose="020B0604020202020204" pitchFamily="34" charset="0"/>
              <a:buChar char="•"/>
            </a:pPr>
            <a:r>
              <a:rPr lang="en-US" sz="2400" dirty="0"/>
              <a:t>Lower dose limits for the public</a:t>
            </a:r>
          </a:p>
          <a:p>
            <a:pPr marL="457200" indent="-457200">
              <a:buFont typeface="Arial" panose="020B0604020202020204" pitchFamily="34" charset="0"/>
              <a:buChar char="•"/>
            </a:pPr>
            <a:r>
              <a:rPr lang="en-US" sz="2400" dirty="0"/>
              <a:t>Much more knowledge about effects of low dose (Tony Brooks, Radiation Oncologist)</a:t>
            </a:r>
          </a:p>
          <a:p>
            <a:pPr lvl="1"/>
            <a:r>
              <a:rPr lang="en-US" sz="2400" dirty="0"/>
              <a:t>LNT is scientifically dead for low-dose risk assessment</a:t>
            </a:r>
          </a:p>
          <a:p>
            <a:pPr lvl="1"/>
            <a:r>
              <a:rPr lang="en-US" sz="2400" dirty="0"/>
              <a:t>Radiation is a poor mutagen and carcinogen </a:t>
            </a:r>
          </a:p>
          <a:p>
            <a:pPr lvl="1"/>
            <a:r>
              <a:rPr lang="en-US" sz="2400" dirty="0"/>
              <a:t>Low dose and dose rate radiation cancer risk is very small and very difficult to detect</a:t>
            </a:r>
          </a:p>
          <a:p>
            <a:pPr lvl="1"/>
            <a:r>
              <a:rPr lang="en-US" sz="2400" dirty="0"/>
              <a:t>Fear of low dose radiation and radiation protection kills people and is very expensive </a:t>
            </a:r>
          </a:p>
        </p:txBody>
      </p:sp>
      <p:sp>
        <p:nvSpPr>
          <p:cNvPr id="3" name="Rectangle 2">
            <a:extLst>
              <a:ext uri="{FF2B5EF4-FFF2-40B4-BE49-F238E27FC236}">
                <a16:creationId xmlns:a16="http://schemas.microsoft.com/office/drawing/2014/main" id="{E26C96EF-DFF3-314A-A556-D8A0203B1D82}"/>
              </a:ext>
            </a:extLst>
          </p:cNvPr>
          <p:cNvSpPr/>
          <p:nvPr/>
        </p:nvSpPr>
        <p:spPr>
          <a:xfrm>
            <a:off x="789781" y="5464905"/>
            <a:ext cx="5307928" cy="369332"/>
          </a:xfrm>
          <a:prstGeom prst="rect">
            <a:avLst/>
          </a:prstGeom>
        </p:spPr>
        <p:txBody>
          <a:bodyPr wrap="none">
            <a:spAutoFit/>
          </a:bodyPr>
          <a:lstStyle/>
          <a:p>
            <a:pPr indent="-285750"/>
            <a:r>
              <a:rPr lang="en-US" dirty="0"/>
              <a:t>https://</a:t>
            </a:r>
            <a:r>
              <a:rPr lang="en-US" dirty="0" err="1"/>
              <a:t>www.youtube.com</a:t>
            </a:r>
            <a:r>
              <a:rPr lang="en-US" dirty="0"/>
              <a:t>/</a:t>
            </a:r>
            <a:r>
              <a:rPr lang="en-US" dirty="0" err="1"/>
              <a:t>watch?v</a:t>
            </a:r>
            <a:r>
              <a:rPr lang="en-US" dirty="0"/>
              <a:t>=UfS53M-KqwY</a:t>
            </a:r>
          </a:p>
        </p:txBody>
      </p:sp>
      <p:sp>
        <p:nvSpPr>
          <p:cNvPr id="8" name="Slide Number Placeholder 7">
            <a:extLst>
              <a:ext uri="{FF2B5EF4-FFF2-40B4-BE49-F238E27FC236}">
                <a16:creationId xmlns:a16="http://schemas.microsoft.com/office/drawing/2014/main" id="{D1907E8E-3363-9348-936F-5DEE60808E1A}"/>
              </a:ext>
            </a:extLst>
          </p:cNvPr>
          <p:cNvSpPr>
            <a:spLocks noGrp="1"/>
          </p:cNvSpPr>
          <p:nvPr>
            <p:ph type="sldNum" sz="quarter" idx="12"/>
          </p:nvPr>
        </p:nvSpPr>
        <p:spPr/>
        <p:txBody>
          <a:bodyPr/>
          <a:lstStyle/>
          <a:p>
            <a:fld id="{CF09C497-9BDD-8343-B824-694DED6FC91D}" type="slidenum">
              <a:rPr lang="en-US" smtClean="0"/>
              <a:t>34</a:t>
            </a:fld>
            <a:endParaRPr lang="en-US"/>
          </a:p>
        </p:txBody>
      </p:sp>
    </p:spTree>
    <p:extLst>
      <p:ext uri="{BB962C8B-B14F-4D97-AF65-F5344CB8AC3E}">
        <p14:creationId xmlns:p14="http://schemas.microsoft.com/office/powerpoint/2010/main" val="38562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941A-60D1-C749-A0CA-FBD08BBC32BD}"/>
              </a:ext>
            </a:extLst>
          </p:cNvPr>
          <p:cNvSpPr>
            <a:spLocks noGrp="1"/>
          </p:cNvSpPr>
          <p:nvPr>
            <p:ph type="title"/>
          </p:nvPr>
        </p:nvSpPr>
        <p:spPr>
          <a:xfrm>
            <a:off x="496400" y="30233"/>
            <a:ext cx="10972800" cy="1978747"/>
          </a:xfrm>
        </p:spPr>
        <p:txBody>
          <a:bodyPr>
            <a:normAutofit fontScale="90000"/>
          </a:bodyPr>
          <a:lstStyle/>
          <a:p>
            <a:r>
              <a:rPr lang="en-US" dirty="0"/>
              <a:t>Current implementation of LNT and ALARA – an </a:t>
            </a:r>
            <a:r>
              <a:rPr lang="en-US" i="1" dirty="0"/>
              <a:t>impediment</a:t>
            </a:r>
            <a:r>
              <a:rPr lang="en-US" dirty="0"/>
              <a:t> to expansion of nuclear power </a:t>
            </a:r>
            <a:br>
              <a:rPr lang="en-US" dirty="0"/>
            </a:br>
            <a:r>
              <a:rPr lang="en-US" dirty="0"/>
              <a:t>and therefore inhibiting human flourishing </a:t>
            </a:r>
            <a:br>
              <a:rPr lang="en-US" dirty="0"/>
            </a:br>
            <a:endParaRPr lang="en-US" dirty="0"/>
          </a:p>
        </p:txBody>
      </p:sp>
      <p:sp>
        <p:nvSpPr>
          <p:cNvPr id="3" name="Content Placeholder 2">
            <a:extLst>
              <a:ext uri="{FF2B5EF4-FFF2-40B4-BE49-F238E27FC236}">
                <a16:creationId xmlns:a16="http://schemas.microsoft.com/office/drawing/2014/main" id="{009A9804-3F8B-2B49-B265-6194766D0053}"/>
              </a:ext>
            </a:extLst>
          </p:cNvPr>
          <p:cNvSpPr>
            <a:spLocks noGrp="1"/>
          </p:cNvSpPr>
          <p:nvPr>
            <p:ph idx="1"/>
          </p:nvPr>
        </p:nvSpPr>
        <p:spPr>
          <a:xfrm>
            <a:off x="2074126" y="1825625"/>
            <a:ext cx="9279673" cy="4351338"/>
          </a:xfrm>
        </p:spPr>
        <p:txBody>
          <a:bodyPr>
            <a:normAutofit fontScale="77500" lnSpcReduction="20000"/>
          </a:bodyPr>
          <a:lstStyle/>
          <a:p>
            <a:r>
              <a:rPr lang="en-US" dirty="0"/>
              <a:t>Historically, human life on earth is </a:t>
            </a:r>
            <a:r>
              <a:rPr lang="en-US" i="1" dirty="0"/>
              <a:t>better than ever for many of us</a:t>
            </a:r>
          </a:p>
          <a:p>
            <a:r>
              <a:rPr lang="en-US" dirty="0"/>
              <a:t>Humans thrive when they have access to </a:t>
            </a:r>
            <a:r>
              <a:rPr lang="en-US" i="1" dirty="0"/>
              <a:t>plentiful, safe, and reliable</a:t>
            </a:r>
            <a:r>
              <a:rPr lang="en-US" dirty="0"/>
              <a:t> energy </a:t>
            </a:r>
          </a:p>
          <a:p>
            <a:r>
              <a:rPr lang="en-US" dirty="0"/>
              <a:t>Nuclear excels at all of these </a:t>
            </a:r>
          </a:p>
          <a:p>
            <a:r>
              <a:rPr lang="en-US" dirty="0"/>
              <a:t>Nuclear has become expensive for various reasons: </a:t>
            </a:r>
            <a:r>
              <a:rPr lang="en-US" i="1" dirty="0"/>
              <a:t>one</a:t>
            </a:r>
            <a:r>
              <a:rPr lang="en-US" dirty="0"/>
              <a:t> of them is regulation of potential radiation dose to levels well below natural background levels (adding considerable expense and no benefit)</a:t>
            </a:r>
          </a:p>
          <a:p>
            <a:r>
              <a:rPr lang="en-US" dirty="0"/>
              <a:t>Much of this is due to misinterpretation and misapplication of the ALARA principle (focusing on minimization instead of optimization)</a:t>
            </a:r>
            <a:endParaRPr lang="en-US" i="1" dirty="0">
              <a:solidFill>
                <a:srgbClr val="FF0000"/>
              </a:solidFill>
            </a:endParaRPr>
          </a:p>
        </p:txBody>
      </p:sp>
      <p:pic>
        <p:nvPicPr>
          <p:cNvPr id="6" name="Picture 5">
            <a:extLst>
              <a:ext uri="{FF2B5EF4-FFF2-40B4-BE49-F238E27FC236}">
                <a16:creationId xmlns:a16="http://schemas.microsoft.com/office/drawing/2014/main" id="{3329A4A3-8461-B34C-B7E3-4D0236569474}"/>
              </a:ext>
            </a:extLst>
          </p:cNvPr>
          <p:cNvPicPr>
            <a:picLocks noChangeAspect="1"/>
          </p:cNvPicPr>
          <p:nvPr/>
        </p:nvPicPr>
        <p:blipFill>
          <a:blip r:embed="rId3"/>
          <a:stretch>
            <a:fillRect/>
          </a:stretch>
        </p:blipFill>
        <p:spPr>
          <a:xfrm>
            <a:off x="267629" y="2008980"/>
            <a:ext cx="1471961" cy="3756200"/>
          </a:xfrm>
          <a:prstGeom prst="rect">
            <a:avLst/>
          </a:prstGeom>
        </p:spPr>
      </p:pic>
      <p:sp>
        <p:nvSpPr>
          <p:cNvPr id="4" name="Slide Number Placeholder 3">
            <a:extLst>
              <a:ext uri="{FF2B5EF4-FFF2-40B4-BE49-F238E27FC236}">
                <a16:creationId xmlns:a16="http://schemas.microsoft.com/office/drawing/2014/main" id="{EAB9F93A-15F1-AB46-83B1-B3221C7828A8}"/>
              </a:ext>
            </a:extLst>
          </p:cNvPr>
          <p:cNvSpPr>
            <a:spLocks noGrp="1"/>
          </p:cNvSpPr>
          <p:nvPr>
            <p:ph type="sldNum" sz="quarter" idx="12"/>
          </p:nvPr>
        </p:nvSpPr>
        <p:spPr/>
        <p:txBody>
          <a:bodyPr/>
          <a:lstStyle/>
          <a:p>
            <a:fld id="{C1F14A43-F6F7-684A-A15B-3AABBD13E880}" type="slidenum">
              <a:rPr lang="en-US" smtClean="0"/>
              <a:pPr/>
              <a:t>35</a:t>
            </a:fld>
            <a:endParaRPr lang="en-US" dirty="0"/>
          </a:p>
        </p:txBody>
      </p:sp>
      <p:sp>
        <p:nvSpPr>
          <p:cNvPr id="7" name="&quot;No&quot; Symbol 6">
            <a:extLst>
              <a:ext uri="{FF2B5EF4-FFF2-40B4-BE49-F238E27FC236}">
                <a16:creationId xmlns:a16="http://schemas.microsoft.com/office/drawing/2014/main" id="{724288AF-9841-7248-BE21-6DBC32C62C91}"/>
              </a:ext>
            </a:extLst>
          </p:cNvPr>
          <p:cNvSpPr/>
          <p:nvPr/>
        </p:nvSpPr>
        <p:spPr>
          <a:xfrm>
            <a:off x="6931937" y="5104436"/>
            <a:ext cx="674208" cy="570760"/>
          </a:xfrm>
          <a:prstGeom prst="noSmoking">
            <a:avLst>
              <a:gd name="adj" fmla="val 786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3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8F1-160C-6F4C-9BBE-DDF9F5420A7C}"/>
              </a:ext>
            </a:extLst>
          </p:cNvPr>
          <p:cNvSpPr>
            <a:spLocks noGrp="1"/>
          </p:cNvSpPr>
          <p:nvPr>
            <p:ph type="title"/>
          </p:nvPr>
        </p:nvSpPr>
        <p:spPr/>
        <p:txBody>
          <a:bodyPr>
            <a:normAutofit/>
          </a:bodyPr>
          <a:lstStyle/>
          <a:p>
            <a:r>
              <a:rPr lang="en-US" sz="4000" dirty="0"/>
              <a:t>What can you and I do?</a:t>
            </a:r>
          </a:p>
        </p:txBody>
      </p:sp>
      <p:sp>
        <p:nvSpPr>
          <p:cNvPr id="3" name="Content Placeholder 2">
            <a:extLst>
              <a:ext uri="{FF2B5EF4-FFF2-40B4-BE49-F238E27FC236}">
                <a16:creationId xmlns:a16="http://schemas.microsoft.com/office/drawing/2014/main" id="{1A657FD8-C689-6544-95AC-A954D9CADEC5}"/>
              </a:ext>
            </a:extLst>
          </p:cNvPr>
          <p:cNvSpPr>
            <a:spLocks noGrp="1"/>
          </p:cNvSpPr>
          <p:nvPr>
            <p:ph idx="1"/>
          </p:nvPr>
        </p:nvSpPr>
        <p:spPr>
          <a:xfrm>
            <a:off x="609600" y="1763991"/>
            <a:ext cx="10668000" cy="4592360"/>
          </a:xfrm>
        </p:spPr>
        <p:txBody>
          <a:bodyPr>
            <a:normAutofit fontScale="92500" lnSpcReduction="10000"/>
          </a:bodyPr>
          <a:lstStyle/>
          <a:p>
            <a:pPr marL="457200" indent="-457200">
              <a:buFont typeface="Arial" panose="020B0604020202020204" pitchFamily="34" charset="0"/>
              <a:buChar char="•"/>
            </a:pPr>
            <a:r>
              <a:rPr lang="en-US" dirty="0"/>
              <a:t>Alas, I am not the Empress</a:t>
            </a:r>
          </a:p>
          <a:p>
            <a:pPr marL="457200" indent="-457200">
              <a:buFont typeface="Arial" panose="020B0604020202020204" pitchFamily="34" charset="0"/>
              <a:buChar char="•"/>
            </a:pPr>
            <a:r>
              <a:rPr lang="en-US" dirty="0"/>
              <a:t>We understand why nuclear is not favored</a:t>
            </a:r>
          </a:p>
          <a:p>
            <a:pPr marL="1200150" lvl="1" indent="-457200"/>
            <a:r>
              <a:rPr lang="en-US" dirty="0"/>
              <a:t>Let that understanding inform your interactions with those open to considering nuclear</a:t>
            </a:r>
          </a:p>
          <a:p>
            <a:pPr marL="457200" indent="-457200">
              <a:buFont typeface="Arial" panose="020B0604020202020204" pitchFamily="34" charset="0"/>
              <a:buChar char="•"/>
            </a:pPr>
            <a:r>
              <a:rPr lang="en-US" dirty="0"/>
              <a:t>We know that current LNT/ALARA practices are not reasonable</a:t>
            </a:r>
          </a:p>
          <a:p>
            <a:pPr marL="1200150" lvl="1" indent="-457200"/>
            <a:r>
              <a:rPr lang="en-US" dirty="0"/>
              <a:t>Use your voice to communicate about the benefits of nuclear, the actual risk of radiation, and the need for optimization, not minimization</a:t>
            </a:r>
          </a:p>
          <a:p>
            <a:pPr marL="1200150" lvl="1" indent="-457200"/>
            <a:r>
              <a:rPr lang="en-US" dirty="0"/>
              <a:t>Tell stories rather than cite statistics</a:t>
            </a:r>
          </a:p>
        </p:txBody>
      </p:sp>
      <p:sp>
        <p:nvSpPr>
          <p:cNvPr id="4" name="Slide Number Placeholder 3">
            <a:extLst>
              <a:ext uri="{FF2B5EF4-FFF2-40B4-BE49-F238E27FC236}">
                <a16:creationId xmlns:a16="http://schemas.microsoft.com/office/drawing/2014/main" id="{657F513C-E97B-6842-8C23-5D94D13FC310}"/>
              </a:ext>
            </a:extLst>
          </p:cNvPr>
          <p:cNvSpPr>
            <a:spLocks noGrp="1"/>
          </p:cNvSpPr>
          <p:nvPr>
            <p:ph type="sldNum" sz="quarter" idx="12"/>
          </p:nvPr>
        </p:nvSpPr>
        <p:spPr/>
        <p:txBody>
          <a:bodyPr/>
          <a:lstStyle/>
          <a:p>
            <a:fld id="{C1F14A43-F6F7-684A-A15B-3AABBD13E880}" type="slidenum">
              <a:rPr lang="en-US" smtClean="0"/>
              <a:pPr/>
              <a:t>36</a:t>
            </a:fld>
            <a:endParaRPr lang="en-US" dirty="0"/>
          </a:p>
        </p:txBody>
      </p:sp>
    </p:spTree>
    <p:extLst>
      <p:ext uri="{BB962C8B-B14F-4D97-AF65-F5344CB8AC3E}">
        <p14:creationId xmlns:p14="http://schemas.microsoft.com/office/powerpoint/2010/main" val="156502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636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0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56573849"/>
              </p:ext>
            </p:extLst>
          </p:nvPr>
        </p:nvGraphicFramePr>
        <p:xfrm>
          <a:off x="1873405" y="1315844"/>
          <a:ext cx="8430321" cy="51518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7A685E-93AC-454D-8C23-3F1C5CC88ECE}"/>
              </a:ext>
            </a:extLst>
          </p:cNvPr>
          <p:cNvSpPr txBox="1"/>
          <p:nvPr/>
        </p:nvSpPr>
        <p:spPr>
          <a:xfrm>
            <a:off x="820390" y="463812"/>
            <a:ext cx="7425110" cy="646331"/>
          </a:xfrm>
          <a:prstGeom prst="rect">
            <a:avLst/>
          </a:prstGeom>
          <a:noFill/>
        </p:spPr>
        <p:txBody>
          <a:bodyPr wrap="square" rtlCol="0">
            <a:spAutoFit/>
          </a:bodyPr>
          <a:lstStyle/>
          <a:p>
            <a:r>
              <a:rPr lang="en-US" sz="3600" spc="100" dirty="0">
                <a:latin typeface="+mj-lt"/>
              </a:rPr>
              <a:t>Membership Trends - Overall</a:t>
            </a:r>
          </a:p>
        </p:txBody>
      </p:sp>
      <p:sp>
        <p:nvSpPr>
          <p:cNvPr id="2" name="Slide Number Placeholder 1">
            <a:extLst>
              <a:ext uri="{FF2B5EF4-FFF2-40B4-BE49-F238E27FC236}">
                <a16:creationId xmlns:a16="http://schemas.microsoft.com/office/drawing/2014/main" id="{90046AC3-AAB3-DE4F-AA21-D78B725CA72F}"/>
              </a:ext>
            </a:extLst>
          </p:cNvPr>
          <p:cNvSpPr>
            <a:spLocks noGrp="1"/>
          </p:cNvSpPr>
          <p:nvPr>
            <p:ph type="sldNum" sz="quarter" idx="12"/>
          </p:nvPr>
        </p:nvSpPr>
        <p:spPr/>
        <p:txBody>
          <a:bodyPr/>
          <a:lstStyle/>
          <a:p>
            <a:fld id="{40282314-900F-3548-907F-397C26204449}" type="slidenum">
              <a:rPr lang="en-US" smtClean="0"/>
              <a:pPr/>
              <a:t>4</a:t>
            </a:fld>
            <a:endParaRPr lang="en-US"/>
          </a:p>
        </p:txBody>
      </p:sp>
    </p:spTree>
    <p:extLst>
      <p:ext uri="{BB962C8B-B14F-4D97-AF65-F5344CB8AC3E}">
        <p14:creationId xmlns:p14="http://schemas.microsoft.com/office/powerpoint/2010/main" val="220995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7950" y="631964"/>
            <a:ext cx="7425110" cy="646331"/>
          </a:xfrm>
          <a:prstGeom prst="rect">
            <a:avLst/>
          </a:prstGeom>
          <a:noFill/>
        </p:spPr>
        <p:txBody>
          <a:bodyPr wrap="square" rtlCol="0">
            <a:spAutoFit/>
          </a:bodyPr>
          <a:lstStyle/>
          <a:p>
            <a:r>
              <a:rPr lang="en-US" sz="3600" spc="100" dirty="0">
                <a:latin typeface="+mj-lt"/>
              </a:rPr>
              <a:t>Operating</a:t>
            </a:r>
            <a:r>
              <a:rPr lang="en-US" sz="3600" spc="100" dirty="0">
                <a:latin typeface="+mj-lt"/>
                <a:cs typeface="Georgia"/>
              </a:rPr>
              <a:t> </a:t>
            </a:r>
            <a:r>
              <a:rPr lang="en-US" sz="3600" spc="100" dirty="0">
                <a:latin typeface="+mj-lt"/>
              </a:rPr>
              <a:t>Deficits</a:t>
            </a:r>
          </a:p>
        </p:txBody>
      </p:sp>
      <p:graphicFrame>
        <p:nvGraphicFramePr>
          <p:cNvPr id="9" name="Content Placeholder 8">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876311009"/>
              </p:ext>
            </p:extLst>
          </p:nvPr>
        </p:nvGraphicFramePr>
        <p:xfrm>
          <a:off x="758283" y="1278296"/>
          <a:ext cx="10638263" cy="52563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241FAE8-5069-8340-8450-65CB92CE1B79}"/>
              </a:ext>
            </a:extLst>
          </p:cNvPr>
          <p:cNvSpPr>
            <a:spLocks noGrp="1"/>
          </p:cNvSpPr>
          <p:nvPr>
            <p:ph type="sldNum" sz="quarter" idx="12"/>
          </p:nvPr>
        </p:nvSpPr>
        <p:spPr/>
        <p:txBody>
          <a:bodyPr/>
          <a:lstStyle/>
          <a:p>
            <a:fld id="{40282314-900F-3548-907F-397C26204449}" type="slidenum">
              <a:rPr lang="en-US" smtClean="0"/>
              <a:pPr/>
              <a:t>5</a:t>
            </a:fld>
            <a:endParaRPr lang="en-US"/>
          </a:p>
        </p:txBody>
      </p:sp>
    </p:spTree>
    <p:extLst>
      <p:ext uri="{BB962C8B-B14F-4D97-AF65-F5344CB8AC3E}">
        <p14:creationId xmlns:p14="http://schemas.microsoft.com/office/powerpoint/2010/main" val="1453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34C4-FE2C-4049-82A1-3E830A468B2A}"/>
              </a:ext>
            </a:extLst>
          </p:cNvPr>
          <p:cNvSpPr>
            <a:spLocks noGrp="1"/>
          </p:cNvSpPr>
          <p:nvPr>
            <p:ph type="title"/>
          </p:nvPr>
        </p:nvSpPr>
        <p:spPr/>
        <p:txBody>
          <a:bodyPr/>
          <a:lstStyle/>
          <a:p>
            <a:r>
              <a:rPr lang="en-US" dirty="0"/>
              <a:t>ANS Change Plan 2020</a:t>
            </a:r>
          </a:p>
        </p:txBody>
      </p:sp>
      <p:sp>
        <p:nvSpPr>
          <p:cNvPr id="3" name="Content Placeholder 2">
            <a:extLst>
              <a:ext uri="{FF2B5EF4-FFF2-40B4-BE49-F238E27FC236}">
                <a16:creationId xmlns:a16="http://schemas.microsoft.com/office/drawing/2014/main" id="{73532ECB-415F-674E-9736-7F11F5830F42}"/>
              </a:ext>
            </a:extLst>
          </p:cNvPr>
          <p:cNvSpPr>
            <a:spLocks noGrp="1"/>
          </p:cNvSpPr>
          <p:nvPr>
            <p:ph idx="1"/>
          </p:nvPr>
        </p:nvSpPr>
        <p:spPr>
          <a:xfrm>
            <a:off x="838200" y="1417638"/>
            <a:ext cx="10558346" cy="4916255"/>
          </a:xfrm>
        </p:spPr>
        <p:txBody>
          <a:bodyPr>
            <a:normAutofit fontScale="77500" lnSpcReduction="20000"/>
          </a:bodyPr>
          <a:lstStyle/>
          <a:p>
            <a:pPr marL="457200" indent="-457200">
              <a:buFont typeface="Arial" panose="020B0604020202020204" pitchFamily="34" charset="0"/>
              <a:buChar char="•"/>
            </a:pPr>
            <a:r>
              <a:rPr lang="en-US" sz="3500" dirty="0"/>
              <a:t>Continuing downward trend in membership and upward trend in budget deficit demanded change</a:t>
            </a:r>
          </a:p>
          <a:p>
            <a:pPr marL="457200" indent="-457200">
              <a:buFont typeface="Arial" panose="020B0604020202020204" pitchFamily="34" charset="0"/>
              <a:buChar char="•"/>
            </a:pPr>
            <a:r>
              <a:rPr lang="en-US" sz="3500" dirty="0"/>
              <a:t>Change Plan 2020 developed by group of past Presidents and Board members </a:t>
            </a:r>
          </a:p>
          <a:p>
            <a:pPr marL="457200" indent="-457200">
              <a:buFont typeface="Arial" panose="020B0604020202020204" pitchFamily="34" charset="0"/>
              <a:buChar char="•"/>
            </a:pPr>
            <a:r>
              <a:rPr lang="en-US" sz="3500" dirty="0"/>
              <a:t>Board of Directors passed Change Plan in June 2019 and Implementation Plan in November 2019</a:t>
            </a:r>
          </a:p>
          <a:p>
            <a:pPr marL="457200" indent="-457200">
              <a:buFont typeface="Arial" panose="020B0604020202020204" pitchFamily="34" charset="0"/>
              <a:buChar char="•"/>
            </a:pPr>
            <a:r>
              <a:rPr lang="en-US" sz="3500" dirty="0"/>
              <a:t>Overall objectives</a:t>
            </a:r>
          </a:p>
          <a:p>
            <a:pPr lvl="2"/>
            <a:r>
              <a:rPr lang="en-US" sz="2800" dirty="0"/>
              <a:t>More strategic fundraising and targeted spending to serve members</a:t>
            </a:r>
          </a:p>
          <a:p>
            <a:pPr lvl="2"/>
            <a:r>
              <a:rPr lang="en-US" sz="2800" dirty="0"/>
              <a:t>Stabilize and grow membership numbers</a:t>
            </a:r>
          </a:p>
          <a:p>
            <a:pPr lvl="2"/>
            <a:r>
              <a:rPr lang="en-US" sz="2800" dirty="0"/>
              <a:t>Improve member benefits (e.g. new member service center)</a:t>
            </a:r>
          </a:p>
          <a:p>
            <a:pPr marL="457200" indent="-457200">
              <a:buFont typeface="Arial" panose="020B0604020202020204" pitchFamily="34" charset="0"/>
              <a:buChar char="•"/>
            </a:pPr>
            <a:r>
              <a:rPr lang="en-US" sz="3500" dirty="0"/>
              <a:t>New Executive Director/CEO, Craig Piercy, hired late 2019</a:t>
            </a:r>
          </a:p>
          <a:p>
            <a:pPr lvl="2"/>
            <a:r>
              <a:rPr lang="en-US" sz="2800" dirty="0"/>
              <a:t>HQ operational review January-February</a:t>
            </a:r>
          </a:p>
          <a:p>
            <a:pPr lvl="2"/>
            <a:r>
              <a:rPr lang="en-US" sz="2800" dirty="0"/>
              <a:t>Reorganization/IT upgrades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6FC4751-D56E-9847-BE3F-FABB7B244069}"/>
              </a:ext>
            </a:extLst>
          </p:cNvPr>
          <p:cNvSpPr>
            <a:spLocks noGrp="1"/>
          </p:cNvSpPr>
          <p:nvPr>
            <p:ph type="sldNum" sz="quarter" idx="12"/>
          </p:nvPr>
        </p:nvSpPr>
        <p:spPr/>
        <p:txBody>
          <a:bodyPr/>
          <a:lstStyle/>
          <a:p>
            <a:fld id="{C1F14A43-F6F7-684A-A15B-3AABBD13E880}" type="slidenum">
              <a:rPr lang="en-US" smtClean="0"/>
              <a:pPr/>
              <a:t>6</a:t>
            </a:fld>
            <a:endParaRPr lang="en-US" dirty="0"/>
          </a:p>
        </p:txBody>
      </p:sp>
    </p:spTree>
    <p:extLst>
      <p:ext uri="{BB962C8B-B14F-4D97-AF65-F5344CB8AC3E}">
        <p14:creationId xmlns:p14="http://schemas.microsoft.com/office/powerpoint/2010/main" val="30738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34C4-FE2C-4049-82A1-3E830A468B2A}"/>
              </a:ext>
            </a:extLst>
          </p:cNvPr>
          <p:cNvSpPr>
            <a:spLocks noGrp="1"/>
          </p:cNvSpPr>
          <p:nvPr>
            <p:ph type="title"/>
          </p:nvPr>
        </p:nvSpPr>
        <p:spPr/>
        <p:txBody>
          <a:bodyPr/>
          <a:lstStyle/>
          <a:p>
            <a:r>
              <a:rPr lang="en-US" dirty="0"/>
              <a:t>2020 Annual Meeting (June 2020)</a:t>
            </a:r>
          </a:p>
        </p:txBody>
      </p:sp>
      <p:sp>
        <p:nvSpPr>
          <p:cNvPr id="3" name="Content Placeholder 2">
            <a:extLst>
              <a:ext uri="{FF2B5EF4-FFF2-40B4-BE49-F238E27FC236}">
                <a16:creationId xmlns:a16="http://schemas.microsoft.com/office/drawing/2014/main" id="{73532ECB-415F-674E-9736-7F11F5830F42}"/>
              </a:ext>
            </a:extLst>
          </p:cNvPr>
          <p:cNvSpPr>
            <a:spLocks noGrp="1"/>
          </p:cNvSpPr>
          <p:nvPr>
            <p:ph idx="1"/>
          </p:nvPr>
        </p:nvSpPr>
        <p:spPr>
          <a:xfrm>
            <a:off x="838200" y="1585913"/>
            <a:ext cx="10515600" cy="4591050"/>
          </a:xfrm>
        </p:spPr>
        <p:txBody>
          <a:bodyPr>
            <a:normAutofit fontScale="85000" lnSpcReduction="20000"/>
          </a:bodyPr>
          <a:lstStyle/>
          <a:p>
            <a:pPr marL="457200" indent="-457200">
              <a:buFont typeface="Arial" panose="020B0604020202020204" pitchFamily="34" charset="0"/>
              <a:buChar char="•"/>
            </a:pPr>
            <a:r>
              <a:rPr lang="en-US" dirty="0"/>
              <a:t>COVID-19 pandemic required cancellation of in-person meeting (including hotel contract cancellation penalty)</a:t>
            </a:r>
          </a:p>
          <a:p>
            <a:pPr marL="457200" indent="-457200">
              <a:buFont typeface="Arial" panose="020B0604020202020204" pitchFamily="34" charset="0"/>
              <a:buChar char="•"/>
            </a:pPr>
            <a:r>
              <a:rPr lang="en-US" dirty="0"/>
              <a:t>Had to go virtual or go dark</a:t>
            </a:r>
          </a:p>
          <a:p>
            <a:pPr marL="457200" indent="-457200">
              <a:buFont typeface="Arial" panose="020B0604020202020204" pitchFamily="34" charset="0"/>
              <a:buChar char="•"/>
            </a:pPr>
            <a:r>
              <a:rPr lang="en-US" dirty="0"/>
              <a:t>Heroic staff put together completely virtual, very successful meeting</a:t>
            </a:r>
          </a:p>
          <a:p>
            <a:pPr lvl="2"/>
            <a:r>
              <a:rPr lang="en-US" sz="2600" dirty="0"/>
              <a:t>More than 2300 registrants!</a:t>
            </a:r>
          </a:p>
          <a:p>
            <a:pPr lvl="2"/>
            <a:r>
              <a:rPr lang="en-US" sz="2600" dirty="0"/>
              <a:t>Would have generated revenue, but for hotel contract cancellation fee</a:t>
            </a:r>
          </a:p>
          <a:p>
            <a:pPr lvl="2"/>
            <a:r>
              <a:rPr lang="en-US" sz="2600" dirty="0"/>
              <a:t>Numerous institutions asked how we did it after the fact (e.g. HPS)</a:t>
            </a:r>
          </a:p>
          <a:p>
            <a:pPr marL="457200" indent="-457200">
              <a:buFont typeface="Arial" panose="020B0604020202020204" pitchFamily="34" charset="0"/>
              <a:buChar char="•"/>
            </a:pPr>
            <a:r>
              <a:rPr lang="en-US" dirty="0"/>
              <a:t>Plenary and technical sessions recorded for later viewing by registrants</a:t>
            </a:r>
          </a:p>
          <a:p>
            <a:pPr marL="457200" indent="-457200">
              <a:buFont typeface="Arial" panose="020B0604020202020204" pitchFamily="34" charset="0"/>
              <a:buChar char="•"/>
            </a:pPr>
            <a:r>
              <a:rPr lang="en-US" dirty="0"/>
              <a:t>Kudos to staff, who did all of this after an emotional reorganization and while working remotely due to COVID!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053B22B-BC18-0045-A9DE-C17269CEADD1}"/>
              </a:ext>
            </a:extLst>
          </p:cNvPr>
          <p:cNvSpPr>
            <a:spLocks noGrp="1"/>
          </p:cNvSpPr>
          <p:nvPr>
            <p:ph type="sldNum" sz="quarter" idx="12"/>
          </p:nvPr>
        </p:nvSpPr>
        <p:spPr/>
        <p:txBody>
          <a:bodyPr/>
          <a:lstStyle/>
          <a:p>
            <a:fld id="{C1F14A43-F6F7-684A-A15B-3AABBD13E880}" type="slidenum">
              <a:rPr lang="en-US" smtClean="0"/>
              <a:pPr/>
              <a:t>7</a:t>
            </a:fld>
            <a:endParaRPr lang="en-US" dirty="0"/>
          </a:p>
        </p:txBody>
      </p:sp>
    </p:spTree>
    <p:extLst>
      <p:ext uri="{BB962C8B-B14F-4D97-AF65-F5344CB8AC3E}">
        <p14:creationId xmlns:p14="http://schemas.microsoft.com/office/powerpoint/2010/main" val="21258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34C4-FE2C-4049-82A1-3E830A468B2A}"/>
              </a:ext>
            </a:extLst>
          </p:cNvPr>
          <p:cNvSpPr>
            <a:spLocks noGrp="1"/>
          </p:cNvSpPr>
          <p:nvPr>
            <p:ph type="title"/>
          </p:nvPr>
        </p:nvSpPr>
        <p:spPr/>
        <p:txBody>
          <a:bodyPr/>
          <a:lstStyle/>
          <a:p>
            <a:r>
              <a:rPr lang="en-US" dirty="0"/>
              <a:t>2020 Winter Meeting (November 16-18, 2020)</a:t>
            </a:r>
          </a:p>
        </p:txBody>
      </p:sp>
      <p:sp>
        <p:nvSpPr>
          <p:cNvPr id="3" name="Content Placeholder 2">
            <a:extLst>
              <a:ext uri="{FF2B5EF4-FFF2-40B4-BE49-F238E27FC236}">
                <a16:creationId xmlns:a16="http://schemas.microsoft.com/office/drawing/2014/main" id="{73532ECB-415F-674E-9736-7F11F5830F42}"/>
              </a:ext>
            </a:extLst>
          </p:cNvPr>
          <p:cNvSpPr>
            <a:spLocks noGrp="1"/>
          </p:cNvSpPr>
          <p:nvPr>
            <p:ph idx="1"/>
          </p:nvPr>
        </p:nvSpPr>
        <p:spPr>
          <a:xfrm>
            <a:off x="838200" y="1585913"/>
            <a:ext cx="10515600" cy="4591050"/>
          </a:xfrm>
        </p:spPr>
        <p:txBody>
          <a:bodyPr>
            <a:normAutofit fontScale="85000" lnSpcReduction="20000"/>
          </a:bodyPr>
          <a:lstStyle/>
          <a:p>
            <a:pPr marL="457200" indent="-457200">
              <a:buFont typeface="Arial" panose="020B0604020202020204" pitchFamily="34" charset="0"/>
              <a:buChar char="•"/>
            </a:pPr>
            <a:r>
              <a:rPr lang="en-US" dirty="0"/>
              <a:t>Will be virtual and even better than June meeting!</a:t>
            </a:r>
          </a:p>
          <a:p>
            <a:pPr marL="457200" indent="-457200">
              <a:buFont typeface="Arial" panose="020B0604020202020204" pitchFamily="34" charset="0"/>
              <a:buChar char="•"/>
            </a:pPr>
            <a:r>
              <a:rPr lang="en-US" dirty="0"/>
              <a:t>Already more registrants than at this time before the June meeting.</a:t>
            </a:r>
          </a:p>
          <a:p>
            <a:pPr marL="457200" indent="-457200">
              <a:buFont typeface="Arial" panose="020B0604020202020204" pitchFamily="34" charset="0"/>
              <a:buChar char="•"/>
            </a:pPr>
            <a:r>
              <a:rPr lang="en-US" dirty="0"/>
              <a:t>3 big plenaries</a:t>
            </a:r>
          </a:p>
          <a:p>
            <a:pPr marL="1200150" lvl="1" indent="-457200"/>
            <a:r>
              <a:rPr lang="en-US" dirty="0"/>
              <a:t>Opening plenary: unlike any before!  Provocative and engaging.  Alex Epstein, the moral case for nuclear power</a:t>
            </a:r>
          </a:p>
          <a:p>
            <a:pPr marL="1200150" lvl="1" indent="-457200"/>
            <a:r>
              <a:rPr lang="en-US" dirty="0"/>
              <a:t>General chairs plenary (Paul Kearns, ANL Director and Bryan Hanson, Exec VP and CGO at Exelon): Nuclear science and industry: The next transformation</a:t>
            </a:r>
          </a:p>
          <a:p>
            <a:pPr marL="1200150" lvl="1" indent="-457200"/>
            <a:r>
              <a:rPr lang="en-US" dirty="0"/>
              <a:t>President’s special plenary: As Low As Reasonably </a:t>
            </a:r>
            <a:r>
              <a:rPr lang="en-US" dirty="0" err="1"/>
              <a:t>Achieveble</a:t>
            </a:r>
            <a:r>
              <a:rPr lang="en-US" dirty="0"/>
              <a:t>?  How reasonable are our dose regulations? What do we know about effects of low dose and how can we effectively communicate it?</a:t>
            </a:r>
          </a:p>
          <a:p>
            <a:pPr marL="457200" indent="-457200">
              <a:buFont typeface="Arial" panose="020B0604020202020204" pitchFamily="34" charset="0"/>
              <a:buChar char="•"/>
            </a:pPr>
            <a:r>
              <a:rPr lang="en-US" dirty="0"/>
              <a:t>Over 150 technical sessions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053B22B-BC18-0045-A9DE-C17269CEADD1}"/>
              </a:ext>
            </a:extLst>
          </p:cNvPr>
          <p:cNvSpPr>
            <a:spLocks noGrp="1"/>
          </p:cNvSpPr>
          <p:nvPr>
            <p:ph type="sldNum" sz="quarter" idx="12"/>
          </p:nvPr>
        </p:nvSpPr>
        <p:spPr/>
        <p:txBody>
          <a:bodyPr/>
          <a:lstStyle/>
          <a:p>
            <a:fld id="{C1F14A43-F6F7-684A-A15B-3AABBD13E880}" type="slidenum">
              <a:rPr lang="en-US" smtClean="0"/>
              <a:pPr/>
              <a:t>8</a:t>
            </a:fld>
            <a:endParaRPr lang="en-US" dirty="0"/>
          </a:p>
        </p:txBody>
      </p:sp>
    </p:spTree>
    <p:extLst>
      <p:ext uri="{BB962C8B-B14F-4D97-AF65-F5344CB8AC3E}">
        <p14:creationId xmlns:p14="http://schemas.microsoft.com/office/powerpoint/2010/main" val="402359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F54F-459F-2A46-8673-A2B0300A1D4C}"/>
              </a:ext>
            </a:extLst>
          </p:cNvPr>
          <p:cNvSpPr>
            <a:spLocks noGrp="1"/>
          </p:cNvSpPr>
          <p:nvPr>
            <p:ph type="title"/>
          </p:nvPr>
        </p:nvSpPr>
        <p:spPr/>
        <p:txBody>
          <a:bodyPr>
            <a:normAutofit/>
          </a:bodyPr>
          <a:lstStyle/>
          <a:p>
            <a:r>
              <a:rPr lang="en-US" sz="4000" dirty="0"/>
              <a:t>Going forward . . . </a:t>
            </a:r>
          </a:p>
        </p:txBody>
      </p:sp>
      <p:sp>
        <p:nvSpPr>
          <p:cNvPr id="4" name="Text Placeholder 3">
            <a:extLst>
              <a:ext uri="{FF2B5EF4-FFF2-40B4-BE49-F238E27FC236}">
                <a16:creationId xmlns:a16="http://schemas.microsoft.com/office/drawing/2014/main" id="{99BABFCF-64E2-2C41-979F-40B8597CE6D3}"/>
              </a:ext>
            </a:extLst>
          </p:cNvPr>
          <p:cNvSpPr>
            <a:spLocks noGrp="1"/>
          </p:cNvSpPr>
          <p:nvPr>
            <p:ph type="body" idx="1"/>
          </p:nvPr>
        </p:nvSpPr>
        <p:spPr/>
        <p:txBody>
          <a:bodyPr>
            <a:noAutofit/>
          </a:bodyPr>
          <a:lstStyle/>
          <a:p>
            <a:r>
              <a:rPr lang="en-US" sz="2600" dirty="0"/>
              <a:t>Inward facing (members and societal function)</a:t>
            </a:r>
          </a:p>
        </p:txBody>
      </p:sp>
      <p:sp>
        <p:nvSpPr>
          <p:cNvPr id="3" name="Content Placeholder 2">
            <a:extLst>
              <a:ext uri="{FF2B5EF4-FFF2-40B4-BE49-F238E27FC236}">
                <a16:creationId xmlns:a16="http://schemas.microsoft.com/office/drawing/2014/main" id="{54499034-9B8F-C347-9244-2F19BF715CA3}"/>
              </a:ext>
            </a:extLst>
          </p:cNvPr>
          <p:cNvSpPr>
            <a:spLocks noGrp="1"/>
          </p:cNvSpPr>
          <p:nvPr>
            <p:ph sz="half" idx="2"/>
          </p:nvPr>
        </p:nvSpPr>
        <p:spPr/>
        <p:txBody>
          <a:bodyPr/>
          <a:lstStyle/>
          <a:p>
            <a:r>
              <a:rPr lang="en-US" dirty="0"/>
              <a:t>Dual mode (in-person/virtual) meeting organization</a:t>
            </a:r>
          </a:p>
          <a:p>
            <a:r>
              <a:rPr lang="en-US" dirty="0"/>
              <a:t>Continuing implementation of Change Plan 2020</a:t>
            </a:r>
          </a:p>
        </p:txBody>
      </p:sp>
      <p:sp>
        <p:nvSpPr>
          <p:cNvPr id="5" name="Text Placeholder 4">
            <a:extLst>
              <a:ext uri="{FF2B5EF4-FFF2-40B4-BE49-F238E27FC236}">
                <a16:creationId xmlns:a16="http://schemas.microsoft.com/office/drawing/2014/main" id="{077FA268-D5F6-9A43-921B-E980A33AEC8E}"/>
              </a:ext>
            </a:extLst>
          </p:cNvPr>
          <p:cNvSpPr>
            <a:spLocks noGrp="1"/>
          </p:cNvSpPr>
          <p:nvPr>
            <p:ph type="body" sz="quarter" idx="3"/>
          </p:nvPr>
        </p:nvSpPr>
        <p:spPr>
          <a:xfrm>
            <a:off x="6486525" y="3232149"/>
            <a:ext cx="5183188" cy="823912"/>
          </a:xfrm>
        </p:spPr>
        <p:txBody>
          <a:bodyPr>
            <a:normAutofit fontScale="92500" lnSpcReduction="10000"/>
          </a:bodyPr>
          <a:lstStyle/>
          <a:p>
            <a:r>
              <a:rPr lang="en-US" sz="2800" dirty="0"/>
              <a:t>Outward facing (members and the public)</a:t>
            </a:r>
          </a:p>
        </p:txBody>
      </p:sp>
      <p:sp>
        <p:nvSpPr>
          <p:cNvPr id="6" name="Content Placeholder 5">
            <a:extLst>
              <a:ext uri="{FF2B5EF4-FFF2-40B4-BE49-F238E27FC236}">
                <a16:creationId xmlns:a16="http://schemas.microsoft.com/office/drawing/2014/main" id="{B3962E71-E199-0445-A60A-6A4052A5942F}"/>
              </a:ext>
            </a:extLst>
          </p:cNvPr>
          <p:cNvSpPr>
            <a:spLocks noGrp="1"/>
          </p:cNvSpPr>
          <p:nvPr>
            <p:ph sz="quarter" idx="4"/>
          </p:nvPr>
        </p:nvSpPr>
        <p:spPr>
          <a:xfrm>
            <a:off x="6486525" y="4193345"/>
            <a:ext cx="5183188" cy="3684588"/>
          </a:xfrm>
        </p:spPr>
        <p:txBody>
          <a:bodyPr/>
          <a:lstStyle/>
          <a:p>
            <a:r>
              <a:rPr lang="en-US" dirty="0"/>
              <a:t>Changing the way nuclear is viewed, starting by changing the way we, as members, </a:t>
            </a:r>
            <a:r>
              <a:rPr lang="en-US" i="1" dirty="0"/>
              <a:t>think about nuclear</a:t>
            </a:r>
          </a:p>
          <a:p>
            <a:endParaRPr lang="en-US" dirty="0"/>
          </a:p>
        </p:txBody>
      </p:sp>
      <p:sp>
        <p:nvSpPr>
          <p:cNvPr id="7" name="Slide Number Placeholder 6">
            <a:extLst>
              <a:ext uri="{FF2B5EF4-FFF2-40B4-BE49-F238E27FC236}">
                <a16:creationId xmlns:a16="http://schemas.microsoft.com/office/drawing/2014/main" id="{58D2EB75-15DC-C34D-B8E0-E54889C4FE6E}"/>
              </a:ext>
            </a:extLst>
          </p:cNvPr>
          <p:cNvSpPr>
            <a:spLocks noGrp="1"/>
          </p:cNvSpPr>
          <p:nvPr>
            <p:ph type="sldNum" sz="quarter" idx="12"/>
          </p:nvPr>
        </p:nvSpPr>
        <p:spPr/>
        <p:txBody>
          <a:bodyPr/>
          <a:lstStyle/>
          <a:p>
            <a:fld id="{CF09C497-9BDD-8343-B824-694DED6FC91D}" type="slidenum">
              <a:rPr lang="en-US" smtClean="0"/>
              <a:t>9</a:t>
            </a:fld>
            <a:endParaRPr lang="en-US"/>
          </a:p>
        </p:txBody>
      </p:sp>
    </p:spTree>
    <p:extLst>
      <p:ext uri="{BB962C8B-B14F-4D97-AF65-F5344CB8AC3E}">
        <p14:creationId xmlns:p14="http://schemas.microsoft.com/office/powerpoint/2010/main" val="391276831"/>
      </p:ext>
    </p:extLst>
  </p:cSld>
  <p:clrMapOvr>
    <a:masterClrMapping/>
  </p:clrMapOvr>
</p:sld>
</file>

<file path=ppt/theme/theme1.xml><?xml version="1.0" encoding="utf-8"?>
<a:theme xmlns:a="http://schemas.openxmlformats.org/drawingml/2006/main" name="ANS Titl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 template - 2018-widescreen" id="{FF32DA74-6542-7243-9D56-2A228102B672}" vid="{14ADFCB1-AFEB-4246-9C76-A042324B6903}"/>
    </a:ext>
  </a:extLst>
</a:theme>
</file>

<file path=ppt/theme/theme2.xml><?xml version="1.0" encoding="utf-8"?>
<a:theme xmlns:a="http://schemas.openxmlformats.org/drawingml/2006/main" name="Nuclear Audience End Slid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 template - 2018-widescreen" id="{FF32DA74-6542-7243-9D56-2A228102B672}" vid="{5ED8F299-E9C9-944F-AED8-BBD6CEB97E9D}"/>
    </a:ext>
  </a:extLst>
</a:theme>
</file>

<file path=ppt/theme/theme3.xml><?xml version="1.0" encoding="utf-8"?>
<a:theme xmlns:a="http://schemas.openxmlformats.org/drawingml/2006/main" name="ANS slides">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S template - 2018-widescreen" id="{FF32DA74-6542-7243-9D56-2A228102B672}" vid="{77626379-8860-2844-B3F4-0CD9C5442BBF}"/>
    </a:ext>
  </a:extLst>
</a:theme>
</file>

<file path=ppt/theme/theme4.xml><?xml version="1.0" encoding="utf-8"?>
<a:theme xmlns:a="http://schemas.openxmlformats.org/drawingml/2006/main" name="Public Audience 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S template - 2018-widescreen" id="{FF32DA74-6542-7243-9D56-2A228102B672}" vid="{95E0D997-FDA0-884F-90B1-7016EA79851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ANS Title</Template>
  <TotalTime>7100</TotalTime>
  <Words>3457</Words>
  <Application>Microsoft Macintosh PowerPoint</Application>
  <PresentationFormat>Widescreen</PresentationFormat>
  <Paragraphs>324</Paragraphs>
  <Slides>38</Slides>
  <Notes>20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0" baseType="lpstr">
      <vt:lpstr>ＭＳ Ｐゴシック</vt:lpstr>
      <vt:lpstr>Arial</vt:lpstr>
      <vt:lpstr>Calibri</vt:lpstr>
      <vt:lpstr>Georgia</vt:lpstr>
      <vt:lpstr>Times</vt:lpstr>
      <vt:lpstr>Times New Roman</vt:lpstr>
      <vt:lpstr>Wingdings</vt:lpstr>
      <vt:lpstr>ANS Title</vt:lpstr>
      <vt:lpstr>Nuclear Audience End Slide</vt:lpstr>
      <vt:lpstr>ANS slides</vt:lpstr>
      <vt:lpstr>Public Audience End slide</vt:lpstr>
      <vt:lpstr>Chart</vt:lpstr>
      <vt:lpstr>Part 1. American Nuclear Society   Part 2. Nuclear, It’s Criminalization, and LNT</vt:lpstr>
      <vt:lpstr>PowerPoint Presentation</vt:lpstr>
      <vt:lpstr>ANS Change Plan 2020</vt:lpstr>
      <vt:lpstr>PowerPoint Presentation</vt:lpstr>
      <vt:lpstr>PowerPoint Presentation</vt:lpstr>
      <vt:lpstr>ANS Change Plan 2020</vt:lpstr>
      <vt:lpstr>2020 Annual Meeting (June 2020)</vt:lpstr>
      <vt:lpstr>2020 Winter Meeting (November 16-18, 2020)</vt:lpstr>
      <vt:lpstr>Going forward . . . </vt:lpstr>
      <vt:lpstr>Part 2.  Nuclear: Why the Resistance? </vt:lpstr>
      <vt:lpstr>Some quotes…. </vt:lpstr>
      <vt:lpstr>And not just government</vt:lpstr>
      <vt:lpstr>And of course</vt:lpstr>
      <vt:lpstr>What’s going on? What’s behind the animosity?  </vt:lpstr>
      <vt:lpstr>Premise evidenced by statements such as . . .</vt:lpstr>
      <vt:lpstr>Premise evidenced by statements such as . . .</vt:lpstr>
      <vt:lpstr>Premise evidenced by statements such as . . .</vt:lpstr>
      <vt:lpstr>Premise evidenced by statements such as . . .</vt:lpstr>
      <vt:lpstr>Premise evidenced by statements such as . . .</vt:lpstr>
      <vt:lpstr>Premise evidenced by statements such as . . .</vt:lpstr>
      <vt:lpstr>Which stands in stark contrast  to promise of nuclear </vt:lpstr>
      <vt:lpstr>But aren’t humans natural, too?</vt:lpstr>
      <vt:lpstr>“Changing nature” is what  scientists and engineers do!</vt:lpstr>
      <vt:lpstr>The anti-human flourishing worldview leads to . . . </vt:lpstr>
      <vt:lpstr>If Mary Lou were Empress  (Disclaimer: not ANS views) . . .</vt:lpstr>
      <vt:lpstr>Today, let’s focus on LNT/ALARA</vt:lpstr>
      <vt:lpstr>LNT/ALARA</vt:lpstr>
      <vt:lpstr>Sources of average radiation dose in the US</vt:lpstr>
      <vt:lpstr>LNT/ALARA</vt:lpstr>
      <vt:lpstr>PowerPoint Presentation</vt:lpstr>
      <vt:lpstr>LNT/ALARA</vt:lpstr>
      <vt:lpstr>Minimization vs. Optimization</vt:lpstr>
      <vt:lpstr>Case study: Impacts of implementing overly conservative dose limits, rather than considering reasonableness and optimization</vt:lpstr>
      <vt:lpstr>Why the difference?</vt:lpstr>
      <vt:lpstr>Current implementation of LNT and ALARA – an impediment to expansion of nuclear power  and therefore inhibiting human flourishing  </vt:lpstr>
      <vt:lpstr>What can you and I do?</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 Dunzik-Gougar</dc:creator>
  <cp:lastModifiedBy>Mary Lou Dunzik-Gougar</cp:lastModifiedBy>
  <cp:revision>81</cp:revision>
  <dcterms:created xsi:type="dcterms:W3CDTF">2020-06-24T17:07:13Z</dcterms:created>
  <dcterms:modified xsi:type="dcterms:W3CDTF">2020-11-19T02:40:18Z</dcterms:modified>
</cp:coreProperties>
</file>