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75" r:id="rId1"/>
  </p:sldMasterIdLst>
  <p:notesMasterIdLst>
    <p:notesMasterId r:id="rId20"/>
  </p:notesMasterIdLst>
  <p:handoutMasterIdLst>
    <p:handoutMasterId r:id="rId21"/>
  </p:handoutMasterIdLst>
  <p:sldIdLst>
    <p:sldId id="256" r:id="rId2"/>
    <p:sldId id="395" r:id="rId3"/>
    <p:sldId id="397" r:id="rId4"/>
    <p:sldId id="396" r:id="rId5"/>
    <p:sldId id="404" r:id="rId6"/>
    <p:sldId id="398" r:id="rId7"/>
    <p:sldId id="399" r:id="rId8"/>
    <p:sldId id="401" r:id="rId9"/>
    <p:sldId id="403" r:id="rId10"/>
    <p:sldId id="364" r:id="rId11"/>
    <p:sldId id="402" r:id="rId12"/>
    <p:sldId id="405" r:id="rId13"/>
    <p:sldId id="365" r:id="rId14"/>
    <p:sldId id="388" r:id="rId15"/>
    <p:sldId id="393" r:id="rId16"/>
    <p:sldId id="380" r:id="rId17"/>
    <p:sldId id="391" r:id="rId18"/>
    <p:sldId id="394" r:id="rId19"/>
  </p:sldIdLst>
  <p:sldSz cx="9144000" cy="6858000" type="screen4x3"/>
  <p:notesSz cx="7010400" cy="9296400"/>
  <p:embeddedFontLst>
    <p:embeddedFont>
      <p:font typeface="Gill Sans MT" panose="020B0502020104020203" pitchFamily="34" charset="0"/>
      <p:regular r:id="rId22"/>
      <p:bold r:id="rId23"/>
      <p:italic r:id="rId24"/>
      <p:boldItalic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  <p:embeddedFont>
      <p:font typeface="Wingdings 2" panose="05020102010507070707" pitchFamily="18" charset="2"/>
      <p:regular r:id="rId3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B6B29A4-A411-4A29-8F58-3ADA06DFAC42}">
          <p14:sldIdLst>
            <p14:sldId id="256"/>
          </p14:sldIdLst>
        </p14:section>
        <p14:section name="Untitled Section" id="{DAA9B630-820D-4715-9E0C-50F0C3BB6526}">
          <p14:sldIdLst>
            <p14:sldId id="395"/>
            <p14:sldId id="397"/>
            <p14:sldId id="396"/>
            <p14:sldId id="404"/>
            <p14:sldId id="398"/>
            <p14:sldId id="399"/>
            <p14:sldId id="401"/>
            <p14:sldId id="403"/>
            <p14:sldId id="364"/>
            <p14:sldId id="402"/>
            <p14:sldId id="405"/>
            <p14:sldId id="365"/>
            <p14:sldId id="388"/>
            <p14:sldId id="393"/>
            <p14:sldId id="380"/>
            <p14:sldId id="391"/>
            <p14:sldId id="3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jin Joksimovich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0356" autoAdjust="0"/>
  </p:normalViewPr>
  <p:slideViewPr>
    <p:cSldViewPr>
      <p:cViewPr varScale="1">
        <p:scale>
          <a:sx n="69" d="100"/>
          <a:sy n="69" d="100"/>
        </p:scale>
        <p:origin x="135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1380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bojsa Djekic" userId="4b4d2a28ff56ab50" providerId="LiveId" clId="{33659C14-E0B0-4909-B5FC-EE5696916524}"/>
    <pc:docChg chg="custSel modSld">
      <pc:chgData name="Nebojsa Djekic" userId="4b4d2a28ff56ab50" providerId="LiveId" clId="{33659C14-E0B0-4909-B5FC-EE5696916524}" dt="2020-06-15T03:41:54.859" v="433" actId="1076"/>
      <pc:docMkLst>
        <pc:docMk/>
      </pc:docMkLst>
      <pc:sldChg chg="modSp">
        <pc:chgData name="Nebojsa Djekic" userId="4b4d2a28ff56ab50" providerId="LiveId" clId="{33659C14-E0B0-4909-B5FC-EE5696916524}" dt="2020-06-15T03:29:09.577" v="34" actId="1076"/>
        <pc:sldMkLst>
          <pc:docMk/>
          <pc:sldMk cId="1967814114" sldId="256"/>
        </pc:sldMkLst>
        <pc:spChg chg="mod">
          <ac:chgData name="Nebojsa Djekic" userId="4b4d2a28ff56ab50" providerId="LiveId" clId="{33659C14-E0B0-4909-B5FC-EE5696916524}" dt="2020-06-15T03:29:09.577" v="34" actId="1076"/>
          <ac:spMkLst>
            <pc:docMk/>
            <pc:sldMk cId="1967814114" sldId="256"/>
            <ac:spMk id="2052" creationId="{54108EE1-D7B2-47E3-8830-31235F35FA3A}"/>
          </ac:spMkLst>
        </pc:spChg>
      </pc:sldChg>
      <pc:sldChg chg="modSp mod">
        <pc:chgData name="Nebojsa Djekic" userId="4b4d2a28ff56ab50" providerId="LiveId" clId="{33659C14-E0B0-4909-B5FC-EE5696916524}" dt="2020-06-15T03:33:55.906" v="51" actId="1076"/>
        <pc:sldMkLst>
          <pc:docMk/>
          <pc:sldMk cId="0" sldId="364"/>
        </pc:sldMkLst>
        <pc:spChg chg="mod">
          <ac:chgData name="Nebojsa Djekic" userId="4b4d2a28ff56ab50" providerId="LiveId" clId="{33659C14-E0B0-4909-B5FC-EE5696916524}" dt="2020-06-15T03:33:55.906" v="51" actId="1076"/>
          <ac:spMkLst>
            <pc:docMk/>
            <pc:sldMk cId="0" sldId="364"/>
            <ac:spMk id="12291" creationId="{B8C00E79-AF11-4C70-9160-0A0EBCD6932A}"/>
          </ac:spMkLst>
        </pc:spChg>
      </pc:sldChg>
      <pc:sldChg chg="modSp mod">
        <pc:chgData name="Nebojsa Djekic" userId="4b4d2a28ff56ab50" providerId="LiveId" clId="{33659C14-E0B0-4909-B5FC-EE5696916524}" dt="2020-06-15T03:41:17.265" v="429" actId="1076"/>
        <pc:sldMkLst>
          <pc:docMk/>
          <pc:sldMk cId="0" sldId="365"/>
        </pc:sldMkLst>
        <pc:spChg chg="mod">
          <ac:chgData name="Nebojsa Djekic" userId="4b4d2a28ff56ab50" providerId="LiveId" clId="{33659C14-E0B0-4909-B5FC-EE5696916524}" dt="2020-06-15T03:41:14.356" v="428" actId="1076"/>
          <ac:spMkLst>
            <pc:docMk/>
            <pc:sldMk cId="0" sldId="365"/>
            <ac:spMk id="2" creationId="{CDC0B168-BE05-4858-A833-4EEBE4C49FE4}"/>
          </ac:spMkLst>
        </pc:spChg>
        <pc:spChg chg="mod">
          <ac:chgData name="Nebojsa Djekic" userId="4b4d2a28ff56ab50" providerId="LiveId" clId="{33659C14-E0B0-4909-B5FC-EE5696916524}" dt="2020-06-15T03:41:17.265" v="429" actId="1076"/>
          <ac:spMkLst>
            <pc:docMk/>
            <pc:sldMk cId="0" sldId="365"/>
            <ac:spMk id="14339" creationId="{C5C6EF97-4257-4ECE-89F5-A30C3916CC47}"/>
          </ac:spMkLst>
        </pc:spChg>
      </pc:sldChg>
      <pc:sldChg chg="modSp mod">
        <pc:chgData name="Nebojsa Djekic" userId="4b4d2a28ff56ab50" providerId="LiveId" clId="{33659C14-E0B0-4909-B5FC-EE5696916524}" dt="2020-06-15T03:37:14.865" v="416" actId="1076"/>
        <pc:sldMkLst>
          <pc:docMk/>
          <pc:sldMk cId="0" sldId="380"/>
        </pc:sldMkLst>
        <pc:spChg chg="mod">
          <ac:chgData name="Nebojsa Djekic" userId="4b4d2a28ff56ab50" providerId="LiveId" clId="{33659C14-E0B0-4909-B5FC-EE5696916524}" dt="2020-06-15T03:37:14.865" v="416" actId="1076"/>
          <ac:spMkLst>
            <pc:docMk/>
            <pc:sldMk cId="0" sldId="380"/>
            <ac:spMk id="2" creationId="{7A4764BA-6B38-424E-8321-371CC96420AE}"/>
          </ac:spMkLst>
        </pc:spChg>
        <pc:spChg chg="mod">
          <ac:chgData name="Nebojsa Djekic" userId="4b4d2a28ff56ab50" providerId="LiveId" clId="{33659C14-E0B0-4909-B5FC-EE5696916524}" dt="2020-06-15T03:37:07.303" v="415" actId="14100"/>
          <ac:spMkLst>
            <pc:docMk/>
            <pc:sldMk cId="0" sldId="380"/>
            <ac:spMk id="16387" creationId="{1967F87C-E964-4070-B92E-B9BCB1005E8B}"/>
          </ac:spMkLst>
        </pc:spChg>
      </pc:sldChg>
      <pc:sldChg chg="modSp mod">
        <pc:chgData name="Nebojsa Djekic" userId="4b4d2a28ff56ab50" providerId="LiveId" clId="{33659C14-E0B0-4909-B5FC-EE5696916524}" dt="2020-06-15T03:40:59.290" v="427" actId="1076"/>
        <pc:sldMkLst>
          <pc:docMk/>
          <pc:sldMk cId="3471600005" sldId="393"/>
        </pc:sldMkLst>
        <pc:spChg chg="mod">
          <ac:chgData name="Nebojsa Djekic" userId="4b4d2a28ff56ab50" providerId="LiveId" clId="{33659C14-E0B0-4909-B5FC-EE5696916524}" dt="2020-06-15T03:40:59.290" v="427" actId="1076"/>
          <ac:spMkLst>
            <pc:docMk/>
            <pc:sldMk cId="3471600005" sldId="393"/>
            <ac:spMk id="2" creationId="{0A6346C9-35DF-4B44-9367-24C624C586DF}"/>
          </ac:spMkLst>
        </pc:spChg>
        <pc:spChg chg="mod">
          <ac:chgData name="Nebojsa Djekic" userId="4b4d2a28ff56ab50" providerId="LiveId" clId="{33659C14-E0B0-4909-B5FC-EE5696916524}" dt="2020-06-15T03:40:56.031" v="426" actId="1076"/>
          <ac:spMkLst>
            <pc:docMk/>
            <pc:sldMk cId="3471600005" sldId="393"/>
            <ac:spMk id="3" creationId="{904F9AD2-E8EB-4E17-9AC8-5A20848A35DC}"/>
          </ac:spMkLst>
        </pc:spChg>
      </pc:sldChg>
      <pc:sldChg chg="modSp mod">
        <pc:chgData name="Nebojsa Djekic" userId="4b4d2a28ff56ab50" providerId="LiveId" clId="{33659C14-E0B0-4909-B5FC-EE5696916524}" dt="2020-06-15T03:41:54.859" v="433" actId="1076"/>
        <pc:sldMkLst>
          <pc:docMk/>
          <pc:sldMk cId="2576857244" sldId="395"/>
        </pc:sldMkLst>
        <pc:spChg chg="mod">
          <ac:chgData name="Nebojsa Djekic" userId="4b4d2a28ff56ab50" providerId="LiveId" clId="{33659C14-E0B0-4909-B5FC-EE5696916524}" dt="2020-06-15T03:41:54.859" v="433" actId="1076"/>
          <ac:spMkLst>
            <pc:docMk/>
            <pc:sldMk cId="2576857244" sldId="395"/>
            <ac:spMk id="2" creationId="{C3C0884D-CE84-461F-A2B5-8E45A0E3A390}"/>
          </ac:spMkLst>
        </pc:spChg>
        <pc:spChg chg="mod">
          <ac:chgData name="Nebojsa Djekic" userId="4b4d2a28ff56ab50" providerId="LiveId" clId="{33659C14-E0B0-4909-B5FC-EE5696916524}" dt="2020-06-15T03:38:21.833" v="418" actId="14100"/>
          <ac:spMkLst>
            <pc:docMk/>
            <pc:sldMk cId="2576857244" sldId="395"/>
            <ac:spMk id="3" creationId="{C7AEA25F-4C43-4D6D-A005-F21B4BD4731E}"/>
          </ac:spMkLst>
        </pc:spChg>
      </pc:sldChg>
      <pc:sldChg chg="modSp mod">
        <pc:chgData name="Nebojsa Djekic" userId="4b4d2a28ff56ab50" providerId="LiveId" clId="{33659C14-E0B0-4909-B5FC-EE5696916524}" dt="2020-06-15T03:41:47.941" v="432" actId="1076"/>
        <pc:sldMkLst>
          <pc:docMk/>
          <pc:sldMk cId="123029645" sldId="396"/>
        </pc:sldMkLst>
        <pc:spChg chg="mod">
          <ac:chgData name="Nebojsa Djekic" userId="4b4d2a28ff56ab50" providerId="LiveId" clId="{33659C14-E0B0-4909-B5FC-EE5696916524}" dt="2020-06-15T03:41:45.113" v="431" actId="1076"/>
          <ac:spMkLst>
            <pc:docMk/>
            <pc:sldMk cId="123029645" sldId="396"/>
            <ac:spMk id="2" creationId="{1593AD3B-FB0E-4EB0-9FBC-BF134AF9902E}"/>
          </ac:spMkLst>
        </pc:spChg>
        <pc:spChg chg="mod">
          <ac:chgData name="Nebojsa Djekic" userId="4b4d2a28ff56ab50" providerId="LiveId" clId="{33659C14-E0B0-4909-B5FC-EE5696916524}" dt="2020-06-15T03:41:47.941" v="432" actId="1076"/>
          <ac:spMkLst>
            <pc:docMk/>
            <pc:sldMk cId="123029645" sldId="396"/>
            <ac:spMk id="3" creationId="{3A596DA8-5DA9-4A53-A507-735A053FA389}"/>
          </ac:spMkLst>
        </pc:spChg>
      </pc:sldChg>
      <pc:sldChg chg="modSp">
        <pc:chgData name="Nebojsa Djekic" userId="4b4d2a28ff56ab50" providerId="LiveId" clId="{33659C14-E0B0-4909-B5FC-EE5696916524}" dt="2020-06-15T03:29:43.393" v="36" actId="14100"/>
        <pc:sldMkLst>
          <pc:docMk/>
          <pc:sldMk cId="1722677029" sldId="397"/>
        </pc:sldMkLst>
        <pc:picChg chg="mod">
          <ac:chgData name="Nebojsa Djekic" userId="4b4d2a28ff56ab50" providerId="LiveId" clId="{33659C14-E0B0-4909-B5FC-EE5696916524}" dt="2020-06-15T03:29:43.393" v="36" actId="14100"/>
          <ac:picMkLst>
            <pc:docMk/>
            <pc:sldMk cId="1722677029" sldId="397"/>
            <ac:picMk id="6" creationId="{BCA68801-0419-414F-BF88-21C71F949421}"/>
          </ac:picMkLst>
        </pc:picChg>
      </pc:sldChg>
      <pc:sldChg chg="modSp mod">
        <pc:chgData name="Nebojsa Djekic" userId="4b4d2a28ff56ab50" providerId="LiveId" clId="{33659C14-E0B0-4909-B5FC-EE5696916524}" dt="2020-06-15T03:22:24.221" v="5" actId="20577"/>
        <pc:sldMkLst>
          <pc:docMk/>
          <pc:sldMk cId="1152407184" sldId="401"/>
        </pc:sldMkLst>
        <pc:spChg chg="mod">
          <ac:chgData name="Nebojsa Djekic" userId="4b4d2a28ff56ab50" providerId="LiveId" clId="{33659C14-E0B0-4909-B5FC-EE5696916524}" dt="2020-06-15T03:22:24.221" v="5" actId="20577"/>
          <ac:spMkLst>
            <pc:docMk/>
            <pc:sldMk cId="1152407184" sldId="401"/>
            <ac:spMk id="3" creationId="{FCF3CC9B-FBF1-4BF4-BE31-8D2498297B4E}"/>
          </ac:spMkLst>
        </pc:spChg>
      </pc:sldChg>
      <pc:sldChg chg="modSp mod">
        <pc:chgData name="Nebojsa Djekic" userId="4b4d2a28ff56ab50" providerId="LiveId" clId="{33659C14-E0B0-4909-B5FC-EE5696916524}" dt="2020-06-15T03:39:28.337" v="425" actId="14100"/>
        <pc:sldMkLst>
          <pc:docMk/>
          <pc:sldMk cId="2219123991" sldId="402"/>
        </pc:sldMkLst>
        <pc:spChg chg="mod">
          <ac:chgData name="Nebojsa Djekic" userId="4b4d2a28ff56ab50" providerId="LiveId" clId="{33659C14-E0B0-4909-B5FC-EE5696916524}" dt="2020-06-15T03:39:28.337" v="425" actId="14100"/>
          <ac:spMkLst>
            <pc:docMk/>
            <pc:sldMk cId="2219123991" sldId="402"/>
            <ac:spMk id="2" creationId="{4C7B5B62-0422-435A-8373-F1316BF65140}"/>
          </ac:spMkLst>
        </pc:spChg>
      </pc:sldChg>
      <pc:sldChg chg="modSp mod">
        <pc:chgData name="Nebojsa Djekic" userId="4b4d2a28ff56ab50" providerId="LiveId" clId="{33659C14-E0B0-4909-B5FC-EE5696916524}" dt="2020-06-15T03:31:00.590" v="46" actId="20577"/>
        <pc:sldMkLst>
          <pc:docMk/>
          <pc:sldMk cId="3370329888" sldId="403"/>
        </pc:sldMkLst>
        <pc:spChg chg="mod">
          <ac:chgData name="Nebojsa Djekic" userId="4b4d2a28ff56ab50" providerId="LiveId" clId="{33659C14-E0B0-4909-B5FC-EE5696916524}" dt="2020-06-15T03:23:09.589" v="14" actId="6549"/>
          <ac:spMkLst>
            <pc:docMk/>
            <pc:sldMk cId="3370329888" sldId="403"/>
            <ac:spMk id="2" creationId="{F6FB853F-0209-4FA0-9AC1-396629F6FF77}"/>
          </ac:spMkLst>
        </pc:spChg>
        <pc:spChg chg="mod">
          <ac:chgData name="Nebojsa Djekic" userId="4b4d2a28ff56ab50" providerId="LiveId" clId="{33659C14-E0B0-4909-B5FC-EE5696916524}" dt="2020-06-15T03:31:00.590" v="46" actId="20577"/>
          <ac:spMkLst>
            <pc:docMk/>
            <pc:sldMk cId="3370329888" sldId="403"/>
            <ac:spMk id="3" creationId="{CA8BF6C4-E345-46F6-A44E-6661FBE00BC3}"/>
          </ac:spMkLst>
        </pc:spChg>
      </pc:sldChg>
      <pc:sldChg chg="modSp">
        <pc:chgData name="Nebojsa Djekic" userId="4b4d2a28ff56ab50" providerId="LiveId" clId="{33659C14-E0B0-4909-B5FC-EE5696916524}" dt="2020-06-15T03:41:38.140" v="430" actId="14100"/>
        <pc:sldMkLst>
          <pc:docMk/>
          <pc:sldMk cId="1639782687" sldId="404"/>
        </pc:sldMkLst>
        <pc:picChg chg="mod">
          <ac:chgData name="Nebojsa Djekic" userId="4b4d2a28ff56ab50" providerId="LiveId" clId="{33659C14-E0B0-4909-B5FC-EE5696916524}" dt="2020-06-15T03:41:38.140" v="430" actId="14100"/>
          <ac:picMkLst>
            <pc:docMk/>
            <pc:sldMk cId="1639782687" sldId="404"/>
            <ac:picMk id="6" creationId="{B82EA7D8-D271-4316-A15D-3D2129E13EEF}"/>
          </ac:picMkLst>
        </pc:picChg>
      </pc:sldChg>
      <pc:sldChg chg="modSp mod">
        <pc:chgData name="Nebojsa Djekic" userId="4b4d2a28ff56ab50" providerId="LiveId" clId="{33659C14-E0B0-4909-B5FC-EE5696916524}" dt="2020-06-15T03:36:30.345" v="413" actId="14100"/>
        <pc:sldMkLst>
          <pc:docMk/>
          <pc:sldMk cId="1745245155" sldId="405"/>
        </pc:sldMkLst>
        <pc:spChg chg="mod">
          <ac:chgData name="Nebojsa Djekic" userId="4b4d2a28ff56ab50" providerId="LiveId" clId="{33659C14-E0B0-4909-B5FC-EE5696916524}" dt="2020-06-15T03:35:43.818" v="305" actId="1076"/>
          <ac:spMkLst>
            <pc:docMk/>
            <pc:sldMk cId="1745245155" sldId="405"/>
            <ac:spMk id="2" creationId="{2EA3F0C4-F54B-40E3-BEA7-143218E9EC55}"/>
          </ac:spMkLst>
        </pc:spChg>
        <pc:spChg chg="mod">
          <ac:chgData name="Nebojsa Djekic" userId="4b4d2a28ff56ab50" providerId="LiveId" clId="{33659C14-E0B0-4909-B5FC-EE5696916524}" dt="2020-06-15T03:36:30.345" v="413" actId="14100"/>
          <ac:spMkLst>
            <pc:docMk/>
            <pc:sldMk cId="1745245155" sldId="405"/>
            <ac:spMk id="3" creationId="{3E4BD3BF-A36F-48B7-A13B-2E7D5EBBF3D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02FF255-BC6E-47C8-B85C-6F2DC7DC1F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452FB51-9447-4652-9648-85161BFBFC2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345737AC-0320-4415-B6E7-C6A5A55DE5C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90B6D8DD-3054-47A8-AF9F-89E093AF228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pPr>
              <a:defRPr/>
            </a:pPr>
            <a:fld id="{EFDE25C2-7842-4349-908A-EE4FC710E9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9AE742B-0F43-47C6-BD11-FEAFDE4CBA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B9735AA-7177-4BFA-A91C-BEB2BC8ADB8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F33D0BFC-41BA-4990-A860-C3F63A40A2F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B700E9F5-72F1-4ECC-AC31-2D868E26C20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333C7D4-91A7-4DFB-B378-C7D878B7CEA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F1DF9B09-B640-4762-BA6A-6DC785FB24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A30930C-FB7A-4E18-B972-33D0B1D93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5E73B0A7-1A44-4CE8-8DBF-AE5ECB5248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A4C22606-41C9-410A-A9DA-92CF6DC06D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38C18F9C-93EA-498C-B7C5-98392B1E99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B507AB7-FE93-45F7-8F87-6C219D8A6C46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AD27AEB-EE6C-414E-8F9B-35485D993CF2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D251EF-E1BF-4150-8E8A-9A56EF9AFA2C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62E5742F-2436-473C-BDC1-23340B300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D54001DD-BF01-42A6-B12A-33390E1F7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60D931E7-FA76-4560-A88A-BECC325B4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5498E-00C1-427A-9FD1-6430BEB72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561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90FC5663-4BAC-4726-8B6B-0C70C1DC8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64331378-F393-4BE8-AF25-397215BC8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D72A4AFF-3DDC-48DA-84F3-F9AC0587B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1403C-C516-436B-8A05-0F3F39FAF1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89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E3E398-DBCD-41F5-A773-A241EB20AD09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FC109-920B-4D29-B6F4-675F4B768728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95E372-CB30-44EA-AA5D-FBDD50395568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F6BBB54-EC14-41D7-8E26-08215093EEEC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C83024-B696-46C8-BEED-F8367F3EC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D9E2F8A-E4A0-4BD9-BC50-BEC6789B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FF6CC5E-634B-4688-9944-29685D7F3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158C2-5C12-4289-813B-A8244C8D5A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22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E1ABE061-5BB8-455E-9CD3-15351B818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DBE01770-4DA0-43AC-A50E-CB0219EF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ED0B1B03-EA42-42B7-BAFC-E162AF0DE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F8EB3-16FF-4B25-858B-0240E7A409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562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EC2533-BB6A-45DF-A1F5-0A6AA2DA5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43C6C8-9634-4A30-91FA-12085D71E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AE1CDA-A59C-4871-9D25-BE8FDC3EE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47E61-9426-46AD-8715-EC114B8A8B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816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6F9CB88C-5B7C-437E-886B-98D22C9CA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FD512B9D-4D80-46C6-86F9-BEDFF6FC6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5FA28024-B447-4CC4-BEBC-3DC20A11F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24C1B-50A1-4D83-B229-13FE2995A2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20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B80EDE-98EB-46AF-97B6-EBD261CB5982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6C1B78-DF46-42EF-9DCE-540C8652937F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9649AAFE-33D3-4169-BD4C-29F71C076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5B5C5A3-FCF4-43CE-B4CF-92B826465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7AD707-2EA0-4E3B-8BF9-12161D00B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17F3F-AD33-481D-8633-3818D6EECE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55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EC3A2C-9B10-48DB-9078-D82F91AAE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2F04EB-F011-466B-9EF4-B9055B8ED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4F049-31EF-4790-8A47-C9ACEDEB5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306E6-1CEF-4F76-98C7-3758D35DEF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726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42C313-6CF1-42B4-9B47-46ED74E3100C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eaLnBrk="1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6777ABB1-9CF1-4023-8F26-5C2DB079F93F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3A4AF86B-FB20-4A1D-BDD3-811C15D158AE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7C8CB3-7436-4B03-A431-EEAF95D7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1B4878A4-A156-47FF-B17A-BAF1388D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D4496BC-2E22-4F01-98FC-A9816AA72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21D5E-5AC3-43AB-981F-D42E64ABB8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21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90855A5A-D47B-46DE-84AE-0C6C1C0A6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BEE0267-F2AB-4990-B7C7-74E4786FF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A6FECE13-8BA6-47AF-AE4D-C254BF1FB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A0417-3C0D-43AC-80F1-773DB6CF8B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172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02331FBD-FCD5-4C31-B6B4-CCCEDB938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C47AF246-6398-4D5F-BB3E-658A2924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D78E27E1-EE66-4D00-B125-F3A747D3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F03DE-BEC3-4A71-8B3B-8F7214044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62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E4B09CD1-5BD7-4BBD-8A24-20ACCC805F51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B51D7CE-C508-4F3C-B36C-40BD055BBCE1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8DBA1113-E38F-4CB1-BA60-5BB55FA4D82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E507D-41B8-48D4-903A-FF61BD21DE89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31823ED5-34A0-4CD8-A69D-A9B383184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E2C333E5-83F9-48ED-AEC1-3E3F5DB292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C3349612-0858-4A48-B55B-4F3E83E98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52F13C1-D0AE-49CC-8545-6B0372626B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DE8973AE-CEBC-44EB-87E8-74A00EFB74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fld id="{E66D2964-08EC-4187-AD37-E70EF43292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557515-BB4E-4782-89DB-7FDCA3A16132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26" r:id="rId1"/>
    <p:sldLayoutId id="2147486821" r:id="rId2"/>
    <p:sldLayoutId id="2147486827" r:id="rId3"/>
    <p:sldLayoutId id="2147486822" r:id="rId4"/>
    <p:sldLayoutId id="2147486828" r:id="rId5"/>
    <p:sldLayoutId id="2147486823" r:id="rId6"/>
    <p:sldLayoutId id="2147486829" r:id="rId7"/>
    <p:sldLayoutId id="2147486830" r:id="rId8"/>
    <p:sldLayoutId id="2147486831" r:id="rId9"/>
    <p:sldLayoutId id="2147486824" r:id="rId10"/>
    <p:sldLayoutId id="214748682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052DE17-9D5C-433B-8EA5-F96A79113F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2286000"/>
            <a:ext cx="8077200" cy="1066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</a:br>
            <a:b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</a:br>
            <a:b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4400" b="1" dirty="0">
                <a:solidFill>
                  <a:schemeClr val="tx2">
                    <a:satMod val="130000"/>
                  </a:schemeClr>
                </a:solidFill>
              </a:rPr>
              <a:t>Climate Change (Emergency) and Nuclear Power</a:t>
            </a:r>
          </a:p>
        </p:txBody>
      </p:sp>
      <p:sp>
        <p:nvSpPr>
          <p:cNvPr id="2052" name="Subtitle 1">
            <a:extLst>
              <a:ext uri="{FF2B5EF4-FFF2-40B4-BE49-F238E27FC236}">
                <a16:creationId xmlns:a16="http://schemas.microsoft.com/office/drawing/2014/main" id="{54108EE1-D7B2-47E3-8830-31235F35F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448" y="4638675"/>
            <a:ext cx="3429000" cy="1905000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200" b="1" dirty="0"/>
              <a:t>Vojin Joksimovich, PhD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200" b="1" dirty="0"/>
              <a:t>American Nuclear Society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200" b="1" dirty="0"/>
              <a:t>San Diego Chapter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200" b="1" dirty="0"/>
              <a:t>June 17, 2020 </a:t>
            </a:r>
          </a:p>
        </p:txBody>
      </p:sp>
      <p:sp>
        <p:nvSpPr>
          <p:cNvPr id="10244" name="Slide Number Placeholder 4">
            <a:extLst>
              <a:ext uri="{FF2B5EF4-FFF2-40B4-BE49-F238E27FC236}">
                <a16:creationId xmlns:a16="http://schemas.microsoft.com/office/drawing/2014/main" id="{5BA839D7-ED34-4917-B262-5135CBD81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BC7CEA-0ACD-4C5E-9A81-440E0FE32A88}" type="slidenum">
              <a:rPr lang="en-US" altLang="en-US" sz="1200" smtClean="0">
                <a:solidFill>
                  <a:srgbClr val="B5A788"/>
                </a:solidFill>
              </a:rPr>
              <a:pPr/>
              <a:t>1</a:t>
            </a:fld>
            <a:endParaRPr lang="en-US" altLang="en-US" sz="1200">
              <a:solidFill>
                <a:srgbClr val="B5A7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14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0884D-CE84-461F-A2B5-8E45A0E3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2400"/>
            <a:ext cx="7464149" cy="8382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101 on Climate Change (Emergency)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EA25F-4C43-4D6D-A005-F21B4BD47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143000"/>
            <a:ext cx="7696200" cy="6019800"/>
          </a:xfrm>
        </p:spPr>
        <p:txBody>
          <a:bodyPr/>
          <a:lstStyle/>
          <a:p>
            <a:r>
              <a:rPr lang="en-US" sz="1600" dirty="0"/>
              <a:t>It is real, era of denialism seems over, ignore hysteria by climate jihadists, e.g. Greta Thunberg-person of the year, numerous political opportunists like AOC, globalists; facts there is global push to decarbonize </a:t>
            </a:r>
          </a:p>
          <a:p>
            <a:r>
              <a:rPr lang="en-US" sz="1600" b="1" dirty="0"/>
              <a:t>Greenhouse gases: </a:t>
            </a:r>
            <a:r>
              <a:rPr lang="en-US" sz="1600" dirty="0"/>
              <a:t>mainly CO2 (lifetime 100 yrs), CH4 (12 yrs), N2O (114 </a:t>
            </a:r>
            <a:r>
              <a:rPr lang="en-US" sz="1600" dirty="0" err="1"/>
              <a:t>yrs</a:t>
            </a:r>
            <a:r>
              <a:rPr lang="en-US" sz="1600" dirty="0"/>
              <a:t>): 0.04% atmosphere; water vapor H2O (0.25% atmosphere, 2 weeks): make lower atmosphere nearly opaque to infrared radiation, though largely transparent to solar radiation; cause planet warming increase: Earth’s surface temperature from ~0F to 60F; human activities have strong effect</a:t>
            </a:r>
          </a:p>
          <a:p>
            <a:r>
              <a:rPr lang="en-US" sz="1600" b="1" dirty="0"/>
              <a:t>CO2 major sources: </a:t>
            </a:r>
            <a:r>
              <a:rPr lang="en-US" sz="1600" dirty="0"/>
              <a:t>fossil fuels, deforestation, cement </a:t>
            </a:r>
          </a:p>
          <a:p>
            <a:r>
              <a:rPr lang="en-US" sz="1600" b="1" dirty="0"/>
              <a:t>CH4: </a:t>
            </a:r>
            <a:r>
              <a:rPr lang="en-US" sz="1600" dirty="0"/>
              <a:t>natural gas primary component, leaks 2.3% of all it produces; ~10% US CO2 emissions, 25 times more potent than CO2 trapping earth’s heat</a:t>
            </a:r>
          </a:p>
          <a:p>
            <a:r>
              <a:rPr lang="en-US" sz="1600" b="1" dirty="0"/>
              <a:t>CO2/CH4/N2O released by electricity generation: </a:t>
            </a:r>
            <a:r>
              <a:rPr lang="en-US" sz="1600" dirty="0"/>
              <a:t>~40% of all industrial emissions; ~25% transportation: cars, trucks, trains, planes, ships; 9% steel industry; ~ 4% cement, fertilizers, plastics; mining, buildings</a:t>
            </a:r>
          </a:p>
          <a:p>
            <a:r>
              <a:rPr lang="en-US" sz="1600" dirty="0"/>
              <a:t>Known since 1860, Tyndall, however, nobody foresaw rapid fossil fuels growth</a:t>
            </a:r>
          </a:p>
          <a:p>
            <a:r>
              <a:rPr lang="en-US" sz="1600" b="1" dirty="0"/>
              <a:t>Known risks: </a:t>
            </a:r>
            <a:r>
              <a:rPr lang="en-US" sz="1600" dirty="0"/>
              <a:t>Increasing sea levels, increasing hydrological events: droughts &amp; floods, increasing incidence of high category hurricanes, storm surges &amp; freshwater flooding, more heat stresses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93298-3C56-453D-A346-5C169E994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6857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16E0-E1D4-4C4D-9D02-414949830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589915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CO2 emissions, gigatons</a:t>
            </a: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BCA68801-0419-414F-BF88-21C71F949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013458"/>
            <a:ext cx="5486400" cy="58274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F9C63-6DB5-49B3-8D3A-88B5FA54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267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AD3B-FB0E-4EB0-9FBC-BF134AF9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0891"/>
            <a:ext cx="6625648" cy="762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UN Climate Change Conferences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96DA8-5DA9-4A53-A507-735A053FA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575" y="1219200"/>
            <a:ext cx="7543800" cy="3962400"/>
          </a:xfrm>
        </p:spPr>
        <p:txBody>
          <a:bodyPr/>
          <a:lstStyle/>
          <a:p>
            <a:r>
              <a:rPr lang="en-US" sz="1600" b="1" dirty="0"/>
              <a:t>1992</a:t>
            </a:r>
            <a:r>
              <a:rPr lang="en-US" sz="1600" dirty="0"/>
              <a:t> - Earth Summit Rio, established UN Framework Convention on Climate Change (CC)</a:t>
            </a:r>
          </a:p>
          <a:p>
            <a:r>
              <a:rPr lang="en-US" sz="1600" dirty="0"/>
              <a:t>Annual conferences since Berlin1995, 2 key ones </a:t>
            </a:r>
          </a:p>
          <a:p>
            <a:r>
              <a:rPr lang="en-US" sz="1600" b="1" dirty="0"/>
              <a:t>1997</a:t>
            </a:r>
            <a:r>
              <a:rPr lang="en-US" sz="1600" dirty="0"/>
              <a:t> - COP 3 failed Kyoto Protocol: voluntary arrangements, zero penalty tariffs, establish legally binding obligations for developed countries</a:t>
            </a:r>
          </a:p>
          <a:p>
            <a:r>
              <a:rPr lang="en-US" sz="1600" b="1" dirty="0"/>
              <a:t>2015</a:t>
            </a:r>
            <a:r>
              <a:rPr lang="en-US" sz="1600" dirty="0"/>
              <a:t> - COP 21 wobbly Paris accord: zero penalty tariffs, inducing free riders, agreement governing CC reductions</a:t>
            </a:r>
          </a:p>
          <a:p>
            <a:r>
              <a:rPr lang="en-US" sz="1600" b="1" dirty="0"/>
              <a:t>2019</a:t>
            </a:r>
            <a:r>
              <a:rPr lang="en-US" sz="1600" dirty="0"/>
              <a:t> - COP 25 Madrid, need for sharp emissions vs reduction outcomes; 2021 Glasgow-moved from 2020</a:t>
            </a:r>
          </a:p>
          <a:p>
            <a:r>
              <a:rPr lang="en-US" sz="1600" dirty="0"/>
              <a:t>UN’s Intergovernmental Panel CC (IPCC) has regularly issued reports since 1988; 2014 hundreds of possible scenarios; to me best climate model Russian INMCM5, predicting 1.4 C, at century end</a:t>
            </a:r>
          </a:p>
          <a:p>
            <a:r>
              <a:rPr lang="en-US" sz="1600" b="1" dirty="0"/>
              <a:t>2018</a:t>
            </a:r>
            <a:r>
              <a:rPr lang="en-US" sz="1600" dirty="0"/>
              <a:t> - IPCC Report of 1.5C to 2050; carbon removal for net negative emissions after 2050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4B185-77DC-49AD-BA13-345ABB6A2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29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F07B2-97F5-40FF-AC7B-0352E9A27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491"/>
            <a:ext cx="8001000" cy="761909"/>
          </a:xfrm>
        </p:spPr>
        <p:txBody>
          <a:bodyPr>
            <a:normAutofit/>
          </a:bodyPr>
          <a:lstStyle/>
          <a:p>
            <a:r>
              <a:rPr lang="en-US" sz="3600" dirty="0"/>
              <a:t>Annual CO2 emissions from energy</a:t>
            </a: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B82EA7D8-D271-4316-A15D-3D2129E13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343" y="1066800"/>
            <a:ext cx="6393296" cy="563870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2DDFC-33D1-46A0-A1EA-6D4CC00C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782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CF4C4-4BE0-479B-8959-8C1767633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0"/>
            <a:ext cx="54102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COP 21 Paris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E0EE2-6B52-4268-94DF-E9B2825A8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371600"/>
            <a:ext cx="7775575" cy="4343400"/>
          </a:xfrm>
        </p:spPr>
        <p:txBody>
          <a:bodyPr/>
          <a:lstStyle/>
          <a:p>
            <a:r>
              <a:rPr lang="en-US" sz="1600" dirty="0"/>
              <a:t>2010’s hotter 0.5°C than in 1980s, mean surface temp ~1.1°C above preindustrial level, rising 0.2°C/decade, 0.5°C probably inevitable, much Arctic has seen &gt;3°C</a:t>
            </a:r>
          </a:p>
          <a:p>
            <a:r>
              <a:rPr lang="en-US" sz="1600" dirty="0"/>
              <a:t>Targets, to prevent “dangerous climate interference;” promise to hold global warming “well below 2°C above preindustrial level, make efforts to limit temperature increase to 1.5°C, cost estimate 2.5% from world’s $86 trillion GNP/</a:t>
            </a:r>
            <a:r>
              <a:rPr lang="en-US" sz="1600" dirty="0" err="1"/>
              <a:t>yr</a:t>
            </a:r>
            <a:endParaRPr lang="en-US" sz="1600" dirty="0"/>
          </a:p>
          <a:p>
            <a:r>
              <a:rPr lang="en-US" sz="1600" dirty="0"/>
              <a:t>Neither 1.5°C nor 2°C has any particular significance outside these commitments, not inhabitable world, harm warning: making extreme weather events, frequent and/or more intense changing patterns of rainfall and drought, disrupting ecosystems, driving up sea levels  </a:t>
            </a:r>
          </a:p>
          <a:p>
            <a:r>
              <a:rPr lang="en-US" altLang="en-US" sz="1600" dirty="0"/>
              <a:t>195 countries pledged,</a:t>
            </a:r>
            <a:r>
              <a:rPr lang="en-US" sz="1600" dirty="0"/>
              <a:t> entered force 11/2016, President Trump withdrew</a:t>
            </a:r>
          </a:p>
          <a:p>
            <a:r>
              <a:rPr lang="en-US" sz="1600" dirty="0"/>
              <a:t>Term net-zero means that every ton of greenhouse gas currently emitted (&gt;43bn/</a:t>
            </a:r>
            <a:r>
              <a:rPr lang="en-US" sz="1600" dirty="0" err="1"/>
              <a:t>yr</a:t>
            </a:r>
            <a:r>
              <a:rPr lang="en-US" sz="1600" dirty="0"/>
              <a:t>) will be eliminated outright or offset, however, temperatures do not stop rising. IPCC 2019 requires 100bn-1trillion CO2 to be removed from atmosphere by century end</a:t>
            </a:r>
          </a:p>
          <a:p>
            <a:r>
              <a:rPr lang="en-US" sz="1600" dirty="0"/>
              <a:t>Extra gases accumulated over past two centuries will remain, removal from air necessary, chronic complexity involved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FC71B-65C7-4A3C-BF58-51F76C290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329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EFAB-9B9B-4B25-B274-CBAC39413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0"/>
            <a:ext cx="4953000" cy="9144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Global Status Snapshot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0FDE6-9452-4AE3-A41B-BC049AFEF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835" y="1143000"/>
            <a:ext cx="7862456" cy="3886200"/>
          </a:xfrm>
        </p:spPr>
        <p:txBody>
          <a:bodyPr/>
          <a:lstStyle/>
          <a:p>
            <a:r>
              <a:rPr lang="en-US" sz="1600" b="1" dirty="0"/>
              <a:t>IEA</a:t>
            </a:r>
            <a:r>
              <a:rPr lang="en-US" sz="1600" dirty="0"/>
              <a:t>: 2019 global CO2 emissions flatlined at 33 gigatons after two years of growth as world economy expanded by 2.9%; 15% coal decline in electricity generation in favor of renewables, nuclear; emissions in EU fell 5%, Japan 4%, rest of world grew by 400 million tons with 80% from Asia; Solar growth from142 GWe 2013-18 to 317 2019-24; India world’s cheapest solar energy producer: &lt;$800/KW, 84% drop in 8 yrs, 40% non-fossil electricity 2030 </a:t>
            </a:r>
          </a:p>
          <a:p>
            <a:r>
              <a:rPr lang="en-US" sz="1600" dirty="0"/>
              <a:t>Getting net-zero emissions by 2050 means halving emissions by 2030; lagging behind, no nation on course</a:t>
            </a:r>
          </a:p>
          <a:p>
            <a:r>
              <a:rPr lang="en-US" sz="1600" b="1" dirty="0"/>
              <a:t>UK: </a:t>
            </a:r>
            <a:r>
              <a:rPr lang="en-US" sz="1600" dirty="0"/>
              <a:t>2018 6% coal generation (from 44% in 2012), legislated massive cuts to net-zero emissions by 2050; by 2035 ending gasoline &amp; diesel sales (France by 2040, Norway 2025)  </a:t>
            </a:r>
          </a:p>
          <a:p>
            <a:r>
              <a:rPr lang="en-US" sz="1600" b="1" dirty="0"/>
              <a:t>EU Green Deal: </a:t>
            </a:r>
            <a:r>
              <a:rPr lang="en-US" sz="1600" dirty="0"/>
              <a:t>$1.1T sustainable investments over decade, 2050 climate neutral, nuclear not green despite 126 nuclear plants provide &gt;50% low C electricity; contested by </a:t>
            </a:r>
            <a:r>
              <a:rPr lang="en-US" sz="1600" dirty="0" err="1"/>
              <a:t>Foratom</a:t>
            </a:r>
            <a:r>
              <a:rPr lang="en-US" sz="1600" dirty="0"/>
              <a:t>, environmental groups, Poland); Germany: 2038 no coal, 2022 no nuclear; Greece shutting down coal plants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D069B-DF89-4D65-8F98-8429B29A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525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E9D6-1F5E-451C-948C-008322359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2231"/>
            <a:ext cx="4343400" cy="842169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US Status Snapshot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3CC9B-FBF1-4BF4-BE31-8D2498297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3940" y="1257300"/>
            <a:ext cx="7772399" cy="4343400"/>
          </a:xfrm>
        </p:spPr>
        <p:txBody>
          <a:bodyPr/>
          <a:lstStyle/>
          <a:p>
            <a:r>
              <a:rPr lang="en-US" sz="1600" dirty="0"/>
              <a:t>Despite COP25 withdrawal, 2019 largest decline as country, fall 140m tons or 2.9%, emissions, down gigaton from 2000; consumed more renewables than coal as power generation source, first time since 1885</a:t>
            </a:r>
          </a:p>
          <a:p>
            <a:r>
              <a:rPr lang="en-US" sz="1600" b="1" i="1" dirty="0"/>
              <a:t>“If you put CO2 into atmosphere, your responsibility is to take it out” </a:t>
            </a:r>
            <a:r>
              <a:rPr lang="en-US" sz="1600" dirty="0"/>
              <a:t>markets taking lead, not Fed Gov, numerous private industry initiatives; e.g. Microsoft: carbon negative by 2030, by 2050 plans to have removed from atmosphere all carbon it has produced since 1975 founding, establishing $1bn climate innovation fund for carbon reduction, capture &amp; removal technologies; Amazon: 80% renewables by 2024, 100% by 2030, $10bn Bezos Earth Fund; HP $120m/</a:t>
            </a:r>
            <a:r>
              <a:rPr lang="en-US" sz="1600" dirty="0" err="1"/>
              <a:t>yr</a:t>
            </a:r>
            <a:r>
              <a:rPr lang="en-US" sz="1600" dirty="0"/>
              <a:t> fund; refiners invested $100bn/decade, some banks not loaning money for fossil fuel projects, e.g. drilling for oil in Alaska; Norwegian Sovereign Fund cut 4 Canadian oil companies</a:t>
            </a:r>
          </a:p>
          <a:p>
            <a:r>
              <a:rPr lang="en-US" sz="1600" dirty="0"/>
              <a:t>Utilities phasing out coal-fired generation, e.g. Consumers Power retired 7 plants, remaining 5 by 2040;  2020 TVA coal 12%,  nuclear 43%;  Southern Co (6 nuclear plants in operation, 2 under construction): net zero carbon by 2050, 50% reduction in carbon emissions from 2007 levels possibly by 2030; AES Corp: coal &lt;10% by 2030, down from 34% last tear; 8 coal-mining companies went into bankruptcy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FA6FA-896B-43D4-829C-1012533AC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407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853F-0209-4FA0-9AC1-396629F6F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-13855"/>
            <a:ext cx="5284407" cy="1074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COVID-19 Pandemic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BF6C4-E345-46F6-A44E-6661FBE00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1649" y="1143000"/>
            <a:ext cx="7772399" cy="3429000"/>
          </a:xfrm>
        </p:spPr>
        <p:txBody>
          <a:bodyPr/>
          <a:lstStyle/>
          <a:p>
            <a:r>
              <a:rPr lang="en-US" sz="1600" dirty="0"/>
              <a:t>Modelling for COVID-19 was fatally flawed, complex computer modelling of Climate Change might be even worse</a:t>
            </a:r>
          </a:p>
          <a:p>
            <a:r>
              <a:rPr lang="en-US" sz="1600" dirty="0"/>
              <a:t>Massively disrupted global economy, greatest shock to global energy system over seven decades</a:t>
            </a:r>
          </a:p>
          <a:p>
            <a:r>
              <a:rPr lang="en-US" sz="1600" dirty="0"/>
              <a:t>IEA 2020:100 days data, overall energy demand drop 7 times decline after 2008 crisis, -6% since 2019, -5% electricity demand drop; record fall in carbon emissions of ~8% vs. 2019; Nuclear off-track in Sustainable Development Scenario</a:t>
            </a:r>
          </a:p>
          <a:p>
            <a:r>
              <a:rPr lang="en-US" sz="1600" dirty="0"/>
              <a:t>US 2020: electricity demand drop to 17-yr low; 3% decline in power consumption</a:t>
            </a:r>
          </a:p>
          <a:p>
            <a:r>
              <a:rPr lang="en-US" sz="1600" dirty="0"/>
              <a:t>2020 investment collapse: 15% coal, 32% oil and gas, 10% renewables; major shift toward low carbon sources, i.e. wind, solar PV, hydro, nuclear: 40% of power mix</a:t>
            </a:r>
          </a:p>
          <a:p>
            <a:r>
              <a:rPr lang="en-US" sz="1600" dirty="0"/>
              <a:t>Hydrogen and battery storage stand out as two key technologies for decarbonization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E4CD8-0F78-43B8-9014-FB7573E3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329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B10B-8BEC-4BD2-B3B9-BDC452CE8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766" y="76200"/>
            <a:ext cx="7467600" cy="838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/>
              <a:t>Nuclear Generation Attributes/Drivers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B8C00E79-AF11-4C70-9160-0A0EBCD69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866" y="1219200"/>
            <a:ext cx="7772400" cy="4419600"/>
          </a:xfrm>
        </p:spPr>
        <p:txBody>
          <a:bodyPr/>
          <a:lstStyle/>
          <a:p>
            <a:r>
              <a:rPr lang="en-US" altLang="en-US" sz="1600" dirty="0"/>
              <a:t>2</a:t>
            </a:r>
            <a:r>
              <a:rPr lang="en-US" altLang="en-US" sz="1600" baseline="30000" dirty="0"/>
              <a:t>nd</a:t>
            </a:r>
            <a:r>
              <a:rPr lang="en-US" altLang="en-US" sz="1600" dirty="0"/>
              <a:t> largest contributor to near carbon-free electricity after hydro (16% world electricity), Nuclear (10.6%); part and at core of clean energy future; averting emissions of 2.5bn CO2/</a:t>
            </a:r>
            <a:r>
              <a:rPr lang="en-US" altLang="en-US" sz="1600" dirty="0" err="1"/>
              <a:t>yr</a:t>
            </a:r>
            <a:r>
              <a:rPr lang="en-US" altLang="en-US" sz="1600" dirty="0"/>
              <a:t>; 64yr track record; provides base-load electricity, energy security, fights air pollution; wastes small vs. fossil fuel, medical isotopes &amp; agriculture, capable of powering CO2 removal</a:t>
            </a:r>
          </a:p>
          <a:p>
            <a:r>
              <a:rPr lang="en-US" altLang="en-US" sz="1600" dirty="0"/>
              <a:t>Generating Electricity: from day 1 principal driver; even today 1/3 in India without electricity, 625m in Africa; Electric cars replacing combustion-engine cars worldwide; Chinese electric vehicle credit scheme-pays citizens to make switch</a:t>
            </a:r>
          </a:p>
          <a:p>
            <a:r>
              <a:rPr lang="en-US" altLang="en-US" sz="1600" dirty="0"/>
              <a:t>Non-Electric applications (not-available from renewables): desalination plants, industrial process heat, district heating</a:t>
            </a:r>
          </a:p>
          <a:p>
            <a:r>
              <a:rPr lang="en-US" altLang="en-US" sz="1600" b="1" dirty="0"/>
              <a:t>Innovations: </a:t>
            </a:r>
          </a:p>
          <a:p>
            <a:pPr lvl="1"/>
            <a:r>
              <a:rPr lang="en-US" altLang="en-US" sz="1600" dirty="0"/>
              <a:t>SMRs, BWRX-300 in licensing</a:t>
            </a:r>
          </a:p>
          <a:p>
            <a:pPr lvl="1"/>
            <a:r>
              <a:rPr lang="en-US" altLang="en-US" sz="1600" dirty="0"/>
              <a:t>US intends to restore leadership in Advanced Reactors:  DOE $230m Demonstration Program, first step creating uranium reserve; National Innovation Center established</a:t>
            </a:r>
          </a:p>
          <a:p>
            <a:pPr lvl="1"/>
            <a:r>
              <a:rPr lang="en-US" sz="1600" dirty="0"/>
              <a:t>SMR licensing harmonization: </a:t>
            </a:r>
            <a:r>
              <a:rPr lang="en-US" altLang="en-US" sz="1600" dirty="0"/>
              <a:t>HTRs, integrated molten salt </a:t>
            </a:r>
          </a:p>
          <a:p>
            <a:endParaRPr lang="en-US" altLang="en-US" sz="1600" dirty="0"/>
          </a:p>
          <a:p>
            <a:endParaRPr lang="en-US" altLang="en-US" sz="2800" dirty="0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14005016-A7DC-4C72-AAB8-D4B1F31A4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67C855-2F4D-4D63-A276-2395B1902992}" type="slidenum">
              <a:rPr lang="en-US" altLang="en-US" sz="1200" smtClean="0">
                <a:solidFill>
                  <a:srgbClr val="B5A788"/>
                </a:solidFill>
              </a:rPr>
              <a:pPr/>
              <a:t>10</a:t>
            </a:fld>
            <a:endParaRPr lang="en-US" altLang="en-US" sz="1200" dirty="0">
              <a:solidFill>
                <a:srgbClr val="B5A788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B5B62-0422-435A-8373-F1316BF6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069" y="408709"/>
            <a:ext cx="8019906" cy="1039091"/>
          </a:xfrm>
        </p:spPr>
        <p:txBody>
          <a:bodyPr>
            <a:noAutofit/>
          </a:bodyPr>
          <a:lstStyle/>
          <a:p>
            <a:r>
              <a:rPr lang="en-US" altLang="en-US" sz="1600" dirty="0"/>
              <a:t>Total Amount of CO2 plus other greenhouse gases emitted over full fuel cycle from extraction of raw materials through decommissioning in gCO2/kWh per UK House of Commons</a:t>
            </a:r>
            <a:br>
              <a:rPr lang="en-US" altLang="en-US" sz="1600" dirty="0"/>
            </a:br>
            <a:br>
              <a:rPr lang="en-US" altLang="en-US" sz="1600" dirty="0"/>
            </a:br>
            <a:endParaRPr lang="en-U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30829-3ACB-4BCC-A3FB-394B90A44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255" y="1447800"/>
            <a:ext cx="7318375" cy="2971800"/>
          </a:xfrm>
        </p:spPr>
        <p:txBody>
          <a:bodyPr/>
          <a:lstStyle/>
          <a:p>
            <a:r>
              <a:rPr lang="en-US" altLang="en-US" sz="1600" b="1" dirty="0"/>
              <a:t>Coal </a:t>
            </a:r>
            <a:r>
              <a:rPr lang="en-US" altLang="en-US" sz="1600" dirty="0"/>
              <a:t>                       823-1075</a:t>
            </a:r>
          </a:p>
          <a:p>
            <a:r>
              <a:rPr lang="en-US" altLang="en-US" sz="1600" b="1" dirty="0"/>
              <a:t>Oil </a:t>
            </a:r>
            <a:r>
              <a:rPr lang="en-US" altLang="en-US" sz="1600" dirty="0"/>
              <a:t>                          650</a:t>
            </a:r>
          </a:p>
          <a:p>
            <a:r>
              <a:rPr lang="en-US" altLang="en-US" sz="1600" b="1" dirty="0"/>
              <a:t>Natural Gas</a:t>
            </a:r>
            <a:r>
              <a:rPr lang="en-US" altLang="en-US" sz="1600" dirty="0"/>
              <a:t>            411-440</a:t>
            </a:r>
          </a:p>
          <a:p>
            <a:r>
              <a:rPr lang="en-US" altLang="en-US" sz="1600" b="1" dirty="0"/>
              <a:t>Biomass</a:t>
            </a:r>
            <a:r>
              <a:rPr lang="en-US" altLang="en-US" sz="1600" dirty="0"/>
              <a:t>                  25-237</a:t>
            </a:r>
          </a:p>
          <a:p>
            <a:r>
              <a:rPr lang="en-US" altLang="en-US" sz="1600" b="1" dirty="0"/>
              <a:t>Photovoltaics</a:t>
            </a:r>
            <a:r>
              <a:rPr lang="en-US" altLang="en-US" sz="1600" dirty="0"/>
              <a:t>          35-58</a:t>
            </a:r>
          </a:p>
          <a:p>
            <a:r>
              <a:rPr lang="en-US" altLang="en-US" sz="1600" b="1" dirty="0"/>
              <a:t>Marine</a:t>
            </a:r>
            <a:r>
              <a:rPr lang="en-US" altLang="en-US" sz="1600" dirty="0"/>
              <a:t>                     25-50:</a:t>
            </a:r>
          </a:p>
          <a:p>
            <a:r>
              <a:rPr lang="en-US" altLang="en-US" sz="1600" b="1" dirty="0"/>
              <a:t>Hydroelectric</a:t>
            </a:r>
            <a:r>
              <a:rPr lang="en-US" altLang="en-US" sz="1600" dirty="0"/>
              <a:t>          3-10</a:t>
            </a:r>
          </a:p>
          <a:p>
            <a:r>
              <a:rPr lang="en-US" altLang="en-US" sz="1600" b="1" dirty="0"/>
              <a:t>Wind </a:t>
            </a:r>
            <a:r>
              <a:rPr lang="en-US" altLang="en-US" sz="1600" dirty="0"/>
              <a:t>                       4.5-5</a:t>
            </a:r>
          </a:p>
          <a:p>
            <a:r>
              <a:rPr lang="en-US" altLang="en-US" sz="1600" b="1" dirty="0"/>
              <a:t>Nuclear</a:t>
            </a:r>
            <a:r>
              <a:rPr lang="en-US" altLang="en-US" sz="1600" dirty="0"/>
              <a:t>                    3.5-5 (40% mining)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A503A-ACA9-49E6-BC46-42D24294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9123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3F0C4-F54B-40E3-BEA7-143218E9E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6200"/>
            <a:ext cx="7499350" cy="1143000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Mortality Rates: </a:t>
            </a:r>
            <a:r>
              <a:rPr lang="en-US" altLang="en-US" sz="1600" dirty="0"/>
              <a:t>100,000 deaths per trillion </a:t>
            </a:r>
            <a:r>
              <a:rPr lang="en-US" altLang="en-US" sz="1600" dirty="0" err="1"/>
              <a:t>KWh</a:t>
            </a:r>
            <a:r>
              <a:rPr lang="en-US" altLang="en-US" sz="1600" dirty="0"/>
              <a:t> (Kerry Emanuel)</a:t>
            </a:r>
            <a:br>
              <a:rPr lang="en-US" altLang="en-US" sz="1600" dirty="0"/>
            </a:br>
            <a:endParaRPr lang="en-U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BD3BF-A36F-48B7-A13B-2E7D5EBBF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31493"/>
            <a:ext cx="6934200" cy="4983162"/>
          </a:xfrm>
        </p:spPr>
        <p:txBody>
          <a:bodyPr/>
          <a:lstStyle/>
          <a:p>
            <a:r>
              <a:rPr lang="en-US" sz="1600" b="1" dirty="0"/>
              <a:t>Coal:                         </a:t>
            </a:r>
            <a:r>
              <a:rPr lang="en-US" sz="1600" dirty="0"/>
              <a:t>Chinese 280,000</a:t>
            </a:r>
          </a:p>
          <a:p>
            <a:pPr marL="82550" indent="0">
              <a:buNone/>
            </a:pPr>
            <a:r>
              <a:rPr lang="en-US" sz="1600" dirty="0"/>
              <a:t>                                      Global    170,000</a:t>
            </a:r>
          </a:p>
          <a:p>
            <a:pPr marL="82550" indent="0">
              <a:buNone/>
            </a:pPr>
            <a:r>
              <a:rPr lang="en-US" sz="1600" dirty="0"/>
              <a:t>                                       US          15,000</a:t>
            </a:r>
          </a:p>
          <a:p>
            <a:r>
              <a:rPr lang="en-US" sz="1600" b="1" dirty="0"/>
              <a:t>Oil:                                           </a:t>
            </a:r>
            <a:r>
              <a:rPr lang="en-US" sz="1600" dirty="0"/>
              <a:t>36,000</a:t>
            </a:r>
          </a:p>
          <a:p>
            <a:r>
              <a:rPr lang="en-US" sz="1600" b="1" dirty="0"/>
              <a:t>Natural Gas:                             </a:t>
            </a:r>
            <a:r>
              <a:rPr lang="en-US" sz="1600" dirty="0"/>
              <a:t>4,000</a:t>
            </a:r>
          </a:p>
          <a:p>
            <a:r>
              <a:rPr lang="en-US" sz="1600" b="1" dirty="0"/>
              <a:t>Biomass:                                  </a:t>
            </a:r>
            <a:r>
              <a:rPr lang="en-US" sz="1600" dirty="0"/>
              <a:t>24,000</a:t>
            </a:r>
          </a:p>
          <a:p>
            <a:r>
              <a:rPr lang="en-US" sz="1600" b="1" dirty="0"/>
              <a:t>Photovoltaics:                              </a:t>
            </a:r>
            <a:r>
              <a:rPr lang="en-US" sz="1600" dirty="0"/>
              <a:t>440</a:t>
            </a:r>
          </a:p>
          <a:p>
            <a:r>
              <a:rPr lang="en-US" sz="1600" b="1" dirty="0"/>
              <a:t>Hydroelectric:                          </a:t>
            </a:r>
            <a:r>
              <a:rPr lang="en-US" sz="1600" dirty="0"/>
              <a:t>1,400</a:t>
            </a:r>
          </a:p>
          <a:p>
            <a:r>
              <a:rPr lang="en-US" sz="1600" b="1" dirty="0"/>
              <a:t>Wind:                                           </a:t>
            </a:r>
            <a:r>
              <a:rPr lang="en-US" sz="1600" dirty="0"/>
              <a:t>50</a:t>
            </a:r>
          </a:p>
          <a:p>
            <a:r>
              <a:rPr lang="en-US" sz="1600" b="1" dirty="0"/>
              <a:t>Nuclear:                                       </a:t>
            </a:r>
            <a:r>
              <a:rPr lang="en-US" sz="1600" dirty="0"/>
              <a:t>90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2B879-5500-4780-A3EC-C0AA0F3E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245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0B168-BE05-4858-A833-4EEBE4C49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8600"/>
            <a:ext cx="6553200" cy="6858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/>
              <a:t>2019 WNA Global Status Snapshot</a:t>
            </a:r>
            <a:endParaRPr lang="en-US" sz="3600" b="1" dirty="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C5C6EF97-4257-4ECE-89F5-A30C3916C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371600"/>
            <a:ext cx="79248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600" dirty="0"/>
              <a:t>442 plants operating: generated 2563 TWh in 2018, 392.4 GWe (slightly less 2018); shutdowns outweigh startups,10 grid connections; 30 countries, 28 planning; 10.6% world electricity (coal ~39%, gas 23%, 7% wind + solar), 1/3 low carbon electricity; 53 underway ~60 GWe, 110 planned ~120 </a:t>
            </a:r>
            <a:r>
              <a:rPr lang="en-US" altLang="en-US" sz="1600" dirty="0" err="1"/>
              <a:t>GWe</a:t>
            </a:r>
            <a:r>
              <a:rPr lang="en-US" altLang="en-US" sz="1600" dirty="0"/>
              <a:t>, 330 proposed ~361GWe; </a:t>
            </a:r>
            <a:r>
              <a:rPr lang="en-US" sz="1600" dirty="0"/>
              <a:t>three major concerns</a:t>
            </a:r>
          </a:p>
          <a:p>
            <a:pPr eaLnBrk="1" hangingPunct="1">
              <a:lnSpc>
                <a:spcPct val="80000"/>
              </a:lnSpc>
            </a:pPr>
            <a:endParaRPr lang="en-US" altLang="en-US" sz="16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/>
              <a:t>WNA projection: Harmony Model: 20 C, 25% global electricity, 1000 GWe new builds by 2050</a:t>
            </a:r>
          </a:p>
          <a:p>
            <a:pPr eaLnBrk="1" hangingPunct="1">
              <a:lnSpc>
                <a:spcPct val="80000"/>
              </a:lnSpc>
            </a:pPr>
            <a:endParaRPr lang="en-US" altLang="en-US" sz="16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/>
              <a:t>IEA: UN Sustainable Development Scenario: multiple strategies &amp; innovations required; oil peaks 2020, down 73% by 2040, Nuclear increases ~90%, 678 GWe 2040</a:t>
            </a:r>
          </a:p>
          <a:p>
            <a:pPr eaLnBrk="1" hangingPunct="1">
              <a:lnSpc>
                <a:spcPct val="80000"/>
              </a:lnSpc>
            </a:pPr>
            <a:endParaRPr lang="en-US" altLang="en-US" sz="16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/>
              <a:t>IAEA: 2030 low projection: 6% decline, high 25% up to 496 </a:t>
            </a:r>
            <a:r>
              <a:rPr lang="en-US" altLang="en-US" sz="1600" dirty="0" err="1"/>
              <a:t>GWe</a:t>
            </a:r>
            <a:r>
              <a:rPr lang="en-US" altLang="en-US" sz="1600" dirty="0"/>
              <a:t>, 80% to 715 GWe by 2050</a:t>
            </a:r>
          </a:p>
          <a:p>
            <a:pPr marL="82550" indent="0" eaLnBrk="1" hangingPunct="1">
              <a:lnSpc>
                <a:spcPct val="80000"/>
              </a:lnSpc>
              <a:buNone/>
            </a:pPr>
            <a:r>
              <a:rPr lang="en-US" altLang="en-US" sz="1600" dirty="0"/>
              <a:t> </a:t>
            </a:r>
          </a:p>
          <a:p>
            <a:r>
              <a:rPr lang="en-US" altLang="en-US" sz="1600" dirty="0"/>
              <a:t>Russia/China dominant; Russia technology/exports, China new builds; OECD countries hesitant; novices vital: e.g. UAE, Belarus, Bangladesh, Turkey, Egypt, Uzbekistan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AD16B8C9-F367-41DA-B575-327C51282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4941E4F-3C9D-48BA-A2AD-ECA048959671}" type="slidenum">
              <a:rPr lang="en-US" altLang="en-US" sz="1200" smtClean="0">
                <a:solidFill>
                  <a:srgbClr val="B5A788"/>
                </a:solidFill>
              </a:rPr>
              <a:pPr/>
              <a:t>13</a:t>
            </a:fld>
            <a:endParaRPr lang="en-US" altLang="en-US" sz="1200" dirty="0">
              <a:solidFill>
                <a:srgbClr val="B5A788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2A8FF-69E5-4AF6-88C0-52ECFE83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855"/>
            <a:ext cx="5756564" cy="838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/>
              <a:t>Russia/China Status Snapshot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F76F477C-F0B9-4AFA-8525-7C8521D56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375" y="1066800"/>
            <a:ext cx="7848600" cy="3352800"/>
          </a:xfrm>
        </p:spPr>
        <p:txBody>
          <a:bodyPr/>
          <a:lstStyle/>
          <a:p>
            <a:r>
              <a:rPr lang="en-US" altLang="en-US" sz="1600" b="1" dirty="0"/>
              <a:t>Russia:</a:t>
            </a:r>
            <a:r>
              <a:rPr lang="en-US" altLang="en-US" sz="1600" dirty="0"/>
              <a:t> 38 operating, 203 TWh, ~29.2 Gwe; 18% electricity; life extensions 45-60 years; upratings 107-110%; 4 underway ~5 GWe; 24 planned, ~25.8 GWe; proposed 22.2 GWe; 225 TWh 2030, 260 TWh 2050 Post-Soviet exports $300bn-13 countries: 9 operating, 7 underway, 11 contracted,11 ordered, 30 proposals; N technology leader: VVERs, floating Akademik Lomonosov; fast reactors: “Proryv” closed fuel cycle, 2022 U-Pu MOX fuel in BN-800, decision for BN-1200 fast reactor</a:t>
            </a:r>
          </a:p>
          <a:p>
            <a:pPr marL="82550" indent="0">
              <a:buNone/>
            </a:pPr>
            <a:endParaRPr lang="en-US" altLang="en-US" sz="1600" dirty="0"/>
          </a:p>
          <a:p>
            <a:r>
              <a:rPr lang="en-US" altLang="en-US" sz="1600" b="1" dirty="0"/>
              <a:t>China</a:t>
            </a:r>
            <a:r>
              <a:rPr lang="en-US" altLang="en-US" sz="1600" dirty="0"/>
              <a:t>: 48 operating plants 348 TWh (18% up), 48.74 GWe, 4.88% electricity;2019 example: Hongyanhe 4 CPR1000s, 30.76 TWh-avoided 9.48m tons of coal, 25.87m tons of CO2; 10 or 15 underway 11 </a:t>
            </a:r>
            <a:r>
              <a:rPr lang="en-US" altLang="en-US" sz="1600" dirty="0" err="1"/>
              <a:t>GWe</a:t>
            </a:r>
            <a:r>
              <a:rPr lang="en-US" altLang="en-US" sz="1600" dirty="0"/>
              <a:t>, 43 planned ~50 </a:t>
            </a:r>
            <a:r>
              <a:rPr lang="en-US" altLang="en-US" sz="1600" dirty="0" err="1"/>
              <a:t>GWe</a:t>
            </a:r>
            <a:r>
              <a:rPr lang="en-US" altLang="en-US" sz="1600" dirty="0"/>
              <a:t>, 170 proposed ~200 </a:t>
            </a:r>
            <a:r>
              <a:rPr lang="en-US" altLang="en-US" sz="1600" dirty="0" err="1"/>
              <a:t>GWe</a:t>
            </a:r>
            <a:r>
              <a:rPr lang="en-US" altLang="en-US" sz="1600" dirty="0"/>
              <a:t> by 2035; self-sufficient following use of  Western &amp; Russian technology; plan by ~2040 PWRs will level off, fast reactors progressively increase at least 200 GWe by 2050; exports: 2 operating +2 under way in Pakistan; goal 30 exports by 2030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363FF8C9-5B08-42D3-857D-160C227254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BB713AF-12CE-436A-A99C-8FB74E4B1B5F}" type="slidenum">
              <a:rPr lang="en-US" altLang="en-US" sz="1200" smtClean="0">
                <a:solidFill>
                  <a:srgbClr val="B5A788"/>
                </a:solidFill>
              </a:rPr>
              <a:pPr/>
              <a:t>14</a:t>
            </a:fld>
            <a:endParaRPr lang="en-US" altLang="en-US" sz="1200">
              <a:solidFill>
                <a:srgbClr val="B5A788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346C9-35DF-4B44-9367-24C624C5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8600"/>
            <a:ext cx="5181598" cy="5334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Other Nuclear Leaders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F9AD2-E8EB-4E17-9AC8-5A20848A3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011" y="1066800"/>
            <a:ext cx="7848600" cy="5029200"/>
          </a:xfrm>
        </p:spPr>
        <p:txBody>
          <a:bodyPr/>
          <a:lstStyle/>
          <a:p>
            <a:r>
              <a:rPr lang="en-US" sz="1600" b="1" dirty="0"/>
              <a:t>US:</a:t>
            </a:r>
            <a:r>
              <a:rPr lang="en-US" sz="1600" dirty="0"/>
              <a:t> 96 operating 808 TWh,~98 GWe, ~20% electricity, New Hampshire, S Carolina, Illinois generate &gt;50% N; closing good plants (~10 imminent, Indian Point 2 closed in April), low natural gas prices; FP&amp;L, Exelon, Dominion 80yr life extension; N renaissance fizzled, Vogtle 3&amp;4 “unlikely” to meet May 2021/2022 in-service dates, $17 bn projected cost; no new plants until 2030, NuScale SMR in licensing, 2026 operation? </a:t>
            </a:r>
          </a:p>
          <a:p>
            <a:r>
              <a:rPr lang="en-US" sz="1600" b="1" dirty="0"/>
              <a:t>France</a:t>
            </a:r>
            <a:r>
              <a:rPr lang="en-US" sz="1600" dirty="0"/>
              <a:t>: 58 operating 395.9 TWh, 63,13 GWe, 72% electricity, Flamanville 3 underway 1750 GWe, 6 EPRs for 2022 decision, 14 shutdown by 2035, Fessenheim 1/2 this year; 2020 EDF reduction to 300 TWh from 375-390 projected </a:t>
            </a:r>
          </a:p>
          <a:p>
            <a:r>
              <a:rPr lang="en-US" sz="1600" b="1" dirty="0"/>
              <a:t>India</a:t>
            </a:r>
            <a:r>
              <a:rPr lang="en-US" sz="1600" dirty="0"/>
              <a:t>: 22 plants operating 35.4 TWh, 6.28 GWe, 3.1% electricity; 7 plants underway, 5.4 GWe; 14 planed 10.5 GWe, 32 GWe; sites for 28 plants approved, from 2020 plant/year to be commissioned</a:t>
            </a:r>
          </a:p>
          <a:p>
            <a:r>
              <a:rPr lang="en-US" sz="1600" b="1" dirty="0"/>
              <a:t>S. Korea</a:t>
            </a:r>
            <a:r>
              <a:rPr lang="en-US" sz="1600" dirty="0"/>
              <a:t>: 24 operating 127.1 TWh, 23GWe, 27% electricity; 4 underway 5600 GWe, no planned, 2 proposed 2.8 GWe; exports: 4 in UAE; 40 </a:t>
            </a:r>
            <a:r>
              <a:rPr lang="en-US" sz="1600" dirty="0" err="1"/>
              <a:t>yr</a:t>
            </a:r>
            <a:r>
              <a:rPr lang="en-US" sz="1600" dirty="0"/>
              <a:t> phaseout?</a:t>
            </a:r>
          </a:p>
          <a:p>
            <a:r>
              <a:rPr lang="en-US" sz="1600" b="1" dirty="0"/>
              <a:t>UK: </a:t>
            </a:r>
            <a:r>
              <a:rPr lang="en-US" sz="1600" dirty="0"/>
              <a:t>14 AGRs, 1 PWR operating, 8.9 GW, ~20% electricity, 26 magnox reactors being decommissioned, 2 EPRs underway 3.26 GWe, 2 planned?</a:t>
            </a:r>
          </a:p>
          <a:p>
            <a:r>
              <a:rPr lang="en-US" sz="1600" b="1" dirty="0"/>
              <a:t>Japan:</a:t>
            </a:r>
            <a:r>
              <a:rPr lang="en-US" sz="1600" dirty="0"/>
              <a:t> 2011 54 operating plants, 30% electricity, now 6.2%; 40 operable, 9 operating, 49.3 TWh, 17 restart approvals, 10 decommissioned, huge Daiichi cleanup costs; 2 underway 2756 GWe, 1 planned, 8 proposed</a:t>
            </a:r>
          </a:p>
          <a:p>
            <a:r>
              <a:rPr lang="en-US" sz="1600" b="1" dirty="0"/>
              <a:t>EU</a:t>
            </a:r>
            <a:r>
              <a:rPr lang="en-US" sz="1600" dirty="0"/>
              <a:t>: 128 plants, 119 GWe, 26% electricity, 90% to be shutdown by 2035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35FAB-16F8-4F92-9249-6CEA5CA3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1600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764BA-6B38-424E-8321-371CC9642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914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/>
              <a:t>Concern I: Severe Nuclear Accident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1967F87C-E964-4070-B92E-B9BCB1005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143000"/>
            <a:ext cx="7775575" cy="4301836"/>
          </a:xfrm>
        </p:spPr>
        <p:txBody>
          <a:bodyPr/>
          <a:lstStyle/>
          <a:p>
            <a:r>
              <a:rPr lang="en-US" altLang="en-US" sz="1600" dirty="0"/>
              <a:t>Three in 64year history: </a:t>
            </a:r>
          </a:p>
          <a:p>
            <a:pPr lvl="2">
              <a:buClr>
                <a:schemeClr val="tx1"/>
              </a:buClr>
              <a:buFont typeface="+mj-lt"/>
              <a:buAutoNum type="arabicPeriod"/>
            </a:pPr>
            <a:r>
              <a:rPr lang="en-US" altLang="en-US" sz="1600" dirty="0"/>
              <a:t>1979 – US,  Three Mile Island (TMI-2)</a:t>
            </a:r>
          </a:p>
          <a:p>
            <a:pPr lvl="2">
              <a:buClr>
                <a:schemeClr val="tx1"/>
              </a:buClr>
              <a:buFont typeface="+mj-lt"/>
              <a:buAutoNum type="arabicPeriod"/>
            </a:pPr>
            <a:r>
              <a:rPr lang="en-US" altLang="en-US" sz="1600" dirty="0"/>
              <a:t>1986 – USSR, Chernobyl</a:t>
            </a:r>
          </a:p>
          <a:p>
            <a:pPr lvl="2">
              <a:buClr>
                <a:schemeClr val="tx1"/>
              </a:buClr>
              <a:buFont typeface="+mj-lt"/>
              <a:buAutoNum type="arabicPeriod"/>
            </a:pPr>
            <a:r>
              <a:rPr lang="en-US" altLang="en-US" sz="1600" dirty="0"/>
              <a:t> 2011 – Japan, Fukushima Daiichi (FD)</a:t>
            </a:r>
          </a:p>
          <a:p>
            <a:r>
              <a:rPr lang="en-US" altLang="en-US" sz="1600" b="1" dirty="0"/>
              <a:t>TMI-2 B&amp;W PWR: </a:t>
            </a:r>
            <a:r>
              <a:rPr lang="en-US" altLang="en-US" sz="1600" dirty="0"/>
              <a:t>45% core melt, small Radioactive Release (RR), GPUN bankrupt; $35bn NRC backfits; 30 yrs no orders</a:t>
            </a:r>
          </a:p>
          <a:p>
            <a:r>
              <a:rPr lang="en-US" altLang="en-US" sz="1600" b="1" dirty="0"/>
              <a:t>Chernobyl 4 Soviet RMBK-1000: </a:t>
            </a:r>
            <a:r>
              <a:rPr lang="en-US" altLang="en-US" sz="1600" dirty="0"/>
              <a:t>134 first-responder doses of &gt;4000 mSv, 28 died in 3 months; Closure of Chernobyl  units 1-3, Lithuania Ignalina, Bulgaria Kozloduy1-4, Slovakia Bohunice1-2</a:t>
            </a:r>
          </a:p>
          <a:p>
            <a:r>
              <a:rPr lang="en-US" altLang="en-US" sz="1600" b="1" dirty="0"/>
              <a:t>FD: </a:t>
            </a:r>
            <a:r>
              <a:rPr lang="en-US" altLang="en-US" sz="1600" dirty="0"/>
              <a:t>GEJE induced tsunami flooded 4 TEPCO BWRs: 3 meltdowns, 3 hydrogen explosions, large RR &lt;1/10 Ch, no health effects; ~$200 bn cleanup costs, slowed N development worldwide</a:t>
            </a:r>
          </a:p>
          <a:p>
            <a:r>
              <a:rPr lang="en-US" altLang="en-US" sz="1600" dirty="0"/>
              <a:t>Low public risk, risk to owners; </a:t>
            </a:r>
            <a:r>
              <a:rPr lang="en-US" sz="1600" dirty="0"/>
              <a:t>80% Gen II plants operating, new materials for cladding &amp; fuel pellets: A</a:t>
            </a:r>
            <a:r>
              <a:rPr lang="en-US" altLang="en-US" sz="1600" dirty="0"/>
              <a:t>ccident Tolerant Fuel (ATF) testing in progress: Rosatom, GE, W, Framatome</a:t>
            </a:r>
          </a:p>
          <a:p>
            <a:r>
              <a:rPr lang="en-US" altLang="en-US" sz="1600" b="1" dirty="0"/>
              <a:t>1984 Bhopal, India: </a:t>
            </a:r>
            <a:r>
              <a:rPr lang="en-US" altLang="en-US" sz="1600" dirty="0"/>
              <a:t>methyl isocyanate release;15-20,000 fatalities, ~half million health issues, site not cleaned up yet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77CDA351-A488-47B9-9E83-7BDDDA32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200" dirty="0">
              <a:solidFill>
                <a:srgbClr val="B5A788"/>
              </a:solidFill>
            </a:endParaRPr>
          </a:p>
          <a:p>
            <a:fld id="{DEFA2533-F8A9-4D64-9F9D-9596A2DF469D}" type="slidenum">
              <a:rPr lang="en-US" altLang="en-US" sz="1200" smtClean="0">
                <a:solidFill>
                  <a:srgbClr val="B5A788"/>
                </a:solidFill>
              </a:rPr>
              <a:pPr/>
              <a:t>16</a:t>
            </a:fld>
            <a:endParaRPr lang="en-US" altLang="en-US" sz="1200" dirty="0">
              <a:solidFill>
                <a:srgbClr val="B5A788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5CE5-AADF-41FB-861C-5206B8D84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0"/>
            <a:ext cx="7086600" cy="838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/>
              <a:t>Concern II: Massive Cost Overruns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7FE3F-C0CB-4E51-BFF3-9B0C69AD0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990600"/>
            <a:ext cx="7620000" cy="4191000"/>
          </a:xfrm>
        </p:spPr>
        <p:txBody>
          <a:bodyPr/>
          <a:lstStyle/>
          <a:p>
            <a:pPr>
              <a:defRPr/>
            </a:pPr>
            <a:r>
              <a:rPr lang="en-US" sz="1600" dirty="0"/>
              <a:t>After 64 yrs experience construction delays still causing massive cost overruns: </a:t>
            </a:r>
          </a:p>
          <a:p>
            <a:pPr marL="82550" indent="0">
              <a:buNone/>
              <a:defRPr/>
            </a:pPr>
            <a:r>
              <a:rPr lang="en-US" sz="1600" dirty="0"/>
              <a:t>     US never built nuclear plant on budget!</a:t>
            </a:r>
          </a:p>
          <a:p>
            <a:pPr>
              <a:defRPr/>
            </a:pPr>
            <a:r>
              <a:rPr lang="en-US" sz="1600" dirty="0"/>
              <a:t>First-of-the-kind villains: US W AP1000s, French EPRs</a:t>
            </a:r>
          </a:p>
          <a:p>
            <a:pPr>
              <a:defRPr/>
            </a:pPr>
            <a:r>
              <a:rPr lang="en-US" sz="1600" dirty="0"/>
              <a:t>2017</a:t>
            </a:r>
            <a:r>
              <a:rPr lang="en-US" sz="1600"/>
              <a:t>: Westinghouse (</a:t>
            </a:r>
            <a:r>
              <a:rPr lang="en-US" sz="1600" dirty="0"/>
              <a:t>Toshiba parent) filed Chapter 11 bankruptcy, emerged in 8/2018, Brookfield investors bought W for $4.6bn</a:t>
            </a:r>
          </a:p>
          <a:p>
            <a:pPr>
              <a:defRPr/>
            </a:pPr>
            <a:r>
              <a:rPr lang="en-US" sz="1600" dirty="0"/>
              <a:t>Toshiba withdrew as N vendor: sold profitable memory chip unit, paid guarantees: to Summer 2&amp;3 + Vogtle 3&amp;4 owners; Summer 2&amp;3 abandoned-no buyer found; Vogtle 3&amp;4 saved by Southern Nuclear, operation 2021/22, total cost $27bn</a:t>
            </a:r>
          </a:p>
          <a:p>
            <a:pPr>
              <a:defRPr/>
            </a:pPr>
            <a:r>
              <a:rPr lang="en-US" sz="1600" dirty="0"/>
              <a:t>French EDF Flamanville-3 &amp; Finnish TVO EPRs, construction began 2007, fuel loading 2020/2022: cost ~trebled; $4.8 bn French government infusion &amp; reorganization</a:t>
            </a:r>
          </a:p>
          <a:p>
            <a:pPr>
              <a:defRPr/>
            </a:pPr>
            <a:r>
              <a:rPr lang="en-US" sz="1600" dirty="0"/>
              <a:t>4 Chinese W AP1000s (Sanmen, Haiyang) + 2 French EPRs (Taishan 1/2) after short delays now in commercial operation, Hinkley Point C EPR under construction in UK</a:t>
            </a:r>
          </a:p>
          <a:p>
            <a:pPr>
              <a:defRPr/>
            </a:pPr>
            <a:r>
              <a:rPr lang="en-US" sz="1600" dirty="0"/>
              <a:t>Poland cannot afford to invests in first nuclear plants</a:t>
            </a:r>
          </a:p>
          <a:p>
            <a:pPr marL="82550" indent="0">
              <a:buFont typeface="Wingdings 2" panose="05020102010507070707" pitchFamily="18" charset="2"/>
              <a:buNone/>
              <a:defRPr/>
            </a:pPr>
            <a:r>
              <a:rPr lang="en-US" sz="2400" dirty="0"/>
              <a:t>  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3D2147B4-B414-4B44-ADEE-13BF245A6F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C72431-8485-4E3C-B343-A90FC4DBA4EE}" type="slidenum">
              <a:rPr lang="en-US" altLang="en-US" sz="1200" smtClean="0">
                <a:solidFill>
                  <a:srgbClr val="B5A788"/>
                </a:solidFill>
              </a:rPr>
              <a:pPr/>
              <a:t>17</a:t>
            </a:fld>
            <a:endParaRPr lang="en-US" altLang="en-US" sz="1200">
              <a:solidFill>
                <a:srgbClr val="B5A788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2BDAC-6B84-42BC-913A-59BE9CE75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565" y="76200"/>
            <a:ext cx="7502231" cy="721261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Concern III: Political/Public Acceptance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12727-9CAE-4170-9556-10A137E6E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2" y="1066800"/>
            <a:ext cx="7924798" cy="3048000"/>
          </a:xfrm>
        </p:spPr>
        <p:txBody>
          <a:bodyPr/>
          <a:lstStyle/>
          <a:p>
            <a:r>
              <a:rPr lang="en-US" sz="1600" b="1" dirty="0"/>
              <a:t>TMI-2: </a:t>
            </a:r>
            <a:r>
              <a:rPr lang="en-US" sz="1600" dirty="0"/>
              <a:t>US 35bn backfits + worldwide, partial phase-out in Sweden, Austria abandoned half built plant, </a:t>
            </a:r>
          </a:p>
          <a:p>
            <a:r>
              <a:rPr lang="en-US" sz="1600" b="1" dirty="0"/>
              <a:t>Chernobyl: </a:t>
            </a:r>
            <a:r>
              <a:rPr lang="en-US" sz="1600" dirty="0"/>
              <a:t>Italy phaseout, pause in Russian program, several bans in Europe, Yugoslavia included, Australia</a:t>
            </a:r>
          </a:p>
          <a:p>
            <a:r>
              <a:rPr lang="en-US" sz="1600" b="1" dirty="0"/>
              <a:t>Fukushima Daiichi: </a:t>
            </a:r>
            <a:r>
              <a:rPr lang="en-US" sz="1600" dirty="0"/>
              <a:t>$122bn impact, $12.6bn removal of 2-unit melted fuel; crippled nuclear program: NRA safety mandates implementation, decommissioning, e.g. TEPCO’s 15 units; irrational radiation/evacuation standards, local political &amp; legal injunctions; instant wrongheaded shutdown of 8 plants in Germany + nuclear phaseout in 2022; no nuclear restart in Italy; gradual phaseouts in Belgium (2025) &amp; Switzerland (2035); phaseouts in S. Korea?, Taiwan pro nuclear referendum ignored;  Austria failed to turn neighbors against nuclear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BDB3A-EE6B-4140-9E0A-D451080A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1403C-C516-436B-8A05-0F3F39FAF1CA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8823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89084</TotalTime>
  <Words>2778</Words>
  <Application>Microsoft Office PowerPoint</Application>
  <PresentationFormat>On-screen Show (4:3)</PresentationFormat>
  <Paragraphs>142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Wingdings 2</vt:lpstr>
      <vt:lpstr>Verdana</vt:lpstr>
      <vt:lpstr>Gill Sans MT</vt:lpstr>
      <vt:lpstr>Times New Roman</vt:lpstr>
      <vt:lpstr>Arial</vt:lpstr>
      <vt:lpstr>Solstice</vt:lpstr>
      <vt:lpstr>   Climate Change (Emergency) and Nuclear Power</vt:lpstr>
      <vt:lpstr>101 on Climate Change (Emergency)</vt:lpstr>
      <vt:lpstr>CO2 emissions, gigatons</vt:lpstr>
      <vt:lpstr>UN Climate Change Conferences</vt:lpstr>
      <vt:lpstr>Annual CO2 emissions from energy</vt:lpstr>
      <vt:lpstr>COP 21 Paris Agreement</vt:lpstr>
      <vt:lpstr>Global Status Snapshot</vt:lpstr>
      <vt:lpstr>US Status Snapshot</vt:lpstr>
      <vt:lpstr>COVID-19 Pandemic Impact</vt:lpstr>
      <vt:lpstr>Nuclear Generation Attributes/Drivers</vt:lpstr>
      <vt:lpstr>Total Amount of CO2 plus other greenhouse gases emitted over full fuel cycle from extraction of raw materials through decommissioning in gCO2/kWh per UK House of Commons  </vt:lpstr>
      <vt:lpstr>Mortality Rates: 100,000 deaths per trillion KWh (Kerry Emanuel) </vt:lpstr>
      <vt:lpstr>2019 WNA Global Status Snapshot</vt:lpstr>
      <vt:lpstr>Russia/China Status Snapshot</vt:lpstr>
      <vt:lpstr>Other Nuclear Leaders</vt:lpstr>
      <vt:lpstr>Concern I: Severe Nuclear Accident</vt:lpstr>
      <vt:lpstr>Concern II: Massive Cost Overruns</vt:lpstr>
      <vt:lpstr>Concern III: Political/Public Acceptance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NATO STILL NECESSARY: INTERVENTIONS IN BOSNIA AND KOSOVO</dc:title>
  <dc:creator>VOJIN JOKSIMOVICH</dc:creator>
  <cp:lastModifiedBy>Nebojsa Djekic</cp:lastModifiedBy>
  <cp:revision>3519</cp:revision>
  <cp:lastPrinted>2020-02-12T21:50:41Z</cp:lastPrinted>
  <dcterms:created xsi:type="dcterms:W3CDTF">2001-04-21T22:32:41Z</dcterms:created>
  <dcterms:modified xsi:type="dcterms:W3CDTF">2020-06-15T03:41:59Z</dcterms:modified>
</cp:coreProperties>
</file>