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diagrams/colors1.xml" ContentType="application/vnd.openxmlformats-officedocument.drawingml.diagramColor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1" r:id="rId10"/>
    <p:sldId id="272" r:id="rId11"/>
    <p:sldId id="263" r:id="rId12"/>
    <p:sldId id="264" r:id="rId13"/>
    <p:sldId id="270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-120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947A9A-A03A-4BD0-9113-5509E8E56C4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C7EE8891-3331-45ED-B9F5-766BD5331EBB}">
      <dgm:prSet phldrT="[Text]"/>
      <dgm:spPr/>
      <dgm:t>
        <a:bodyPr/>
        <a:lstStyle/>
        <a:p>
          <a:r>
            <a:rPr lang="en-US" dirty="0" smtClean="0"/>
            <a:t>  </a:t>
          </a:r>
          <a:endParaRPr lang="en-US" dirty="0"/>
        </a:p>
      </dgm:t>
    </dgm:pt>
    <dgm:pt modelId="{4DC81751-D405-4006-BA90-6A8D6F3227D8}" type="parTrans" cxnId="{AA77C094-110C-40E8-86DA-E8F534D633B8}">
      <dgm:prSet/>
      <dgm:spPr/>
      <dgm:t>
        <a:bodyPr/>
        <a:lstStyle/>
        <a:p>
          <a:endParaRPr lang="en-US"/>
        </a:p>
      </dgm:t>
    </dgm:pt>
    <dgm:pt modelId="{27147D90-B423-4F7F-82DB-266B6C51B142}" type="sibTrans" cxnId="{AA77C094-110C-40E8-86DA-E8F534D633B8}">
      <dgm:prSet/>
      <dgm:spPr/>
      <dgm:t>
        <a:bodyPr/>
        <a:lstStyle/>
        <a:p>
          <a:endParaRPr lang="en-US"/>
        </a:p>
      </dgm:t>
    </dgm:pt>
    <dgm:pt modelId="{893A31D0-9DD2-461C-8951-CD53CC666703}">
      <dgm:prSet phldrT="[Text]"/>
      <dgm:spPr/>
      <dgm:t>
        <a:bodyPr/>
        <a:lstStyle/>
        <a:p>
          <a:r>
            <a:rPr lang="en-US" dirty="0" smtClean="0"/>
            <a:t>   </a:t>
          </a:r>
          <a:endParaRPr lang="en-US" dirty="0"/>
        </a:p>
      </dgm:t>
    </dgm:pt>
    <dgm:pt modelId="{CF0E4EC2-ED98-4C9D-B3BD-EB52A9A5ABE7}" type="parTrans" cxnId="{747C2A68-A501-43D6-A035-A22E39EBFA81}">
      <dgm:prSet/>
      <dgm:spPr/>
      <dgm:t>
        <a:bodyPr/>
        <a:lstStyle/>
        <a:p>
          <a:endParaRPr lang="en-US"/>
        </a:p>
      </dgm:t>
    </dgm:pt>
    <dgm:pt modelId="{F1FB41EE-472E-4469-AEEF-0DB808379D3F}" type="sibTrans" cxnId="{747C2A68-A501-43D6-A035-A22E39EBFA81}">
      <dgm:prSet/>
      <dgm:spPr/>
      <dgm:t>
        <a:bodyPr/>
        <a:lstStyle/>
        <a:p>
          <a:endParaRPr lang="en-US"/>
        </a:p>
      </dgm:t>
    </dgm:pt>
    <dgm:pt modelId="{E2A4D3BF-A30B-4ED6-8AF4-8E701BE677CA}">
      <dgm:prSet phldrT="[Text]"/>
      <dgm:spPr/>
      <dgm:t>
        <a:bodyPr/>
        <a:lstStyle/>
        <a:p>
          <a:r>
            <a:rPr lang="en-US" dirty="0" smtClean="0"/>
            <a:t>   </a:t>
          </a:r>
          <a:endParaRPr lang="en-US" dirty="0"/>
        </a:p>
      </dgm:t>
    </dgm:pt>
    <dgm:pt modelId="{91CD5A91-6021-42DA-A770-D010C4959A23}" type="parTrans" cxnId="{3892F569-0A38-40AA-BF22-6C19C92367D1}">
      <dgm:prSet/>
      <dgm:spPr/>
      <dgm:t>
        <a:bodyPr/>
        <a:lstStyle/>
        <a:p>
          <a:endParaRPr lang="en-US"/>
        </a:p>
      </dgm:t>
    </dgm:pt>
    <dgm:pt modelId="{57DEEB81-1085-4791-82DA-62E18CC00F35}" type="sibTrans" cxnId="{3892F569-0A38-40AA-BF22-6C19C92367D1}">
      <dgm:prSet/>
      <dgm:spPr/>
      <dgm:t>
        <a:bodyPr/>
        <a:lstStyle/>
        <a:p>
          <a:endParaRPr lang="en-US"/>
        </a:p>
      </dgm:t>
    </dgm:pt>
    <dgm:pt modelId="{3F744042-D487-46EF-AAA4-66D632B86127}" type="pres">
      <dgm:prSet presAssocID="{9E947A9A-A03A-4BD0-9113-5509E8E56C4A}" presName="Name0" presStyleCnt="0">
        <dgm:presLayoutVars>
          <dgm:dir/>
          <dgm:animLvl val="lvl"/>
          <dgm:resizeHandles val="exact"/>
        </dgm:presLayoutVars>
      </dgm:prSet>
      <dgm:spPr/>
    </dgm:pt>
    <dgm:pt modelId="{E72811C5-056D-4A0A-A27E-7F5777F9E9B1}" type="pres">
      <dgm:prSet presAssocID="{9E947A9A-A03A-4BD0-9113-5509E8E56C4A}" presName="dummy" presStyleCnt="0"/>
      <dgm:spPr/>
    </dgm:pt>
    <dgm:pt modelId="{91922CDC-8158-41FE-84B2-0DE86C9AFD5C}" type="pres">
      <dgm:prSet presAssocID="{9E947A9A-A03A-4BD0-9113-5509E8E56C4A}" presName="linH" presStyleCnt="0"/>
      <dgm:spPr/>
    </dgm:pt>
    <dgm:pt modelId="{5A091902-49AB-4AF6-8F84-6EE6133B347E}" type="pres">
      <dgm:prSet presAssocID="{9E947A9A-A03A-4BD0-9113-5509E8E56C4A}" presName="padding1" presStyleCnt="0"/>
      <dgm:spPr/>
    </dgm:pt>
    <dgm:pt modelId="{C8072689-2576-4B0A-BC2B-BACCFB9832DC}" type="pres">
      <dgm:prSet presAssocID="{C7EE8891-3331-45ED-B9F5-766BD5331EBB}" presName="linV" presStyleCnt="0"/>
      <dgm:spPr/>
    </dgm:pt>
    <dgm:pt modelId="{CF17B20B-174A-430F-9C03-1921834C9CE2}" type="pres">
      <dgm:prSet presAssocID="{C7EE8891-3331-45ED-B9F5-766BD5331EBB}" presName="spVertical1" presStyleCnt="0"/>
      <dgm:spPr/>
    </dgm:pt>
    <dgm:pt modelId="{2DC021FB-852F-4A35-A4EF-5D5400E95285}" type="pres">
      <dgm:prSet presAssocID="{C7EE8891-3331-45ED-B9F5-766BD5331EBB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3B794-7282-4E06-B924-CB88990E74EE}" type="pres">
      <dgm:prSet presAssocID="{C7EE8891-3331-45ED-B9F5-766BD5331EBB}" presName="spVertical2" presStyleCnt="0"/>
      <dgm:spPr/>
    </dgm:pt>
    <dgm:pt modelId="{D13EEE97-7B18-4A55-9C74-C9C9024225DB}" type="pres">
      <dgm:prSet presAssocID="{C7EE8891-3331-45ED-B9F5-766BD5331EBB}" presName="spVertical3" presStyleCnt="0"/>
      <dgm:spPr/>
    </dgm:pt>
    <dgm:pt modelId="{1E4E2454-8D96-40C9-8155-4D3F81BB416C}" type="pres">
      <dgm:prSet presAssocID="{27147D90-B423-4F7F-82DB-266B6C51B142}" presName="space" presStyleCnt="0"/>
      <dgm:spPr/>
    </dgm:pt>
    <dgm:pt modelId="{94912380-1A23-4919-85B4-CC78DC770908}" type="pres">
      <dgm:prSet presAssocID="{893A31D0-9DD2-461C-8951-CD53CC666703}" presName="linV" presStyleCnt="0"/>
      <dgm:spPr/>
    </dgm:pt>
    <dgm:pt modelId="{A63A9620-4741-4277-B52C-3630EE21C5DC}" type="pres">
      <dgm:prSet presAssocID="{893A31D0-9DD2-461C-8951-CD53CC666703}" presName="spVertical1" presStyleCnt="0"/>
      <dgm:spPr/>
    </dgm:pt>
    <dgm:pt modelId="{2DC44E15-B1D9-4C40-AE2E-93B9172DF7BD}" type="pres">
      <dgm:prSet presAssocID="{893A31D0-9DD2-461C-8951-CD53CC666703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4A8FA-F502-48F2-8A32-AE7A73C5D2E5}" type="pres">
      <dgm:prSet presAssocID="{893A31D0-9DD2-461C-8951-CD53CC666703}" presName="spVertical2" presStyleCnt="0"/>
      <dgm:spPr/>
    </dgm:pt>
    <dgm:pt modelId="{DBCDD20A-89A2-4CFE-87F9-401E178E2374}" type="pres">
      <dgm:prSet presAssocID="{893A31D0-9DD2-461C-8951-CD53CC666703}" presName="spVertical3" presStyleCnt="0"/>
      <dgm:spPr/>
    </dgm:pt>
    <dgm:pt modelId="{7E6AD30F-848E-4FC9-895E-E05CB57C8DF1}" type="pres">
      <dgm:prSet presAssocID="{F1FB41EE-472E-4469-AEEF-0DB808379D3F}" presName="space" presStyleCnt="0"/>
      <dgm:spPr/>
    </dgm:pt>
    <dgm:pt modelId="{34C16223-8F20-4271-825E-E15488A133C2}" type="pres">
      <dgm:prSet presAssocID="{E2A4D3BF-A30B-4ED6-8AF4-8E701BE677CA}" presName="linV" presStyleCnt="0"/>
      <dgm:spPr/>
    </dgm:pt>
    <dgm:pt modelId="{AC36A510-E8B2-4E45-842E-F13696562E68}" type="pres">
      <dgm:prSet presAssocID="{E2A4D3BF-A30B-4ED6-8AF4-8E701BE677CA}" presName="spVertical1" presStyleCnt="0"/>
      <dgm:spPr/>
    </dgm:pt>
    <dgm:pt modelId="{CCFDCB20-2D87-4531-BDE6-460D2BBE7CD8}" type="pres">
      <dgm:prSet presAssocID="{E2A4D3BF-A30B-4ED6-8AF4-8E701BE677CA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3BF7E-5D90-4291-82F4-4EC6FFA7CA3F}" type="pres">
      <dgm:prSet presAssocID="{E2A4D3BF-A30B-4ED6-8AF4-8E701BE677CA}" presName="spVertical2" presStyleCnt="0"/>
      <dgm:spPr/>
    </dgm:pt>
    <dgm:pt modelId="{68508330-9C7F-4F94-917F-FC3E677B6347}" type="pres">
      <dgm:prSet presAssocID="{E2A4D3BF-A30B-4ED6-8AF4-8E701BE677CA}" presName="spVertical3" presStyleCnt="0"/>
      <dgm:spPr/>
    </dgm:pt>
    <dgm:pt modelId="{229D99EF-0D5D-4200-BEA7-5792C5182279}" type="pres">
      <dgm:prSet presAssocID="{9E947A9A-A03A-4BD0-9113-5509E8E56C4A}" presName="padding2" presStyleCnt="0"/>
      <dgm:spPr/>
    </dgm:pt>
    <dgm:pt modelId="{C8D09142-6C35-4717-83C8-0E862E315C29}" type="pres">
      <dgm:prSet presAssocID="{9E947A9A-A03A-4BD0-9113-5509E8E56C4A}" presName="negArrow" presStyleCnt="0"/>
      <dgm:spPr/>
    </dgm:pt>
    <dgm:pt modelId="{3862ECD0-2E82-4468-9D55-69C7E9911502}" type="pres">
      <dgm:prSet presAssocID="{9E947A9A-A03A-4BD0-9113-5509E8E56C4A}" presName="backgroundArrow" presStyleLbl="node1" presStyleIdx="0" presStyleCnt="1" custLinFactNeighborX="2115" custLinFactNeighborY="6044"/>
      <dgm:spPr>
        <a:solidFill>
          <a:srgbClr val="92D050"/>
        </a:solidFill>
      </dgm:spPr>
    </dgm:pt>
  </dgm:ptLst>
  <dgm:cxnLst>
    <dgm:cxn modelId="{AA77C094-110C-40E8-86DA-E8F534D633B8}" srcId="{9E947A9A-A03A-4BD0-9113-5509E8E56C4A}" destId="{C7EE8891-3331-45ED-B9F5-766BD5331EBB}" srcOrd="0" destOrd="0" parTransId="{4DC81751-D405-4006-BA90-6A8D6F3227D8}" sibTransId="{27147D90-B423-4F7F-82DB-266B6C51B142}"/>
    <dgm:cxn modelId="{7CF92C70-8F98-4A0D-B29E-81C24728735D}" type="presOf" srcId="{E2A4D3BF-A30B-4ED6-8AF4-8E701BE677CA}" destId="{CCFDCB20-2D87-4531-BDE6-460D2BBE7CD8}" srcOrd="0" destOrd="0" presId="urn:microsoft.com/office/officeart/2005/8/layout/hProcess3"/>
    <dgm:cxn modelId="{3892F569-0A38-40AA-BF22-6C19C92367D1}" srcId="{9E947A9A-A03A-4BD0-9113-5509E8E56C4A}" destId="{E2A4D3BF-A30B-4ED6-8AF4-8E701BE677CA}" srcOrd="2" destOrd="0" parTransId="{91CD5A91-6021-42DA-A770-D010C4959A23}" sibTransId="{57DEEB81-1085-4791-82DA-62E18CC00F35}"/>
    <dgm:cxn modelId="{747C2A68-A501-43D6-A035-A22E39EBFA81}" srcId="{9E947A9A-A03A-4BD0-9113-5509E8E56C4A}" destId="{893A31D0-9DD2-461C-8951-CD53CC666703}" srcOrd="1" destOrd="0" parTransId="{CF0E4EC2-ED98-4C9D-B3BD-EB52A9A5ABE7}" sibTransId="{F1FB41EE-472E-4469-AEEF-0DB808379D3F}"/>
    <dgm:cxn modelId="{0D2792C6-0188-43D5-9A49-00E84D9B64AA}" type="presOf" srcId="{893A31D0-9DD2-461C-8951-CD53CC666703}" destId="{2DC44E15-B1D9-4C40-AE2E-93B9172DF7BD}" srcOrd="0" destOrd="0" presId="urn:microsoft.com/office/officeart/2005/8/layout/hProcess3"/>
    <dgm:cxn modelId="{11C2C055-36B4-40A8-9430-FD847015E3C7}" type="presOf" srcId="{C7EE8891-3331-45ED-B9F5-766BD5331EBB}" destId="{2DC021FB-852F-4A35-A4EF-5D5400E95285}" srcOrd="0" destOrd="0" presId="urn:microsoft.com/office/officeart/2005/8/layout/hProcess3"/>
    <dgm:cxn modelId="{973BAB5E-2F48-4C17-B48B-1C662B0A9BAB}" type="presOf" srcId="{9E947A9A-A03A-4BD0-9113-5509E8E56C4A}" destId="{3F744042-D487-46EF-AAA4-66D632B86127}" srcOrd="0" destOrd="0" presId="urn:microsoft.com/office/officeart/2005/8/layout/hProcess3"/>
    <dgm:cxn modelId="{2215785D-DD0D-4882-B7E1-0F55AD405B32}" type="presParOf" srcId="{3F744042-D487-46EF-AAA4-66D632B86127}" destId="{E72811C5-056D-4A0A-A27E-7F5777F9E9B1}" srcOrd="0" destOrd="0" presId="urn:microsoft.com/office/officeart/2005/8/layout/hProcess3"/>
    <dgm:cxn modelId="{9563895B-6473-495F-8569-549C2C6AF1C5}" type="presParOf" srcId="{3F744042-D487-46EF-AAA4-66D632B86127}" destId="{91922CDC-8158-41FE-84B2-0DE86C9AFD5C}" srcOrd="1" destOrd="0" presId="urn:microsoft.com/office/officeart/2005/8/layout/hProcess3"/>
    <dgm:cxn modelId="{D9B2E4D5-5339-4C75-B925-1C32F7D545F8}" type="presParOf" srcId="{91922CDC-8158-41FE-84B2-0DE86C9AFD5C}" destId="{5A091902-49AB-4AF6-8F84-6EE6133B347E}" srcOrd="0" destOrd="0" presId="urn:microsoft.com/office/officeart/2005/8/layout/hProcess3"/>
    <dgm:cxn modelId="{C8B992E5-7D09-4520-B936-12079650DC39}" type="presParOf" srcId="{91922CDC-8158-41FE-84B2-0DE86C9AFD5C}" destId="{C8072689-2576-4B0A-BC2B-BACCFB9832DC}" srcOrd="1" destOrd="0" presId="urn:microsoft.com/office/officeart/2005/8/layout/hProcess3"/>
    <dgm:cxn modelId="{34AC6E94-A64E-42BE-9430-03A3CFC511E9}" type="presParOf" srcId="{C8072689-2576-4B0A-BC2B-BACCFB9832DC}" destId="{CF17B20B-174A-430F-9C03-1921834C9CE2}" srcOrd="0" destOrd="0" presId="urn:microsoft.com/office/officeart/2005/8/layout/hProcess3"/>
    <dgm:cxn modelId="{FC7F8B4E-8EA6-4DC4-A074-F2F152A37D19}" type="presParOf" srcId="{C8072689-2576-4B0A-BC2B-BACCFB9832DC}" destId="{2DC021FB-852F-4A35-A4EF-5D5400E95285}" srcOrd="1" destOrd="0" presId="urn:microsoft.com/office/officeart/2005/8/layout/hProcess3"/>
    <dgm:cxn modelId="{D5F8139E-F6A3-4226-B23B-CEF75E0BAE38}" type="presParOf" srcId="{C8072689-2576-4B0A-BC2B-BACCFB9832DC}" destId="{4833B794-7282-4E06-B924-CB88990E74EE}" srcOrd="2" destOrd="0" presId="urn:microsoft.com/office/officeart/2005/8/layout/hProcess3"/>
    <dgm:cxn modelId="{7BB66467-B60E-44C5-AD11-B6FA49FAD872}" type="presParOf" srcId="{C8072689-2576-4B0A-BC2B-BACCFB9832DC}" destId="{D13EEE97-7B18-4A55-9C74-C9C9024225DB}" srcOrd="3" destOrd="0" presId="urn:microsoft.com/office/officeart/2005/8/layout/hProcess3"/>
    <dgm:cxn modelId="{06E797FB-198D-4F3B-BD41-7D2D3D013398}" type="presParOf" srcId="{91922CDC-8158-41FE-84B2-0DE86C9AFD5C}" destId="{1E4E2454-8D96-40C9-8155-4D3F81BB416C}" srcOrd="2" destOrd="0" presId="urn:microsoft.com/office/officeart/2005/8/layout/hProcess3"/>
    <dgm:cxn modelId="{497D06AF-9C45-4C20-B969-B7FABB19D0A1}" type="presParOf" srcId="{91922CDC-8158-41FE-84B2-0DE86C9AFD5C}" destId="{94912380-1A23-4919-85B4-CC78DC770908}" srcOrd="3" destOrd="0" presId="urn:microsoft.com/office/officeart/2005/8/layout/hProcess3"/>
    <dgm:cxn modelId="{DD42B55C-6DBF-4A7E-BD3F-6EF9C8D07F9D}" type="presParOf" srcId="{94912380-1A23-4919-85B4-CC78DC770908}" destId="{A63A9620-4741-4277-B52C-3630EE21C5DC}" srcOrd="0" destOrd="0" presId="urn:microsoft.com/office/officeart/2005/8/layout/hProcess3"/>
    <dgm:cxn modelId="{0A947EAE-7D20-400C-AF7C-487B1C612B5C}" type="presParOf" srcId="{94912380-1A23-4919-85B4-CC78DC770908}" destId="{2DC44E15-B1D9-4C40-AE2E-93B9172DF7BD}" srcOrd="1" destOrd="0" presId="urn:microsoft.com/office/officeart/2005/8/layout/hProcess3"/>
    <dgm:cxn modelId="{EABEFF89-EDB6-4326-80AC-6B55E56E07CF}" type="presParOf" srcId="{94912380-1A23-4919-85B4-CC78DC770908}" destId="{11D4A8FA-F502-48F2-8A32-AE7A73C5D2E5}" srcOrd="2" destOrd="0" presId="urn:microsoft.com/office/officeart/2005/8/layout/hProcess3"/>
    <dgm:cxn modelId="{1C5F03B6-87CC-4042-BC93-66007B816256}" type="presParOf" srcId="{94912380-1A23-4919-85B4-CC78DC770908}" destId="{DBCDD20A-89A2-4CFE-87F9-401E178E2374}" srcOrd="3" destOrd="0" presId="urn:microsoft.com/office/officeart/2005/8/layout/hProcess3"/>
    <dgm:cxn modelId="{1EFAA8C0-AE35-429E-9AF6-0F2C0BB07622}" type="presParOf" srcId="{91922CDC-8158-41FE-84B2-0DE86C9AFD5C}" destId="{7E6AD30F-848E-4FC9-895E-E05CB57C8DF1}" srcOrd="4" destOrd="0" presId="urn:microsoft.com/office/officeart/2005/8/layout/hProcess3"/>
    <dgm:cxn modelId="{94B08E76-1EE8-44D7-9E5A-55B644D94F2F}" type="presParOf" srcId="{91922CDC-8158-41FE-84B2-0DE86C9AFD5C}" destId="{34C16223-8F20-4271-825E-E15488A133C2}" srcOrd="5" destOrd="0" presId="urn:microsoft.com/office/officeart/2005/8/layout/hProcess3"/>
    <dgm:cxn modelId="{E6C13816-FDF4-4050-B56E-267D35E0E045}" type="presParOf" srcId="{34C16223-8F20-4271-825E-E15488A133C2}" destId="{AC36A510-E8B2-4E45-842E-F13696562E68}" srcOrd="0" destOrd="0" presId="urn:microsoft.com/office/officeart/2005/8/layout/hProcess3"/>
    <dgm:cxn modelId="{6B9CD62E-28E8-40E6-8D8D-A2DE15842302}" type="presParOf" srcId="{34C16223-8F20-4271-825E-E15488A133C2}" destId="{CCFDCB20-2D87-4531-BDE6-460D2BBE7CD8}" srcOrd="1" destOrd="0" presId="urn:microsoft.com/office/officeart/2005/8/layout/hProcess3"/>
    <dgm:cxn modelId="{BF35F1D1-FA16-42A7-BCB1-358268494698}" type="presParOf" srcId="{34C16223-8F20-4271-825E-E15488A133C2}" destId="{7C63BF7E-5D90-4291-82F4-4EC6FFA7CA3F}" srcOrd="2" destOrd="0" presId="urn:microsoft.com/office/officeart/2005/8/layout/hProcess3"/>
    <dgm:cxn modelId="{3E1FC731-37BF-4C7F-A920-F92F75B1C933}" type="presParOf" srcId="{34C16223-8F20-4271-825E-E15488A133C2}" destId="{68508330-9C7F-4F94-917F-FC3E677B6347}" srcOrd="3" destOrd="0" presId="urn:microsoft.com/office/officeart/2005/8/layout/hProcess3"/>
    <dgm:cxn modelId="{7F630E36-8C55-4ED1-BE73-89D29D667BB1}" type="presParOf" srcId="{91922CDC-8158-41FE-84B2-0DE86C9AFD5C}" destId="{229D99EF-0D5D-4200-BEA7-5792C5182279}" srcOrd="6" destOrd="0" presId="urn:microsoft.com/office/officeart/2005/8/layout/hProcess3"/>
    <dgm:cxn modelId="{6C35A09C-99EB-4480-B43D-581ACDF1716B}" type="presParOf" srcId="{91922CDC-8158-41FE-84B2-0DE86C9AFD5C}" destId="{C8D09142-6C35-4717-83C8-0E862E315C29}" srcOrd="7" destOrd="0" presId="urn:microsoft.com/office/officeart/2005/8/layout/hProcess3"/>
    <dgm:cxn modelId="{1F6B4C92-55D7-4E74-BC1C-519178C982E8}" type="presParOf" srcId="{91922CDC-8158-41FE-84B2-0DE86C9AFD5C}" destId="{3862ECD0-2E82-4468-9D55-69C7E9911502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62ECD0-2E82-4468-9D55-69C7E9911502}">
      <dsp:nvSpPr>
        <dsp:cNvPr id="0" name=""/>
        <dsp:cNvSpPr/>
      </dsp:nvSpPr>
      <dsp:spPr>
        <a:xfrm>
          <a:off x="0" y="14249"/>
          <a:ext cx="4550611" cy="1224000"/>
        </a:xfrm>
        <a:prstGeom prst="rightArrow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DCB20-2D87-4531-BDE6-460D2BBE7CD8}">
      <dsp:nvSpPr>
        <dsp:cNvPr id="0" name=""/>
        <dsp:cNvSpPr/>
      </dsp:nvSpPr>
      <dsp:spPr>
        <a:xfrm>
          <a:off x="3101173" y="313125"/>
          <a:ext cx="1139874" cy="61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2720" rIns="0" bIns="17272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   </a:t>
          </a:r>
          <a:endParaRPr lang="en-US" sz="1700" kern="1200" dirty="0"/>
        </a:p>
      </dsp:txBody>
      <dsp:txXfrm>
        <a:off x="3101173" y="313125"/>
        <a:ext cx="1139874" cy="612000"/>
      </dsp:txXfrm>
    </dsp:sp>
    <dsp:sp modelId="{2DC44E15-B1D9-4C40-AE2E-93B9172DF7BD}">
      <dsp:nvSpPr>
        <dsp:cNvPr id="0" name=""/>
        <dsp:cNvSpPr/>
      </dsp:nvSpPr>
      <dsp:spPr>
        <a:xfrm>
          <a:off x="1733324" y="313125"/>
          <a:ext cx="1139874" cy="61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2720" rIns="0" bIns="17272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   </a:t>
          </a:r>
          <a:endParaRPr lang="en-US" sz="1700" kern="1200" dirty="0"/>
        </a:p>
      </dsp:txBody>
      <dsp:txXfrm>
        <a:off x="1733324" y="313125"/>
        <a:ext cx="1139874" cy="612000"/>
      </dsp:txXfrm>
    </dsp:sp>
    <dsp:sp modelId="{2DC021FB-852F-4A35-A4EF-5D5400E95285}">
      <dsp:nvSpPr>
        <dsp:cNvPr id="0" name=""/>
        <dsp:cNvSpPr/>
      </dsp:nvSpPr>
      <dsp:spPr>
        <a:xfrm>
          <a:off x="365474" y="313125"/>
          <a:ext cx="1139874" cy="61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2720" rIns="0" bIns="17272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  </a:t>
          </a:r>
          <a:endParaRPr lang="en-US" sz="1700" kern="1200" dirty="0"/>
        </a:p>
      </dsp:txBody>
      <dsp:txXfrm>
        <a:off x="365474" y="313125"/>
        <a:ext cx="1139874" cy="61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E9E75-07D1-401F-A5D6-43A82E2D840D}" type="datetimeFigureOut">
              <a:rPr lang="en-US" smtClean="0"/>
              <a:pPr/>
              <a:t>1/22/20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A9BA2-09E2-4F8D-BC9D-1E8B138C1E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752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trend is starting and you the people have to pick up the gauntlet for this to happen.</a:t>
            </a:r>
          </a:p>
          <a:p>
            <a:endParaRPr lang="en-US" dirty="0" smtClean="0"/>
          </a:p>
          <a:p>
            <a:r>
              <a:rPr lang="en-US" dirty="0" smtClean="0"/>
              <a:t>Please ask your questions of either Bob Halstead,</a:t>
            </a:r>
            <a:r>
              <a:rPr lang="en-US" baseline="0" dirty="0" smtClean="0"/>
              <a:t> Bob List or 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Thank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E3663-BCA7-4AE6-B7BB-3DF3F87047C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923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C2CDD-EDC3-4A0B-8054-720FD0525DD4}" type="datetimeFigureOut">
              <a:rPr lang="en-US" smtClean="0"/>
              <a:pPr/>
              <a:t>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908A-70B6-4F08-B444-17A787AEE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569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C2CDD-EDC3-4A0B-8054-720FD0525DD4}" type="datetimeFigureOut">
              <a:rPr lang="en-US" smtClean="0"/>
              <a:pPr/>
              <a:t>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908A-70B6-4F08-B444-17A787AEE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553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C2CDD-EDC3-4A0B-8054-720FD0525DD4}" type="datetimeFigureOut">
              <a:rPr lang="en-US" smtClean="0"/>
              <a:pPr/>
              <a:t>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908A-70B6-4F08-B444-17A787AEE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06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C2CDD-EDC3-4A0B-8054-720FD0525DD4}" type="datetimeFigureOut">
              <a:rPr lang="en-US" smtClean="0"/>
              <a:pPr/>
              <a:t>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908A-70B6-4F08-B444-17A787AEE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244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C2CDD-EDC3-4A0B-8054-720FD0525DD4}" type="datetimeFigureOut">
              <a:rPr lang="en-US" smtClean="0"/>
              <a:pPr/>
              <a:t>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908A-70B6-4F08-B444-17A787AEE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333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C2CDD-EDC3-4A0B-8054-720FD0525DD4}" type="datetimeFigureOut">
              <a:rPr lang="en-US" smtClean="0"/>
              <a:pPr/>
              <a:t>1/22/20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908A-70B6-4F08-B444-17A787AEE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430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C2CDD-EDC3-4A0B-8054-720FD0525DD4}" type="datetimeFigureOut">
              <a:rPr lang="en-US" smtClean="0"/>
              <a:pPr/>
              <a:t>1/22/20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908A-70B6-4F08-B444-17A787AEE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323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C2CDD-EDC3-4A0B-8054-720FD0525DD4}" type="datetimeFigureOut">
              <a:rPr lang="en-US" smtClean="0"/>
              <a:pPr/>
              <a:t>1/22/20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908A-70B6-4F08-B444-17A787AEE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728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C2CDD-EDC3-4A0B-8054-720FD0525DD4}" type="datetimeFigureOut">
              <a:rPr lang="en-US" smtClean="0"/>
              <a:pPr/>
              <a:t>1/22/20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908A-70B6-4F08-B444-17A787AEE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393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C2CDD-EDC3-4A0B-8054-720FD0525DD4}" type="datetimeFigureOut">
              <a:rPr lang="en-US" smtClean="0"/>
              <a:pPr/>
              <a:t>1/22/20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908A-70B6-4F08-B444-17A787AEE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172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C2CDD-EDC3-4A0B-8054-720FD0525DD4}" type="datetimeFigureOut">
              <a:rPr lang="en-US" smtClean="0"/>
              <a:pPr/>
              <a:t>1/22/20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908A-70B6-4F08-B444-17A787AEE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435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C2CDD-EDC3-4A0B-8054-720FD0525DD4}" type="datetimeFigureOut">
              <a:rPr lang="en-US" smtClean="0"/>
              <a:pPr/>
              <a:t>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5908A-70B6-4F08-B444-17A787AEE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605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hyperlink" Target="https://www.youtube.com/watch?v=MlMDDhQ9-pE" TargetMode="External"/><Relationship Id="rId1" Type="http://schemas.openxmlformats.org/officeDocument/2006/relationships/video" Target="file://localhost/https/::www.youtube.com:embed:MlMDDhQ9-pE" TargetMode="Externa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25935"/>
          </a:xfrm>
        </p:spPr>
        <p:txBody>
          <a:bodyPr/>
          <a:lstStyle/>
          <a:p>
            <a:r>
              <a:rPr lang="en-US" dirty="0" smtClean="0"/>
              <a:t>Make Nuclear Cool Again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Can We Afford Not to Recycle</a:t>
            </a:r>
          </a:p>
          <a:p>
            <a:r>
              <a:rPr lang="en-US" dirty="0" smtClean="0"/>
              <a:t>Commercial Used Nuclear Fuel?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5774" y="828674"/>
            <a:ext cx="1905000" cy="123825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7304810"/>
              </p:ext>
            </p:extLst>
          </p:nvPr>
        </p:nvGraphicFramePr>
        <p:xfrm>
          <a:off x="3566694" y="823159"/>
          <a:ext cx="4550611" cy="123825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787564" y="631723"/>
            <a:ext cx="3155783" cy="1621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31992" y="4888210"/>
            <a:ext cx="4928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Steven Curtis, January 22, 2020</a:t>
            </a:r>
          </a:p>
          <a:p>
            <a:r>
              <a:rPr lang="en-US" dirty="0" smtClean="0"/>
              <a:t>San Diego Section of the American Nuclear Society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00863" y="3048298"/>
            <a:ext cx="271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Rick Perry, November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7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Recycling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Recycling makes more sense</a:t>
            </a:r>
            <a:r>
              <a:rPr lang="en-US" dirty="0"/>
              <a:t> to the general </a:t>
            </a:r>
            <a:r>
              <a:rPr lang="en-US" dirty="0" smtClean="0"/>
              <a:t>public</a:t>
            </a:r>
          </a:p>
          <a:p>
            <a:r>
              <a:rPr lang="en-US" b="1" dirty="0"/>
              <a:t>There are different ways to recycle UNF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/>
              <a:t>Proliferation is not</a:t>
            </a:r>
            <a:r>
              <a:rPr lang="en-US" b="1" dirty="0" smtClean="0"/>
              <a:t> really a concern with </a:t>
            </a:r>
            <a:r>
              <a:rPr lang="en-US" b="1" dirty="0" smtClean="0"/>
              <a:t>recycling</a:t>
            </a:r>
          </a:p>
          <a:p>
            <a:r>
              <a:rPr lang="en-US" b="1" dirty="0"/>
              <a:t>Plutonium in UNF can be used as </a:t>
            </a:r>
            <a:r>
              <a:rPr lang="en-US" b="1" dirty="0" smtClean="0"/>
              <a:t>fuel</a:t>
            </a:r>
          </a:p>
          <a:p>
            <a:r>
              <a:rPr lang="en-US" b="1" dirty="0"/>
              <a:t>Next generation reactors will be very </a:t>
            </a:r>
            <a:r>
              <a:rPr lang="en-US" b="1" dirty="0" smtClean="0"/>
              <a:t>different</a:t>
            </a:r>
          </a:p>
          <a:p>
            <a:r>
              <a:rPr lang="en-US" b="1" dirty="0"/>
              <a:t>The US Government is desperate for a </a:t>
            </a:r>
            <a:r>
              <a:rPr lang="en-US" b="1" dirty="0" smtClean="0"/>
              <a:t>solution</a:t>
            </a:r>
          </a:p>
          <a:p>
            <a:r>
              <a:rPr lang="en-US" b="1" dirty="0"/>
              <a:t>Uranium is a valuable </a:t>
            </a:r>
            <a:r>
              <a:rPr lang="en-US" b="1" dirty="0" smtClean="0"/>
              <a:t>material</a:t>
            </a:r>
          </a:p>
          <a:p>
            <a:r>
              <a:rPr lang="en-US" b="1" dirty="0"/>
              <a:t>The cost for recycling is much less than </a:t>
            </a:r>
            <a:r>
              <a:rPr lang="en-US" b="1" dirty="0" smtClean="0"/>
              <a:t>burying</a:t>
            </a:r>
          </a:p>
          <a:p>
            <a:r>
              <a:rPr lang="en-US" b="1" dirty="0"/>
              <a:t>Do we really want to pass this issue onto the third generation?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/>
              <a:t>Navy Nuclear fuel and depleted uranium can also be </a:t>
            </a:r>
            <a:r>
              <a:rPr lang="en-US" b="1" dirty="0" smtClean="0"/>
              <a:t>recycled</a:t>
            </a:r>
          </a:p>
          <a:p>
            <a:r>
              <a:rPr lang="en-US" b="1" dirty="0"/>
              <a:t>Competition in the world scene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107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is what you ask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 Negotiations (Figures are Annual):</a:t>
            </a:r>
          </a:p>
          <a:p>
            <a:pPr lvl="1"/>
            <a:r>
              <a:rPr lang="en-US" dirty="0"/>
              <a:t>Reprocessing Facility - $1.5B – 5,000 Jobs for a Century or more</a:t>
            </a:r>
          </a:p>
          <a:p>
            <a:pPr lvl="1"/>
            <a:r>
              <a:rPr lang="en-US" dirty="0"/>
              <a:t>Next Generation Reactors – Up to $1B per year revenue, 1000+ jobs</a:t>
            </a:r>
          </a:p>
          <a:p>
            <a:pPr lvl="1"/>
            <a:r>
              <a:rPr lang="en-US" dirty="0"/>
              <a:t>National Laboratory– minimum $2B per year in basic and applied projects, 5,000 jobs</a:t>
            </a:r>
          </a:p>
          <a:p>
            <a:pPr lvl="1"/>
            <a:r>
              <a:rPr lang="en-US" dirty="0"/>
              <a:t>Public/Private Business Opportunities – Technology Park - $1B</a:t>
            </a:r>
          </a:p>
          <a:p>
            <a:pPr lvl="1"/>
            <a:r>
              <a:rPr lang="en-US" dirty="0"/>
              <a:t>National Security Grid Research - $500M per year</a:t>
            </a:r>
          </a:p>
          <a:p>
            <a:pPr lvl="1"/>
            <a:r>
              <a:rPr lang="en-US" dirty="0"/>
              <a:t>Nuclear Powered Desalination Plant Direct to Nevada about $1B</a:t>
            </a:r>
          </a:p>
          <a:p>
            <a:pPr lvl="1"/>
            <a:r>
              <a:rPr lang="en-US" dirty="0"/>
              <a:t>Military Reactors – Prototype Site at Creech AFB - $1B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Total if All Initiatives Annual Impact: $8B, 20,000 jobs minimum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76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Energy for a Clean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6669" y="2900829"/>
            <a:ext cx="3376996" cy="1734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27022" y="2589734"/>
            <a:ext cx="1970539" cy="11092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08017" y="3174270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+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27021" y="3889860"/>
            <a:ext cx="1970539" cy="11092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32217" y="3174271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=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929988" y="2831599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00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 Local Sections Have a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0112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Get the word out</a:t>
            </a:r>
          </a:p>
          <a:p>
            <a:pPr lvl="1"/>
            <a:r>
              <a:rPr lang="en-US" dirty="0" smtClean="0"/>
              <a:t>Speak at Rotary, Lions, Kiwanis.</a:t>
            </a:r>
          </a:p>
          <a:p>
            <a:pPr lvl="1"/>
            <a:r>
              <a:rPr lang="en-US" dirty="0" smtClean="0"/>
              <a:t>Get on the Radio</a:t>
            </a:r>
          </a:p>
          <a:p>
            <a:pPr lvl="1"/>
            <a:r>
              <a:rPr lang="en-US" dirty="0" smtClean="0"/>
              <a:t>Host an Energy Forum</a:t>
            </a:r>
          </a:p>
          <a:p>
            <a:r>
              <a:rPr lang="en-US" dirty="0" smtClean="0"/>
              <a:t>Become the Go-To Guys</a:t>
            </a:r>
          </a:p>
          <a:p>
            <a:r>
              <a:rPr lang="en-US" dirty="0" smtClean="0"/>
              <a:t>Be Positive and on the Offense</a:t>
            </a:r>
          </a:p>
          <a:p>
            <a:pPr lvl="1"/>
            <a:r>
              <a:rPr lang="en-US" dirty="0" smtClean="0"/>
              <a:t>Don’t get in the mud with antis</a:t>
            </a:r>
          </a:p>
          <a:p>
            <a:pPr lvl="1"/>
            <a:r>
              <a:rPr lang="en-US" dirty="0" smtClean="0"/>
              <a:t>Tell people that it is their choice</a:t>
            </a:r>
          </a:p>
          <a:p>
            <a:pPr lvl="1"/>
            <a:r>
              <a:rPr lang="en-US" dirty="0" smtClean="0"/>
              <a:t>Benefits, Benefits, Benefits!!!!</a:t>
            </a:r>
          </a:p>
          <a:p>
            <a:r>
              <a:rPr lang="en-US" dirty="0" smtClean="0"/>
              <a:t>Write Letters and Op-Eds</a:t>
            </a:r>
          </a:p>
          <a:p>
            <a:r>
              <a:rPr lang="en-US" dirty="0" smtClean="0"/>
              <a:t>Become the Nuclear “Answer Man”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560344" y="2153444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20601" y="1324978"/>
            <a:ext cx="3371850" cy="135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001375" y="3323223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953626" y="447457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44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53163" y="1456248"/>
            <a:ext cx="4168588" cy="3677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18" dirty="0">
                <a:solidFill>
                  <a:srgbClr val="000000"/>
                </a:solidFill>
                <a:latin typeface="Merriweather"/>
              </a:rPr>
              <a:t>If only there were a reliable, carbon-free power source that didn’t require so much land. Oh wait. There is — nuclear energy. The Arkansas Nuclear One Station sits on 1,100 acres and produces 1,800 megawatts. That’s nearly triple the energy output of the Gemini Solar Project in less than one-sixth of the space.</a:t>
            </a:r>
            <a:endParaRPr lang="en-US" sz="2118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72262" y="1605155"/>
            <a:ext cx="2756647" cy="3739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1558" y="5468844"/>
            <a:ext cx="3005438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88" dirty="0"/>
              <a:t>Las Vegas Review-Journal Editorial</a:t>
            </a:r>
          </a:p>
          <a:p>
            <a:r>
              <a:rPr lang="en-US" sz="1588" dirty="0"/>
              <a:t>June 23, 2019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05263" y="401052"/>
            <a:ext cx="6812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You Think Things are not Changing?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8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7671" y="1364776"/>
            <a:ext cx="11316106" cy="393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68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Ahh</a:t>
            </a:r>
            <a:r>
              <a:rPr lang="en-US" dirty="0" smtClean="0"/>
              <a:t> – Clean 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2249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Nuclear is the Power of the Future</a:t>
            </a:r>
          </a:p>
          <a:p>
            <a:pPr lvl="1"/>
            <a:r>
              <a:rPr lang="en-US" dirty="0" smtClean="0"/>
              <a:t>Clean and Compact</a:t>
            </a:r>
          </a:p>
          <a:p>
            <a:pPr lvl="1"/>
            <a:r>
              <a:rPr lang="en-US" dirty="0" smtClean="0"/>
              <a:t>Solid, Recyclable Waste Form</a:t>
            </a:r>
          </a:p>
          <a:p>
            <a:pPr lvl="1"/>
            <a:r>
              <a:rPr lang="en-US" dirty="0" smtClean="0"/>
              <a:t>SMRs and Micro-Grids</a:t>
            </a:r>
          </a:p>
          <a:p>
            <a:r>
              <a:rPr lang="en-US" dirty="0" smtClean="0"/>
              <a:t>Solar and Wind</a:t>
            </a:r>
          </a:p>
          <a:p>
            <a:pPr lvl="1"/>
            <a:r>
              <a:rPr lang="en-US" dirty="0" smtClean="0"/>
              <a:t>Has Their Place</a:t>
            </a:r>
          </a:p>
          <a:p>
            <a:pPr lvl="1"/>
            <a:r>
              <a:rPr lang="en-US" dirty="0" smtClean="0"/>
              <a:t>Not Base-load</a:t>
            </a:r>
          </a:p>
          <a:p>
            <a:pPr lvl="1"/>
            <a:r>
              <a:rPr lang="en-US" dirty="0" smtClean="0"/>
              <a:t>Still Difficult to Integrate</a:t>
            </a:r>
          </a:p>
          <a:p>
            <a:pPr lvl="1"/>
            <a:r>
              <a:rPr lang="en-US" dirty="0" smtClean="0"/>
              <a:t>Rooftop Installation Successful</a:t>
            </a:r>
          </a:p>
          <a:p>
            <a:pPr lvl="1"/>
            <a:r>
              <a:rPr lang="en-US" dirty="0" smtClean="0"/>
              <a:t>Has Limitations</a:t>
            </a:r>
          </a:p>
          <a:p>
            <a:pPr lvl="1"/>
            <a:r>
              <a:rPr lang="en-US" dirty="0" smtClean="0"/>
              <a:t>Difficult sell without subsidies</a:t>
            </a:r>
          </a:p>
          <a:p>
            <a:pPr lvl="1"/>
            <a:r>
              <a:rPr lang="en-US" dirty="0" smtClean="0"/>
              <a:t>½ the life</a:t>
            </a:r>
          </a:p>
          <a:p>
            <a:pPr lvl="1"/>
            <a:r>
              <a:rPr lang="en-US" dirty="0" smtClean="0"/>
              <a:t>1/3 Capacity Factor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439903" y="74963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883065" y="2734343"/>
            <a:ext cx="2847975" cy="1609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97453" y="1215399"/>
            <a:ext cx="1987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Mobile Emergency</a:t>
            </a:r>
          </a:p>
          <a:p>
            <a:pPr algn="ctr"/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09874" y="3136232"/>
            <a:ext cx="1872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Military Field and </a:t>
            </a:r>
          </a:p>
          <a:p>
            <a:pPr algn="ctr"/>
            <a:r>
              <a:rPr lang="en-US" dirty="0" smtClean="0"/>
              <a:t>Base Power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583110" y="4555957"/>
            <a:ext cx="1881060" cy="1989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74568" y="5216681"/>
            <a:ext cx="141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NuScale</a:t>
            </a:r>
            <a:r>
              <a:rPr lang="en-US" dirty="0" smtClean="0"/>
              <a:t> SMR</a:t>
            </a:r>
          </a:p>
          <a:p>
            <a:pPr algn="ctr"/>
            <a:r>
              <a:rPr lang="en-US" dirty="0" smtClean="0"/>
              <a:t>Prototype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076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How Did We Lose Our “Cool”?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Mile Island</a:t>
            </a:r>
          </a:p>
          <a:p>
            <a:r>
              <a:rPr lang="en-US" dirty="0" smtClean="0"/>
              <a:t>Chernobyl</a:t>
            </a:r>
          </a:p>
          <a:p>
            <a:r>
              <a:rPr lang="en-US" dirty="0" smtClean="0"/>
              <a:t>Fukushima</a:t>
            </a:r>
            <a:endParaRPr lang="en-US" dirty="0" smtClean="0"/>
          </a:p>
          <a:p>
            <a:r>
              <a:rPr lang="en-US" dirty="0" smtClean="0"/>
              <a:t>Nuclear “Waste”</a:t>
            </a:r>
          </a:p>
          <a:p>
            <a:r>
              <a:rPr lang="en-US" dirty="0" smtClean="0"/>
              <a:t>Sierra Club</a:t>
            </a:r>
          </a:p>
          <a:p>
            <a:r>
              <a:rPr lang="en-US" dirty="0" smtClean="0"/>
              <a:t>“Costs Too Much”</a:t>
            </a:r>
          </a:p>
          <a:p>
            <a:r>
              <a:rPr lang="en-US" dirty="0" smtClean="0"/>
              <a:t>No Strong Industry Leader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 Got Defensive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577039" y="1475873"/>
            <a:ext cx="2116780" cy="1395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642576" y="1475873"/>
            <a:ext cx="2658407" cy="1395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577039" y="3089009"/>
            <a:ext cx="1841529" cy="1240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00183" y="3224463"/>
            <a:ext cx="1644316" cy="246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– How Political Beat Scientific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156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Ike and JFK</a:t>
            </a:r>
          </a:p>
          <a:p>
            <a:endParaRPr lang="en-US" dirty="0" smtClean="0"/>
          </a:p>
          <a:p>
            <a:r>
              <a:rPr lang="en-US" dirty="0" smtClean="0"/>
              <a:t>Ford and Carter</a:t>
            </a:r>
          </a:p>
          <a:p>
            <a:r>
              <a:rPr lang="en-US" dirty="0" smtClean="0"/>
              <a:t>Reagan</a:t>
            </a:r>
          </a:p>
          <a:p>
            <a:r>
              <a:rPr lang="en-US" dirty="0" smtClean="0"/>
              <a:t>Harry Reid</a:t>
            </a:r>
          </a:p>
          <a:p>
            <a:r>
              <a:rPr lang="en-US" dirty="0" smtClean="0"/>
              <a:t>Yucca Mountain</a:t>
            </a:r>
          </a:p>
          <a:p>
            <a:r>
              <a:rPr lang="en-US" dirty="0" smtClean="0"/>
              <a:t>Obama</a:t>
            </a:r>
          </a:p>
          <a:p>
            <a:r>
              <a:rPr lang="en-US" dirty="0" smtClean="0"/>
              <a:t>$13 Billion</a:t>
            </a:r>
          </a:p>
          <a:p>
            <a:r>
              <a:rPr lang="en-US" dirty="0" smtClean="0"/>
              <a:t>$40 Billion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58967" y="1461837"/>
            <a:ext cx="1123950" cy="1123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33460" y="4180220"/>
            <a:ext cx="1910013" cy="1069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629274" y="2585787"/>
            <a:ext cx="1095375" cy="1095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386387" y="4165389"/>
            <a:ext cx="1706730" cy="127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65969" y="4089696"/>
            <a:ext cx="2124577" cy="1160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79682" y="2604836"/>
            <a:ext cx="1876425" cy="1057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98857" y="1491936"/>
            <a:ext cx="1432560" cy="10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42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Recycling Commercial Used Nuclear Fuel</a:t>
            </a:r>
            <a:endParaRPr lang="en-US" dirty="0"/>
          </a:p>
        </p:txBody>
      </p:sp>
      <p:pic>
        <p:nvPicPr>
          <p:cNvPr id="8" name="MlMDDhQ9-pE"/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7775" y="1079897"/>
            <a:ext cx="9239250" cy="51970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59040" y="6432946"/>
            <a:ext cx="5092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https://www.youtube.com/watch?v=MlMDDhQ9-pE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299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Thought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43 Years of America’s brightest minds</a:t>
            </a:r>
          </a:p>
          <a:p>
            <a:pPr lvl="1"/>
            <a:r>
              <a:rPr lang="en-US" dirty="0" smtClean="0"/>
              <a:t>No Implemented Solution</a:t>
            </a:r>
          </a:p>
          <a:p>
            <a:r>
              <a:rPr lang="en-US" dirty="0" smtClean="0"/>
              <a:t>This is professionally embarrassing </a:t>
            </a:r>
          </a:p>
          <a:p>
            <a:pPr lvl="1"/>
            <a:r>
              <a:rPr lang="en-US" dirty="0" smtClean="0"/>
              <a:t>Simplest part of the fuel cycle</a:t>
            </a:r>
          </a:p>
          <a:p>
            <a:r>
              <a:rPr lang="en-US" dirty="0" smtClean="0"/>
              <a:t>What is the biggest impediment</a:t>
            </a:r>
          </a:p>
          <a:p>
            <a:pPr lvl="1"/>
            <a:r>
              <a:rPr lang="en-US" dirty="0" smtClean="0"/>
              <a:t>People like “recycle” not “waste”</a:t>
            </a:r>
          </a:p>
          <a:p>
            <a:r>
              <a:rPr lang="en-US" dirty="0" smtClean="0"/>
              <a:t>Let’s get a Governor to “Accept”</a:t>
            </a:r>
          </a:p>
          <a:p>
            <a:pPr lvl="1"/>
            <a:r>
              <a:rPr lang="en-US" dirty="0" smtClean="0"/>
              <a:t>“The State defines what consent means”</a:t>
            </a:r>
          </a:p>
          <a:p>
            <a:pPr lvl="1"/>
            <a:r>
              <a:rPr lang="en-US" dirty="0" smtClean="0"/>
              <a:t>“The State defines the benefits”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844029" y="459209"/>
            <a:ext cx="2900357" cy="1711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642100" y="2305357"/>
            <a:ext cx="3228028" cy="1815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33767" y="4226426"/>
            <a:ext cx="3580716" cy="242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24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Would a Governor “Accept”?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Nevada fought the nuclear waste wars for 43 years</a:t>
            </a:r>
          </a:p>
          <a:p>
            <a:pPr lvl="1"/>
            <a:r>
              <a:rPr lang="en-US" dirty="0" smtClean="0"/>
              <a:t>Ironically, until 1979, they were in favor of the Yucca Mountain Project</a:t>
            </a:r>
          </a:p>
          <a:p>
            <a:pPr lvl="1"/>
            <a:r>
              <a:rPr lang="en-US" dirty="0" smtClean="0"/>
              <a:t>Something happened around 1980</a:t>
            </a:r>
          </a:p>
          <a:p>
            <a:r>
              <a:rPr lang="en-US" dirty="0" smtClean="0"/>
              <a:t>Locals were in favor of this project, but no state has yet consented</a:t>
            </a:r>
          </a:p>
          <a:p>
            <a:r>
              <a:rPr lang="en-US" dirty="0" smtClean="0"/>
              <a:t>Huge publicity against nuclear – almost none of it credible</a:t>
            </a:r>
          </a:p>
          <a:p>
            <a:r>
              <a:rPr lang="en-US" dirty="0" smtClean="0"/>
              <a:t>Most people who have minimal education are in favor, but don’t care</a:t>
            </a:r>
          </a:p>
          <a:p>
            <a:r>
              <a:rPr lang="en-US" dirty="0" smtClean="0"/>
              <a:t>A Governor would accept if it made him a hero in his state.</a:t>
            </a:r>
          </a:p>
          <a:p>
            <a:r>
              <a:rPr lang="en-US" dirty="0" smtClean="0"/>
              <a:t>But, what makes a Governor a hero?</a:t>
            </a:r>
          </a:p>
          <a:p>
            <a:r>
              <a:rPr lang="en-US" dirty="0" smtClean="0"/>
              <a:t>Big Economic Gain in High-Tech and Jobs.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647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Why Our Own Industry is Down on Recycling UNF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3061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It’s too expensive</a:t>
            </a:r>
          </a:p>
          <a:p>
            <a:r>
              <a:rPr lang="en-US" dirty="0" smtClean="0"/>
              <a:t>We already have an established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cheap pipeline for nuclear fuel</a:t>
            </a:r>
          </a:p>
          <a:p>
            <a:pPr lvl="1"/>
            <a:r>
              <a:rPr lang="en-US" dirty="0" smtClean="0"/>
              <a:t>5% is mined in the United States</a:t>
            </a:r>
          </a:p>
          <a:p>
            <a:pPr lvl="1"/>
            <a:r>
              <a:rPr lang="en-US" dirty="0" smtClean="0"/>
              <a:t>We will need a new pipeline for SMRs</a:t>
            </a:r>
          </a:p>
          <a:p>
            <a:pPr lvl="1"/>
            <a:r>
              <a:rPr lang="en-US" dirty="0" smtClean="0"/>
              <a:t>Competition from Overseas</a:t>
            </a:r>
          </a:p>
          <a:p>
            <a:r>
              <a:rPr lang="en-US" dirty="0" smtClean="0"/>
              <a:t>The mess at Savannah River – MOX </a:t>
            </a:r>
          </a:p>
          <a:p>
            <a:r>
              <a:rPr lang="en-US" dirty="0" smtClean="0"/>
              <a:t>Richland, Washington</a:t>
            </a:r>
          </a:p>
          <a:p>
            <a:r>
              <a:rPr lang="en-US" dirty="0" smtClean="0"/>
              <a:t>Is there really competition in the 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313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Things About UNF Recycling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nuclear industry pays up-front for waste treatment</a:t>
            </a:r>
          </a:p>
          <a:p>
            <a:r>
              <a:rPr lang="en-US" dirty="0" smtClean="0"/>
              <a:t>If left up to industry the job would have been done</a:t>
            </a:r>
          </a:p>
          <a:p>
            <a:r>
              <a:rPr lang="en-US" dirty="0" smtClean="0"/>
              <a:t>It is simply the right thing to do</a:t>
            </a:r>
          </a:p>
          <a:p>
            <a:r>
              <a:rPr lang="en-US" dirty="0" smtClean="0"/>
              <a:t>$2.2M per day is the USG cost for waiting until tomorrow</a:t>
            </a:r>
          </a:p>
          <a:p>
            <a:pPr lvl="1"/>
            <a:r>
              <a:rPr lang="en-US" dirty="0" smtClean="0"/>
              <a:t>Will be $1.25 B per year in 2022</a:t>
            </a:r>
          </a:p>
          <a:p>
            <a:r>
              <a:rPr lang="en-US" dirty="0" smtClean="0"/>
              <a:t>France, India, Russia, UK, and Japan recycle.  China will recycle</a:t>
            </a:r>
          </a:p>
          <a:p>
            <a:r>
              <a:rPr lang="en-US" dirty="0" smtClean="0"/>
              <a:t>$40 Billion in a Congressional fund for recycling UNF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43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889</Words>
  <Application>Microsoft Macintosh PowerPoint</Application>
  <PresentationFormat>Custom</PresentationFormat>
  <Paragraphs>135</Paragraphs>
  <Slides>15</Slides>
  <Notes>1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Make Nuclear Cool Again</vt:lpstr>
      <vt:lpstr>Ahh – Clean Air</vt:lpstr>
      <vt:lpstr>So, How Did We Lose Our “Cool”?</vt:lpstr>
      <vt:lpstr>A Brief History – How Political Beat Scientific</vt:lpstr>
      <vt:lpstr>Recycling Commercial Used Nuclear Fuel</vt:lpstr>
      <vt:lpstr>My Thought Process</vt:lpstr>
      <vt:lpstr>Why Would a Governor “Accept”? </vt:lpstr>
      <vt:lpstr>Here’s Why Our Own Industry is Down on Recycling UNF</vt:lpstr>
      <vt:lpstr>Good Things About UNF Recycling</vt:lpstr>
      <vt:lpstr>Benefits of Recycling</vt:lpstr>
      <vt:lpstr>Here is what you ask for</vt:lpstr>
      <vt:lpstr>Clean Energy for a Clean Future</vt:lpstr>
      <vt:lpstr>ANS Local Sections Have a Mission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Nuclear Cool Again</dc:title>
  <dc:creator>Steven Curtis</dc:creator>
  <cp:lastModifiedBy>John Curtis</cp:lastModifiedBy>
  <cp:revision>24</cp:revision>
  <dcterms:created xsi:type="dcterms:W3CDTF">2020-01-22T18:27:23Z</dcterms:created>
  <dcterms:modified xsi:type="dcterms:W3CDTF">2020-01-22T19:39:59Z</dcterms:modified>
</cp:coreProperties>
</file>